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2100"/>
            <a:ext cx="11872974" cy="51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 dirty="0">
                <a:solidFill>
                  <a:srgbClr val="FAFAFA"/>
                </a:solidFill>
                <a:latin typeface="Poppins Bold Bold"/>
              </a:rPr>
              <a:t>Let’s Make Happiness Matter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233677">
            <a:off x="14322108" y="3746100"/>
            <a:ext cx="1451715" cy="518469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23117" y="-3246665"/>
            <a:ext cx="19901388" cy="5657850"/>
            <a:chOff x="0" y="0"/>
            <a:chExt cx="6732075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32074" cy="1913890"/>
            </a:xfrm>
            <a:custGeom>
              <a:avLst/>
              <a:gdLst/>
              <a:ahLst/>
              <a:cxnLst/>
              <a:rect l="l" t="t" r="r" b="b"/>
              <a:pathLst>
                <a:path w="6732074" h="1913890">
                  <a:moveTo>
                    <a:pt x="0" y="0"/>
                  </a:moveTo>
                  <a:lnTo>
                    <a:pt x="6732074" y="0"/>
                  </a:lnTo>
                  <a:lnTo>
                    <a:pt x="673207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BFFF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63872" y="252176"/>
            <a:ext cx="7360257" cy="21590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8581859"/>
            <a:ext cx="10859970" cy="125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AFAFA"/>
                </a:solidFill>
                <a:latin typeface="Poppins Light Bold"/>
              </a:rPr>
              <a:t>Learning objective: we </a:t>
            </a:r>
            <a:r>
              <a:rPr lang="en-US" sz="3600">
                <a:solidFill>
                  <a:srgbClr val="FAFAFA"/>
                </a:solidFill>
                <a:latin typeface="Poppins Light"/>
              </a:rPr>
              <a:t>are learning to explore what happiness is.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03145" y="2856506"/>
            <a:ext cx="1098529" cy="978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10035" y="8841702"/>
            <a:ext cx="1098529" cy="9786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2463" y="2950541"/>
            <a:ext cx="16103074" cy="4443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sz="6400">
                <a:solidFill>
                  <a:srgbClr val="FAFAFA"/>
                </a:solidFill>
                <a:latin typeface="Poppins Bold Bold"/>
              </a:rPr>
              <a:t>“</a:t>
            </a:r>
            <a:r>
              <a:rPr lang="en-US" sz="6400">
                <a:solidFill>
                  <a:srgbClr val="FAFAFA"/>
                </a:solidFill>
                <a:latin typeface="Poppins Bold"/>
              </a:rPr>
              <a:t>Happiness is a matter of one’s most ordinary and everyday mode of consciousness being busy, lively and unconcerned with self.”</a:t>
            </a:r>
          </a:p>
          <a:p>
            <a:pPr algn="ctr">
              <a:lnSpc>
                <a:spcPts val="7040"/>
              </a:lnSpc>
            </a:pPr>
            <a:r>
              <a:rPr lang="en-US" sz="6400">
                <a:solidFill>
                  <a:srgbClr val="FAFAFA"/>
                </a:solidFill>
                <a:latin typeface="Poppins Bold"/>
              </a:rPr>
              <a:t>-Iris Murdoch</a:t>
            </a:r>
            <a:r>
              <a:rPr lang="en-US" sz="6400">
                <a:solidFill>
                  <a:srgbClr val="FAFAFA"/>
                </a:solidFill>
                <a:latin typeface="Poppins Bold Bold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00175" y="7847064"/>
            <a:ext cx="391280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302900" y="-1611890"/>
            <a:ext cx="391280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71039" y="0"/>
            <a:ext cx="9144000" cy="10287000"/>
          </a:xfrm>
          <a:prstGeom prst="rect">
            <a:avLst/>
          </a:prstGeom>
          <a:solidFill>
            <a:srgbClr val="4C3F54"/>
          </a:solidFill>
        </p:spPr>
      </p:sp>
      <p:grpSp>
        <p:nvGrpSpPr>
          <p:cNvPr id="3" name="Group 3"/>
          <p:cNvGrpSpPr/>
          <p:nvPr/>
        </p:nvGrpSpPr>
        <p:grpSpPr>
          <a:xfrm>
            <a:off x="727167" y="3182196"/>
            <a:ext cx="8416833" cy="4144044"/>
            <a:chOff x="0" y="57150"/>
            <a:chExt cx="11222444" cy="5525391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11222444" cy="3081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60"/>
                </a:lnSpc>
              </a:pPr>
              <a:r>
                <a:rPr lang="en-US" sz="5600">
                  <a:solidFill>
                    <a:srgbClr val="4C3F54"/>
                  </a:solidFill>
                  <a:latin typeface="Poppins Bold Bold"/>
                </a:rPr>
                <a:t>What do you think happiness could mean?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787179"/>
              <a:ext cx="11222444" cy="1795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707070"/>
                  </a:solidFill>
                  <a:latin typeface="Poppins Light"/>
                </a:rPr>
                <a:t>What word class is it? </a:t>
              </a:r>
              <a:br>
                <a:rPr lang="en-US" sz="2500" dirty="0">
                  <a:solidFill>
                    <a:srgbClr val="707070"/>
                  </a:solidFill>
                  <a:latin typeface="Poppins Light"/>
                </a:rPr>
              </a:br>
              <a:endParaRPr lang="en-US" sz="2500" dirty="0">
                <a:solidFill>
                  <a:srgbClr val="707070"/>
                </a:solidFill>
                <a:latin typeface="Poppins Light"/>
              </a:endParaRPr>
            </a:p>
            <a:p>
              <a:pPr>
                <a:lnSpc>
                  <a:spcPts val="3500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707070"/>
                  </a:solidFill>
                  <a:latin typeface="Poppins Light"/>
                </a:rPr>
                <a:t>Have you heard it used anywhere before?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3646346" y="8156785"/>
            <a:ext cx="775558" cy="2769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5315" y="8926339"/>
            <a:ext cx="1731083" cy="9434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29766" y="1337170"/>
            <a:ext cx="1544835" cy="17833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29766" y="6700234"/>
            <a:ext cx="1690176" cy="18522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85815" y="4060214"/>
            <a:ext cx="1861771" cy="186177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992983" y="4302859"/>
            <a:ext cx="5779072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BFFFC"/>
                </a:solidFill>
                <a:latin typeface="Poppins Light"/>
              </a:rPr>
              <a:t>How could things that sometimes stop us from being in a good mood make us happier overall?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75033" y="1761556"/>
            <a:ext cx="637255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AFAFA"/>
                </a:solidFill>
                <a:latin typeface="Poppins Light"/>
              </a:rPr>
              <a:t>Being happy is not the same as being in a good mood. Do you agree?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31214" y="6750385"/>
            <a:ext cx="6372553" cy="1802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BFFFC"/>
                </a:solidFill>
                <a:latin typeface="Poppins Light"/>
              </a:rPr>
              <a:t>Is feeling happy different from having a happy life? </a:t>
            </a:r>
          </a:p>
          <a:p>
            <a:pPr>
              <a:lnSpc>
                <a:spcPts val="3500"/>
              </a:lnSpc>
            </a:pPr>
            <a:br>
              <a:rPr lang="en-US" sz="2500" dirty="0">
                <a:solidFill>
                  <a:srgbClr val="FBFFFC"/>
                </a:solidFill>
                <a:latin typeface="Poppins Light"/>
              </a:rPr>
            </a:br>
            <a:r>
              <a:rPr lang="en-US" sz="2500" dirty="0">
                <a:solidFill>
                  <a:srgbClr val="FBFFFC"/>
                </a:solidFill>
                <a:latin typeface="Poppins Light"/>
              </a:rPr>
              <a:t>How might they be different?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2597" y="4023531"/>
            <a:ext cx="14582806" cy="240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dirty="0">
                <a:solidFill>
                  <a:srgbClr val="FAFAFA"/>
                </a:solidFill>
                <a:latin typeface="Poppins Bold Bold"/>
              </a:rPr>
              <a:t>Feeling happy is an internal thing</a:t>
            </a:r>
          </a:p>
          <a:p>
            <a:pPr algn="ctr">
              <a:lnSpc>
                <a:spcPts val="6160"/>
              </a:lnSpc>
            </a:pPr>
            <a:r>
              <a:rPr lang="en-US" sz="5600" dirty="0">
                <a:solidFill>
                  <a:srgbClr val="FAFAFA"/>
                </a:solidFill>
                <a:latin typeface="Poppins Bold Bold"/>
              </a:rPr>
              <a:t>and having a happy life is based on external things.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1098529" cy="9786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60771" y="8279611"/>
            <a:ext cx="1098529" cy="978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75895" y="435219"/>
            <a:ext cx="4486789" cy="2528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501162" y="7278902"/>
            <a:ext cx="4486789" cy="25289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83882" y="8320771"/>
            <a:ext cx="1720237" cy="937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35998" y="6905222"/>
            <a:ext cx="11852002" cy="3381778"/>
          </a:xfrm>
          <a:prstGeom prst="rect">
            <a:avLst/>
          </a:prstGeom>
          <a:solidFill>
            <a:srgbClr val="FAFAFA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20467" y="307731"/>
            <a:ext cx="1720237" cy="937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6503" r="4430"/>
          <a:stretch>
            <a:fillRect/>
          </a:stretch>
        </p:blipFill>
        <p:spPr>
          <a:xfrm>
            <a:off x="276258" y="891030"/>
            <a:ext cx="6159740" cy="87247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17402" y="3482827"/>
            <a:ext cx="10823302" cy="1059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FAFAFA"/>
                </a:solidFill>
                <a:latin typeface="Poppins Bold Bold"/>
              </a:rPr>
              <a:t>What is happiness?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20412" y="8192102"/>
            <a:ext cx="968317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707070"/>
                </a:solidFill>
                <a:latin typeface="Poppins Light"/>
              </a:rPr>
              <a:t>Read the examples and answer the questions on worksheet 1.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06000" y="2247900"/>
            <a:ext cx="4388798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dirty="0">
                <a:solidFill>
                  <a:srgbClr val="FAFAFA"/>
                </a:solidFill>
                <a:latin typeface="Poppins Bold Bold"/>
              </a:rPr>
              <a:t>ACTIVITY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134100"/>
            <a:ext cx="10871596" cy="4152900"/>
          </a:xfrm>
          <a:prstGeom prst="rect">
            <a:avLst/>
          </a:prstGeom>
          <a:solidFill>
            <a:srgbClr val="FAFAFA"/>
          </a:solidFill>
        </p:spPr>
      </p:sp>
      <p:sp>
        <p:nvSpPr>
          <p:cNvPr id="3" name="TextBox 3"/>
          <p:cNvSpPr txBox="1"/>
          <p:nvPr/>
        </p:nvSpPr>
        <p:spPr>
          <a:xfrm>
            <a:off x="441782" y="7537289"/>
            <a:ext cx="9988032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707070"/>
                </a:solidFill>
                <a:latin typeface="Poppins Light"/>
              </a:rPr>
              <a:t>Evaluate the list of activities on worksheet 2 and decide if they are making someone feel happy, contributing to a happy life and/or is meaningful.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5277" r="3957"/>
          <a:stretch>
            <a:fillRect/>
          </a:stretch>
        </p:blipFill>
        <p:spPr>
          <a:xfrm>
            <a:off x="11155240" y="558312"/>
            <a:ext cx="6903055" cy="91703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15448" y="2533656"/>
            <a:ext cx="9576352" cy="319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200" dirty="0">
                <a:solidFill>
                  <a:srgbClr val="FAFAFA"/>
                </a:solidFill>
                <a:latin typeface="Poppins Bold Bold"/>
              </a:rPr>
              <a:t>Happiness, meaning and a happy life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5448" y="1551687"/>
            <a:ext cx="4076700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dirty="0">
                <a:solidFill>
                  <a:srgbClr val="FAFAFA"/>
                </a:solidFill>
                <a:latin typeface="Poppins Bold Bold"/>
              </a:rPr>
              <a:t>ACTIVITY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35152" y="5122395"/>
            <a:ext cx="7969281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AFAFA"/>
                </a:solidFill>
                <a:latin typeface="Poppins Light"/>
              </a:rPr>
              <a:t>Be warm, forgiving and understanding toward yourselves when you suffer, fail, or feel inadequate. </a:t>
            </a:r>
          </a:p>
          <a:p>
            <a:pPr>
              <a:lnSpc>
                <a:spcPts val="3500"/>
              </a:lnSpc>
            </a:pPr>
            <a:endParaRPr lang="en-US" sz="2500" dirty="0">
              <a:solidFill>
                <a:srgbClr val="FAFAFA"/>
              </a:solidFill>
              <a:latin typeface="Poppins Light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AFAFA"/>
                </a:solidFill>
                <a:latin typeface="Poppins Light"/>
              </a:rPr>
              <a:t>Complete a self-compassion exercise.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7501147" y="-1316063"/>
            <a:ext cx="388287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82800" y="7048500"/>
            <a:ext cx="3882875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98268" y="241788"/>
            <a:ext cx="1720237" cy="937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7018" y="457348"/>
            <a:ext cx="6248202" cy="937230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935152" y="3686706"/>
            <a:ext cx="8805830" cy="97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4"/>
              </a:lnSpc>
            </a:pPr>
            <a:r>
              <a:rPr lang="en-US" sz="6968" dirty="0">
                <a:solidFill>
                  <a:srgbClr val="FAFAFA"/>
                </a:solidFill>
                <a:latin typeface="Poppins Bold Bold"/>
              </a:rPr>
              <a:t>Self-compassion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92023" y="2627014"/>
            <a:ext cx="4289809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dirty="0">
                <a:solidFill>
                  <a:srgbClr val="FAFAFA"/>
                </a:solidFill>
                <a:latin typeface="Poppins Bold Bold"/>
              </a:rPr>
              <a:t>ACTIVITY 3</a:t>
            </a:r>
          </a:p>
        </p:txBody>
      </p:sp>
      <p:pic>
        <p:nvPicPr>
          <p:cNvPr id="10" name="Self Compassion">
            <a:hlinkClick r:id="" action="ppaction://media"/>
            <a:extLst>
              <a:ext uri="{FF2B5EF4-FFF2-40B4-BE49-F238E27FC236}">
                <a16:creationId xmlns:a16="http://schemas.microsoft.com/office/drawing/2014/main" id="{5D443B4D-2D5F-424A-8424-EAF0C8E79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06287" y="7382280"/>
            <a:ext cx="1427010" cy="1427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171929"/>
            <a:ext cx="11658599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1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FAFAFA"/>
                </a:solidFill>
                <a:latin typeface="Poppins Light Bold"/>
              </a:rPr>
              <a:t>Who decides if something is meaningful? </a:t>
            </a:r>
          </a:p>
          <a:p>
            <a:pPr marL="777241" lvl="1" indent="-388620">
              <a:lnSpc>
                <a:spcPts val="5040"/>
              </a:lnSpc>
              <a:buFont typeface="Arial"/>
              <a:buChar char="•"/>
            </a:pPr>
            <a:endParaRPr lang="en-US" sz="3600" dirty="0">
              <a:solidFill>
                <a:srgbClr val="FAFAFA"/>
              </a:solidFill>
              <a:latin typeface="Poppins Light Bold"/>
            </a:endParaRPr>
          </a:p>
          <a:p>
            <a:pPr marL="777241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FAFAFA"/>
                </a:solidFill>
                <a:latin typeface="Poppins Light Bold"/>
              </a:rPr>
              <a:t>Is it the same for everyone or does it depend on the person who is doing it?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5506375" y="5542091"/>
            <a:ext cx="1167527" cy="416973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770702" y="0"/>
            <a:ext cx="6517298" cy="10287000"/>
            <a:chOff x="0" y="0"/>
            <a:chExt cx="2204617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4617" cy="3479800"/>
            </a:xfrm>
            <a:custGeom>
              <a:avLst/>
              <a:gdLst/>
              <a:ahLst/>
              <a:cxnLst/>
              <a:rect l="l" t="t" r="r" b="b"/>
              <a:pathLst>
                <a:path w="2204617" h="3479800">
                  <a:moveTo>
                    <a:pt x="0" y="0"/>
                  </a:moveTo>
                  <a:lnTo>
                    <a:pt x="2204617" y="0"/>
                  </a:lnTo>
                  <a:lnTo>
                    <a:pt x="220461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BFFF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13565" y="248567"/>
            <a:ext cx="1720237" cy="9375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40787" y="2312431"/>
            <a:ext cx="5777128" cy="59059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252771"/>
            <a:ext cx="7146307" cy="108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dirty="0">
                <a:solidFill>
                  <a:srgbClr val="FAFAFA"/>
                </a:solidFill>
                <a:latin typeface="Poppins Bold Bold"/>
              </a:rPr>
              <a:t>Finally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243</Words>
  <Application>Microsoft Office PowerPoint</Application>
  <PresentationFormat>Custom</PresentationFormat>
  <Paragraphs>28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Poppins Light Bold</vt:lpstr>
      <vt:lpstr>Poppins Bold</vt:lpstr>
      <vt:lpstr>Poppins Bold Bold</vt:lpstr>
      <vt:lpstr>Arial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Happiness Lesson One</dc:title>
  <dc:creator>alison slattery</dc:creator>
  <cp:lastModifiedBy>Lorna Oconnor</cp:lastModifiedBy>
  <cp:revision>12</cp:revision>
  <dcterms:created xsi:type="dcterms:W3CDTF">2006-08-16T00:00:00Z</dcterms:created>
  <dcterms:modified xsi:type="dcterms:W3CDTF">2022-01-17T15:58:49Z</dcterms:modified>
  <dc:identifier>DAEEw0uOufo</dc:identifier>
</cp:coreProperties>
</file>