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55" r:id="rId5"/>
    <p:sldMasterId id="2147483676" r:id="rId6"/>
  </p:sldMasterIdLst>
  <p:notesMasterIdLst>
    <p:notesMasterId r:id="rId16"/>
  </p:notesMasterIdLst>
  <p:sldIdLst>
    <p:sldId id="305" r:id="rId7"/>
    <p:sldId id="291" r:id="rId8"/>
    <p:sldId id="290" r:id="rId9"/>
    <p:sldId id="297" r:id="rId10"/>
    <p:sldId id="298" r:id="rId11"/>
    <p:sldId id="299" r:id="rId12"/>
    <p:sldId id="286" r:id="rId13"/>
    <p:sldId id="301" r:id="rId14"/>
    <p:sldId id="303" r:id="rId15"/>
  </p:sldIdLst>
  <p:sldSz cx="9144000" cy="6858000" type="screen4x3"/>
  <p:notesSz cx="6797675" cy="99266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7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7349" autoAdjust="0"/>
    <p:restoredTop sz="77594" autoAdjust="0"/>
  </p:normalViewPr>
  <p:slideViewPr>
    <p:cSldViewPr>
      <p:cViewPr>
        <p:scale>
          <a:sx n="48" d="100"/>
          <a:sy n="48" d="100"/>
        </p:scale>
        <p:origin x="211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919163" y="744538"/>
            <a:ext cx="4960937"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79768" y="4715155"/>
            <a:ext cx="5438139" cy="4466988"/>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543256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16798" indent="-275692">
              <a:defRPr sz="2300">
                <a:solidFill>
                  <a:schemeClr val="tx1"/>
                </a:solidFill>
                <a:latin typeface="Times New Roman" pitchFamily="18" charset="0"/>
              </a:defRPr>
            </a:lvl2pPr>
            <a:lvl3pPr marL="1102766" indent="-220553">
              <a:defRPr sz="2300">
                <a:solidFill>
                  <a:schemeClr val="tx1"/>
                </a:solidFill>
                <a:latin typeface="Times New Roman" pitchFamily="18" charset="0"/>
              </a:defRPr>
            </a:lvl3pPr>
            <a:lvl4pPr marL="1543873" indent="-220553">
              <a:defRPr sz="2300">
                <a:solidFill>
                  <a:schemeClr val="tx1"/>
                </a:solidFill>
                <a:latin typeface="Times New Roman" pitchFamily="18" charset="0"/>
              </a:defRPr>
            </a:lvl4pPr>
            <a:lvl5pPr marL="1984980" indent="-220553">
              <a:defRPr sz="2300">
                <a:solidFill>
                  <a:schemeClr val="tx1"/>
                </a:solidFill>
                <a:latin typeface="Times New Roman" pitchFamily="18" charset="0"/>
              </a:defRPr>
            </a:lvl5pPr>
            <a:lvl6pPr marL="2426086" indent="-220553" eaLnBrk="0" fontAlgn="base" hangingPunct="0">
              <a:spcBef>
                <a:spcPct val="0"/>
              </a:spcBef>
              <a:spcAft>
                <a:spcPct val="0"/>
              </a:spcAft>
              <a:defRPr sz="2300">
                <a:solidFill>
                  <a:schemeClr val="tx1"/>
                </a:solidFill>
                <a:latin typeface="Times New Roman" pitchFamily="18" charset="0"/>
              </a:defRPr>
            </a:lvl6pPr>
            <a:lvl7pPr marL="2867193" indent="-220553" eaLnBrk="0" fontAlgn="base" hangingPunct="0">
              <a:spcBef>
                <a:spcPct val="0"/>
              </a:spcBef>
              <a:spcAft>
                <a:spcPct val="0"/>
              </a:spcAft>
              <a:defRPr sz="2300">
                <a:solidFill>
                  <a:schemeClr val="tx1"/>
                </a:solidFill>
                <a:latin typeface="Times New Roman" pitchFamily="18" charset="0"/>
              </a:defRPr>
            </a:lvl7pPr>
            <a:lvl8pPr marL="3308299" indent="-220553" eaLnBrk="0" fontAlgn="base" hangingPunct="0">
              <a:spcBef>
                <a:spcPct val="0"/>
              </a:spcBef>
              <a:spcAft>
                <a:spcPct val="0"/>
              </a:spcAft>
              <a:defRPr sz="2300">
                <a:solidFill>
                  <a:schemeClr val="tx1"/>
                </a:solidFill>
                <a:latin typeface="Times New Roman" pitchFamily="18" charset="0"/>
              </a:defRPr>
            </a:lvl8pPr>
            <a:lvl9pPr marL="3749406" indent="-220553" eaLnBrk="0" fontAlgn="base" hangingPunct="0">
              <a:spcBef>
                <a:spcPct val="0"/>
              </a:spcBef>
              <a:spcAft>
                <a:spcPct val="0"/>
              </a:spcAft>
              <a:defRPr sz="23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ED8C119-91F4-4975-9C3C-C321844DB873}" type="slidenum">
              <a:rPr kumimoji="0" lang="en-GB" sz="1300" b="0" i="0" u="none" strike="noStrike" kern="1200" cap="none" spc="0" normalizeH="0" baseline="0" noProof="0">
                <a:ln>
                  <a:noFill/>
                </a:ln>
                <a:solidFill>
                  <a:srgbClr val="000000"/>
                </a:solidFill>
                <a:effectLst/>
                <a:uLnTx/>
                <a:uFillTx/>
                <a:latin typeface="Times New Roman" pitchFamily="18"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Arial"/>
              <a:sym typeface="Arial"/>
            </a:endParaRPr>
          </a:p>
        </p:txBody>
      </p:sp>
      <p:sp>
        <p:nvSpPr>
          <p:cNvPr id="33795" name="Rectangle 2"/>
          <p:cNvSpPr>
            <a:spLocks noGrp="1" noRot="1" noChangeAspect="1" noChangeArrowheads="1" noTextEdit="1"/>
          </p:cNvSpPr>
          <p:nvPr>
            <p:ph type="sldImg"/>
          </p:nvPr>
        </p:nvSpPr>
        <p:spPr>
          <a:xfrm>
            <a:off x="1371600" y="1143000"/>
            <a:ext cx="4114800" cy="3086100"/>
          </a:xfrm>
          <a:ln/>
        </p:spPr>
      </p:sp>
      <p:sp>
        <p:nvSpPr>
          <p:cNvPr id="33796" name="Rectangle 3"/>
          <p:cNvSpPr>
            <a:spLocks noGrp="1" noChangeArrowheads="1"/>
          </p:cNvSpPr>
          <p:nvPr>
            <p:ph type="body" idx="1"/>
          </p:nvPr>
        </p:nvSpPr>
        <p:spPr>
          <a:noFill/>
        </p:spPr>
        <p:txBody>
          <a:bodyPr/>
          <a:lstStyle/>
          <a:p>
            <a:pPr marL="0" indent="0">
              <a:buNone/>
            </a:pPr>
            <a:r>
              <a:rPr lang="en-GB" dirty="0">
                <a:latin typeface="Arial" charset="0"/>
              </a:rPr>
              <a:t>Pokerface: https://www.youtube.com/watch?v=GwUeMN9V118</a:t>
            </a:r>
          </a:p>
          <a:p>
            <a:pPr marL="0" indent="0">
              <a:buNone/>
            </a:pPr>
            <a:endParaRPr lang="en-GB" dirty="0">
              <a:latin typeface="Arial" charset="0"/>
            </a:endParaRPr>
          </a:p>
        </p:txBody>
      </p:sp>
    </p:spTree>
    <p:extLst>
      <p:ext uri="{BB962C8B-B14F-4D97-AF65-F5344CB8AC3E}">
        <p14:creationId xmlns:p14="http://schemas.microsoft.com/office/powerpoint/2010/main" val="264562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GB" b="0" i="0" u="none" strike="noStrike" dirty="0">
                <a:solidFill>
                  <a:srgbClr val="000000"/>
                </a:solidFill>
                <a:effectLst/>
                <a:latin typeface="Arial" panose="020B0604020202020204" pitchFamily="34" charset="0"/>
              </a:rPr>
              <a:t>Title: Understanding the Impact of Parental Alcoholism</a:t>
            </a:r>
          </a:p>
          <a:p>
            <a:pPr marL="228600" indent="-228600">
              <a:buFont typeface="Arial" panose="020B0604020202020204" pitchFamily="34" charset="0"/>
              <a:buChar char="•"/>
            </a:pPr>
            <a:r>
              <a:rPr lang="en-GB" b="0" i="0" u="none" strike="noStrike" dirty="0">
                <a:solidFill>
                  <a:srgbClr val="000000"/>
                </a:solidFill>
                <a:effectLst/>
                <a:latin typeface="Arial" panose="020B0604020202020204" pitchFamily="34" charset="0"/>
              </a:rPr>
              <a:t>Objective: By the end of this lesson, you will gain an understanding alcoholism of Nacoa (The National Association for Children of Alcoholics), how to access support, and the impact of parental alcoholism on children and families.</a:t>
            </a:r>
          </a:p>
          <a:p>
            <a:pPr marL="228600" indent="-228600">
              <a:buFont typeface="Arial" panose="020B0604020202020204" pitchFamily="34" charset="0"/>
              <a:buChar char="•"/>
            </a:pPr>
            <a:r>
              <a:rPr lang="en-GB" b="0" i="0" u="none" strike="noStrike" dirty="0">
                <a:solidFill>
                  <a:srgbClr val="000000"/>
                </a:solidFill>
                <a:effectLst/>
                <a:latin typeface="Arial" panose="020B0604020202020204" pitchFamily="34" charset="0"/>
              </a:rPr>
              <a:t>Create a safe place for students, you can say: </a:t>
            </a:r>
          </a:p>
          <a:p>
            <a:pPr marL="228600" indent="-228600">
              <a:buFont typeface="Arial" panose="020B0604020202020204" pitchFamily="34" charset="0"/>
              <a:buChar char="•"/>
            </a:pPr>
            <a:endParaRPr lang="en-GB" b="0" i="1" u="none" strike="noStrike" dirty="0">
              <a:solidFill>
                <a:srgbClr val="000000"/>
              </a:solidFill>
              <a:effectLst/>
              <a:latin typeface="Arial" panose="020B0604020202020204" pitchFamily="34" charset="0"/>
            </a:endParaRPr>
          </a:p>
          <a:p>
            <a:pPr marL="171450" indent="-171450">
              <a:buFont typeface="Arial" panose="020B0604020202020204" pitchFamily="34" charset="0"/>
              <a:buChar char="•"/>
            </a:pPr>
            <a:r>
              <a:rPr lang="en-GB" b="0" i="0" u="none" strike="noStrike" dirty="0">
                <a:solidFill>
                  <a:srgbClr val="000000"/>
                </a:solidFill>
                <a:effectLst/>
                <a:latin typeface="Arial" panose="020B0604020202020204" pitchFamily="34" charset="0"/>
              </a:rPr>
              <a:t>“Hello everyone, before we start today's lesson, I'd like to talk about creating a safe and supportive environment for all of us.</a:t>
            </a:r>
          </a:p>
          <a:p>
            <a:pPr marL="0" indent="0">
              <a:buFont typeface="Arial" panose="020B0604020202020204" pitchFamily="34" charset="0"/>
              <a:buNone/>
            </a:pPr>
            <a:r>
              <a:rPr lang="en-GB" b="0" i="0" u="none" strike="noStrike" dirty="0">
                <a:solidFill>
                  <a:srgbClr val="000000"/>
                </a:solidFill>
                <a:effectLst/>
                <a:latin typeface="Arial" panose="020B0604020202020204" pitchFamily="34" charset="0"/>
              </a:rPr>
              <a:t>First and foremost, this is a safe space. </a:t>
            </a:r>
          </a:p>
          <a:p>
            <a:pPr marL="171450" indent="-171450">
              <a:buFont typeface="Arial" panose="020B0604020202020204" pitchFamily="34" charset="0"/>
              <a:buChar char="•"/>
            </a:pPr>
            <a:r>
              <a:rPr lang="en-GB" b="0" i="0" u="none" strike="noStrike" dirty="0">
                <a:solidFill>
                  <a:srgbClr val="000000"/>
                </a:solidFill>
                <a:effectLst/>
                <a:latin typeface="Arial" panose="020B0604020202020204" pitchFamily="34" charset="0"/>
              </a:rPr>
              <a:t>We also want to be sensitive to the fact that some of you may have personal experiences with the topic we're discussing today, like having a family member affected by alcoholism. It's crucial for us to support students who might be affected by the lesson content but don't want to be identified as a child of an alcoholic. </a:t>
            </a:r>
          </a:p>
          <a:p>
            <a:pPr marL="0" indent="0">
              <a:buFont typeface="Arial" panose="020B0604020202020204" pitchFamily="34" charset="0"/>
              <a:buNone/>
            </a:pPr>
            <a:endParaRPr lang="en-GB" b="0" i="0" u="none" strike="noStrike" dirty="0">
              <a:solidFill>
                <a:srgbClr val="000000"/>
              </a:solidFill>
              <a:effectLst/>
              <a:latin typeface="Arial" panose="020B0604020202020204" pitchFamily="34" charset="0"/>
            </a:endParaRPr>
          </a:p>
          <a:p>
            <a:pPr marL="0" indent="0">
              <a:buFont typeface="Arial" panose="020B0604020202020204" pitchFamily="34" charset="0"/>
              <a:buNone/>
            </a:pPr>
            <a:r>
              <a:rPr lang="en-GB" b="0" i="0" u="none" strike="noStrike" dirty="0">
                <a:solidFill>
                  <a:srgbClr val="000000"/>
                </a:solidFill>
                <a:effectLst/>
                <a:latin typeface="Arial" panose="020B0604020202020204" pitchFamily="34" charset="0"/>
              </a:rPr>
              <a:t>Here are some strategies to make sure everyone feels comfortable:</a:t>
            </a:r>
          </a:p>
          <a:p>
            <a:pPr marL="0" indent="0">
              <a:buFont typeface="Arial" panose="020B0604020202020204" pitchFamily="34" charset="0"/>
              <a:buNone/>
            </a:pPr>
            <a:endParaRPr lang="en-GB" b="0" i="0" u="none" strike="noStrike" dirty="0">
              <a:solidFill>
                <a:srgbClr val="000000"/>
              </a:solidFill>
              <a:effectLst/>
              <a:latin typeface="Arial" panose="020B0604020202020204" pitchFamily="34" charset="0"/>
            </a:endParaRPr>
          </a:p>
          <a:p>
            <a:pPr marL="228600" indent="-228600">
              <a:buFont typeface="Arial" panose="020B0604020202020204" pitchFamily="34" charset="0"/>
              <a:buChar char="•"/>
            </a:pPr>
            <a:r>
              <a:rPr lang="en-GB" b="0" i="0" u="none" strike="noStrike" dirty="0">
                <a:solidFill>
                  <a:srgbClr val="000000"/>
                </a:solidFill>
                <a:effectLst/>
                <a:latin typeface="Arial" panose="020B0604020202020204" pitchFamily="34" charset="0"/>
              </a:rPr>
              <a:t>You can express your thoughts and feelings without fear of judgment. </a:t>
            </a:r>
          </a:p>
          <a:p>
            <a:pPr marL="228600" indent="-228600">
              <a:buFont typeface="Arial" panose="020B0604020202020204" pitchFamily="34" charset="0"/>
              <a:buChar char="•"/>
            </a:pPr>
            <a:r>
              <a:rPr lang="en-GB" b="0" i="0" u="none" strike="noStrike" dirty="0">
                <a:solidFill>
                  <a:srgbClr val="000000"/>
                </a:solidFill>
                <a:effectLst/>
                <a:latin typeface="Arial" panose="020B0604020202020204" pitchFamily="34" charset="0"/>
              </a:rPr>
              <a:t>I want you to know that it's okay to take a step back if, at any point, the content we cover becomes upsetting for you. You don't need to explain why you need a break – just take one if you feel it's necessary.</a:t>
            </a:r>
          </a:p>
          <a:p>
            <a:pPr marL="228600" indent="-228600">
              <a:buFont typeface="Arial" panose="020B0604020202020204" pitchFamily="34" charset="0"/>
              <a:buChar char="•"/>
            </a:pPr>
            <a:r>
              <a:rPr lang="en-GB" b="0" i="0" u="none" strike="noStrike" dirty="0">
                <a:solidFill>
                  <a:srgbClr val="000000"/>
                </a:solidFill>
                <a:effectLst/>
                <a:latin typeface="Arial" panose="020B0604020202020204" pitchFamily="34" charset="0"/>
              </a:rPr>
              <a:t>We provide a non-judgmental space where you can talk openly about sensitive topics.</a:t>
            </a:r>
          </a:p>
          <a:p>
            <a:pPr marL="228600" indent="-228600">
              <a:buFont typeface="Arial" panose="020B0604020202020204" pitchFamily="34" charset="0"/>
              <a:buChar char="•"/>
            </a:pPr>
            <a:r>
              <a:rPr lang="en-GB" b="0" i="0" u="none" strike="noStrike" dirty="0">
                <a:solidFill>
                  <a:srgbClr val="000000"/>
                </a:solidFill>
                <a:effectLst/>
                <a:latin typeface="Arial" panose="020B0604020202020204" pitchFamily="34" charset="0"/>
              </a:rPr>
              <a:t>We use inclusive language, like 'some people' or 'families affected by alcoholism,' to avoid making assumptions about anyone's background.</a:t>
            </a:r>
          </a:p>
          <a:p>
            <a:pPr marL="228600" indent="-228600">
              <a:buFont typeface="Arial" panose="020B0604020202020204" pitchFamily="34" charset="0"/>
              <a:buChar char="•"/>
            </a:pPr>
            <a:r>
              <a:rPr lang="en-GB" b="0" i="0" u="none" strike="noStrike" dirty="0">
                <a:solidFill>
                  <a:srgbClr val="000000"/>
                </a:solidFill>
                <a:effectLst/>
                <a:latin typeface="Arial" panose="020B0604020202020204" pitchFamily="34" charset="0"/>
              </a:rPr>
              <a:t>If you ever want to discuss your concerns or feelings privately, you can talk to myself or another teacher or Nacoa. You don't have to share in the group if you're not comfortable.</a:t>
            </a:r>
          </a:p>
          <a:p>
            <a:pPr marL="228600" indent="-228600">
              <a:buFont typeface="Arial" panose="020B0604020202020204" pitchFamily="34" charset="0"/>
              <a:buChar char="•"/>
            </a:pPr>
            <a:r>
              <a:rPr lang="en-GB" b="0" i="0" u="none" strike="noStrike" dirty="0">
                <a:solidFill>
                  <a:srgbClr val="000000"/>
                </a:solidFill>
                <a:effectLst/>
                <a:latin typeface="Arial" panose="020B0604020202020204" pitchFamily="34" charset="0"/>
              </a:rPr>
              <a:t>You are not obligated to share personal experiences. It's entirely up to you what you want to disclose, and we respect your boundaries.</a:t>
            </a:r>
          </a:p>
          <a:p>
            <a:pPr marL="228600" indent="-228600">
              <a:buFont typeface="Arial" panose="020B0604020202020204" pitchFamily="34" charset="0"/>
              <a:buChar char="•"/>
            </a:pPr>
            <a:r>
              <a:rPr lang="en-GB" b="0" i="0" u="none" strike="noStrike" dirty="0">
                <a:solidFill>
                  <a:srgbClr val="000000"/>
                </a:solidFill>
                <a:effectLst/>
                <a:latin typeface="Arial" panose="020B0604020202020204" pitchFamily="34" charset="0"/>
              </a:rPr>
              <a:t>Finally, we'll give a heads-up about any sensitive content before we dive into it. If at any point you feel uncomfortable, you can choose not to participate in that particular discussion or activity.</a:t>
            </a:r>
          </a:p>
          <a:p>
            <a:pPr marL="228600" indent="-228600">
              <a:buFont typeface="Arial" panose="020B0604020202020204" pitchFamily="34" charset="0"/>
              <a:buChar char="•"/>
            </a:pPr>
            <a:r>
              <a:rPr lang="en-GB" b="0" i="0" u="none" strike="noStrike" dirty="0">
                <a:solidFill>
                  <a:srgbClr val="000000"/>
                </a:solidFill>
                <a:effectLst/>
                <a:latin typeface="Arial" panose="020B0604020202020204" pitchFamily="34" charset="0"/>
              </a:rPr>
              <a:t>Our goal is to make sure this is a space where everyone feels safe, heard, and respected. If you have any questions or concerns, please don't hesitate to let us know.</a:t>
            </a:r>
          </a:p>
          <a:p>
            <a:pPr marL="228600" indent="-228600">
              <a:buFont typeface="Arial" panose="020B0604020202020204" pitchFamily="34" charset="0"/>
              <a:buChar char="•"/>
            </a:pPr>
            <a:endParaRPr lang="en-GB" b="0" i="0" u="none" strike="noStrike" dirty="0">
              <a:solidFill>
                <a:srgbClr val="000000"/>
              </a:solidFill>
              <a:effectLst/>
              <a:latin typeface="Arial" panose="020B0604020202020204" pitchFamily="34" charset="0"/>
            </a:endParaRPr>
          </a:p>
          <a:p>
            <a:pPr marL="0" indent="0">
              <a:buFont typeface="Arial" panose="020B0604020202020204" pitchFamily="34" charset="0"/>
              <a:buNone/>
            </a:pPr>
            <a:r>
              <a:rPr lang="en-GB" b="0" i="0" u="none" strike="noStrike" dirty="0">
                <a:solidFill>
                  <a:srgbClr val="000000"/>
                </a:solidFill>
                <a:effectLst/>
                <a:latin typeface="Arial" panose="020B0604020202020204" pitchFamily="34" charset="0"/>
              </a:rPr>
              <a:t> Let's get started with our lesson.”</a:t>
            </a:r>
          </a:p>
          <a:p>
            <a:pPr marL="228600" indent="-228600">
              <a:buAutoNum type="arabicPeriod"/>
            </a:pPr>
            <a:endParaRPr lang="en-GB" b="0" i="1"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BE467-22EA-4C23-82BD-7A9AC2BA3419}" type="slidenum">
              <a:rPr kumimoji="0" lang="en-GB"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7676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16798" indent="-275692">
              <a:defRPr sz="2300">
                <a:solidFill>
                  <a:schemeClr val="tx1"/>
                </a:solidFill>
                <a:latin typeface="Times New Roman" pitchFamily="18" charset="0"/>
              </a:defRPr>
            </a:lvl2pPr>
            <a:lvl3pPr marL="1102766" indent="-220553">
              <a:defRPr sz="2300">
                <a:solidFill>
                  <a:schemeClr val="tx1"/>
                </a:solidFill>
                <a:latin typeface="Times New Roman" pitchFamily="18" charset="0"/>
              </a:defRPr>
            </a:lvl3pPr>
            <a:lvl4pPr marL="1543873" indent="-220553">
              <a:defRPr sz="2300">
                <a:solidFill>
                  <a:schemeClr val="tx1"/>
                </a:solidFill>
                <a:latin typeface="Times New Roman" pitchFamily="18" charset="0"/>
              </a:defRPr>
            </a:lvl4pPr>
            <a:lvl5pPr marL="1984980" indent="-220553">
              <a:defRPr sz="2300">
                <a:solidFill>
                  <a:schemeClr val="tx1"/>
                </a:solidFill>
                <a:latin typeface="Times New Roman" pitchFamily="18" charset="0"/>
              </a:defRPr>
            </a:lvl5pPr>
            <a:lvl6pPr marL="2426086" indent="-220553" eaLnBrk="0" fontAlgn="base" hangingPunct="0">
              <a:spcBef>
                <a:spcPct val="0"/>
              </a:spcBef>
              <a:spcAft>
                <a:spcPct val="0"/>
              </a:spcAft>
              <a:defRPr sz="2300">
                <a:solidFill>
                  <a:schemeClr val="tx1"/>
                </a:solidFill>
                <a:latin typeface="Times New Roman" pitchFamily="18" charset="0"/>
              </a:defRPr>
            </a:lvl6pPr>
            <a:lvl7pPr marL="2867193" indent="-220553" eaLnBrk="0" fontAlgn="base" hangingPunct="0">
              <a:spcBef>
                <a:spcPct val="0"/>
              </a:spcBef>
              <a:spcAft>
                <a:spcPct val="0"/>
              </a:spcAft>
              <a:defRPr sz="2300">
                <a:solidFill>
                  <a:schemeClr val="tx1"/>
                </a:solidFill>
                <a:latin typeface="Times New Roman" pitchFamily="18" charset="0"/>
              </a:defRPr>
            </a:lvl7pPr>
            <a:lvl8pPr marL="3308299" indent="-220553" eaLnBrk="0" fontAlgn="base" hangingPunct="0">
              <a:spcBef>
                <a:spcPct val="0"/>
              </a:spcBef>
              <a:spcAft>
                <a:spcPct val="0"/>
              </a:spcAft>
              <a:defRPr sz="2300">
                <a:solidFill>
                  <a:schemeClr val="tx1"/>
                </a:solidFill>
                <a:latin typeface="Times New Roman" pitchFamily="18" charset="0"/>
              </a:defRPr>
            </a:lvl8pPr>
            <a:lvl9pPr marL="3749406" indent="-220553" eaLnBrk="0" fontAlgn="base" hangingPunct="0">
              <a:spcBef>
                <a:spcPct val="0"/>
              </a:spcBef>
              <a:spcAft>
                <a:spcPct val="0"/>
              </a:spcAft>
              <a:defRPr sz="23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C260090-4409-42B8-9416-E62532619191}" type="slidenum">
              <a:rPr kumimoji="0" lang="en-GB"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2771" name="Rectangle 1026"/>
          <p:cNvSpPr>
            <a:spLocks noGrp="1" noRot="1" noChangeAspect="1" noChangeArrowheads="1" noTextEdit="1"/>
          </p:cNvSpPr>
          <p:nvPr>
            <p:ph type="sldImg"/>
          </p:nvPr>
        </p:nvSpPr>
        <p:spPr>
          <a:xfrm>
            <a:off x="1371600" y="1143000"/>
            <a:ext cx="4114800" cy="3086100"/>
          </a:xfrm>
          <a:ln/>
        </p:spPr>
      </p:sp>
      <p:sp>
        <p:nvSpPr>
          <p:cNvPr id="32772" name="Rectangle 1027"/>
          <p:cNvSpPr>
            <a:spLocks noGrp="1" noChangeArrowheads="1"/>
          </p:cNvSpPr>
          <p:nvPr>
            <p:ph type="body" idx="1"/>
          </p:nvPr>
        </p:nvSpPr>
        <p:spPr>
          <a:noFill/>
        </p:spPr>
        <p:txBody>
          <a:bodyPr/>
          <a:lstStyle/>
          <a:p>
            <a:pPr marL="298450" marR="41275" indent="-285750" algn="just">
              <a:lnSpc>
                <a:spcPct val="100000"/>
              </a:lnSpc>
              <a:spcBef>
                <a:spcPts val="1210"/>
              </a:spcBef>
              <a:buFont typeface="Arial" panose="020B0604020202020204" pitchFamily="34" charset="0"/>
              <a:buChar char="•"/>
              <a:tabLst>
                <a:tab pos="354965" algn="l"/>
                <a:tab pos="355600" algn="l"/>
              </a:tabLst>
            </a:pPr>
            <a:r>
              <a:rPr lang="en-GB" sz="1400" dirty="0">
                <a:latin typeface="Arial" charset="0"/>
              </a:rPr>
              <a:t>Nacoa (The National Association for Children of Alcoholics) was founded in 1990 to address the needs of children affected </a:t>
            </a:r>
            <a:r>
              <a:rPr lang="en-GB" sz="2000" b="0" i="0" u="none" strike="noStrike" dirty="0">
                <a:solidFill>
                  <a:srgbClr val="444444"/>
                </a:solidFill>
                <a:effectLst/>
                <a:latin typeface="Lato" panose="020F0502020204030203" pitchFamily="34" charset="0"/>
              </a:rPr>
              <a:t>by a parent’s drinking or similar addictive problem.</a:t>
            </a:r>
          </a:p>
          <a:p>
            <a:pPr marL="12700" marR="41275" indent="0" algn="just">
              <a:lnSpc>
                <a:spcPct val="100000"/>
              </a:lnSpc>
              <a:spcBef>
                <a:spcPts val="1210"/>
              </a:spcBef>
              <a:buFont typeface="Arial" panose="020B0604020202020204" pitchFamily="34" charset="0"/>
              <a:buNone/>
              <a:tabLst>
                <a:tab pos="354965" algn="l"/>
                <a:tab pos="355600" algn="l"/>
              </a:tabLst>
            </a:pPr>
            <a:endParaRPr lang="en-GB" sz="2000" b="0" i="0" u="none" strike="noStrike" spc="-5" dirty="0">
              <a:solidFill>
                <a:srgbClr val="444444"/>
              </a:solidFill>
              <a:effectLst/>
              <a:latin typeface="Lato" panose="020F0502020204030203" pitchFamily="34" charset="0"/>
              <a:cs typeface="Arial" panose="020B0604020202020204" pitchFamily="34" charset="0"/>
            </a:endParaRPr>
          </a:p>
          <a:p>
            <a:pPr marL="355600" marR="41275" indent="-342900" algn="just">
              <a:lnSpc>
                <a:spcPct val="100000"/>
              </a:lnSpc>
              <a:spcBef>
                <a:spcPts val="1210"/>
              </a:spcBef>
              <a:buFont typeface="Arial" panose="020B0604020202020204" pitchFamily="34" charset="0"/>
              <a:buChar char="•"/>
              <a:tabLst>
                <a:tab pos="354965" algn="l"/>
                <a:tab pos="355600" algn="l"/>
              </a:tabLst>
            </a:pPr>
            <a:r>
              <a:rPr lang="en-GB" sz="2000" b="0" i="0" u="none" strike="noStrike" spc="-5" dirty="0">
                <a:solidFill>
                  <a:srgbClr val="444444"/>
                </a:solidFill>
                <a:effectLst/>
                <a:latin typeface="Lato" panose="020F0502020204030203" pitchFamily="34" charset="0"/>
                <a:cs typeface="Arial" panose="020B0604020202020204" pitchFamily="34" charset="0"/>
              </a:rPr>
              <a:t>This national charity aims to …</a:t>
            </a:r>
          </a:p>
          <a:p>
            <a:pPr marL="469900" marR="41275" indent="-457200" algn="just">
              <a:lnSpc>
                <a:spcPct val="100000"/>
              </a:lnSpc>
              <a:spcBef>
                <a:spcPts val="1210"/>
              </a:spcBef>
              <a:buFont typeface="+mj-lt"/>
              <a:buAutoNum type="arabicPeriod"/>
              <a:tabLst>
                <a:tab pos="354965" algn="l"/>
                <a:tab pos="355600" algn="l"/>
              </a:tabLst>
            </a:pPr>
            <a:r>
              <a:rPr lang="en-GB" sz="2000" b="0" i="0" u="none" strike="noStrike" spc="-5" dirty="0">
                <a:solidFill>
                  <a:srgbClr val="444444"/>
                </a:solidFill>
                <a:effectLst/>
                <a:latin typeface="Lato" panose="020F0502020204030203" pitchFamily="34" charset="0"/>
                <a:cs typeface="Arial" panose="020B0604020202020204" pitchFamily="34" charset="0"/>
              </a:rPr>
              <a:t>To offer information, advice and support for children affected by a parent’s drinking</a:t>
            </a:r>
          </a:p>
          <a:p>
            <a:pPr marL="469900" marR="41275" indent="-457200" algn="just">
              <a:lnSpc>
                <a:spcPct val="100000"/>
              </a:lnSpc>
              <a:spcBef>
                <a:spcPts val="1210"/>
              </a:spcBef>
              <a:buFont typeface="+mj-lt"/>
              <a:buAutoNum type="arabicPeriod"/>
              <a:tabLst>
                <a:tab pos="354965" algn="l"/>
                <a:tab pos="355600" algn="l"/>
              </a:tabLst>
            </a:pPr>
            <a:r>
              <a:rPr lang="en-GB" sz="2000" b="0" i="0" u="none" strike="noStrike" spc="-5" dirty="0">
                <a:solidFill>
                  <a:srgbClr val="444444"/>
                </a:solidFill>
                <a:effectLst/>
                <a:latin typeface="Lato" panose="020F0502020204030203" pitchFamily="34" charset="0"/>
                <a:cs typeface="Arial" panose="020B0604020202020204" pitchFamily="34" charset="0"/>
              </a:rPr>
              <a:t>To reach professionals working with them.</a:t>
            </a:r>
          </a:p>
          <a:p>
            <a:pPr marL="469900" marR="41275" indent="-457200" algn="just">
              <a:lnSpc>
                <a:spcPct val="100000"/>
              </a:lnSpc>
              <a:spcBef>
                <a:spcPts val="1210"/>
              </a:spcBef>
              <a:buFont typeface="+mj-lt"/>
              <a:buAutoNum type="arabicPeriod"/>
              <a:tabLst>
                <a:tab pos="354965" algn="l"/>
                <a:tab pos="355600" algn="l"/>
              </a:tabLst>
            </a:pPr>
            <a:r>
              <a:rPr lang="en-GB" sz="2000" b="0" i="0" u="none" strike="noStrike" spc="-5" dirty="0">
                <a:solidFill>
                  <a:srgbClr val="444444"/>
                </a:solidFill>
                <a:effectLst/>
                <a:latin typeface="Lato" panose="020F0502020204030203" pitchFamily="34" charset="0"/>
                <a:cs typeface="Arial" panose="020B0604020202020204" pitchFamily="34" charset="0"/>
              </a:rPr>
              <a:t>To raise awareness of the problems they face and how to help</a:t>
            </a:r>
          </a:p>
          <a:p>
            <a:pPr marL="469900" marR="41275" indent="-457200" algn="just">
              <a:lnSpc>
                <a:spcPct val="100000"/>
              </a:lnSpc>
              <a:spcBef>
                <a:spcPts val="1210"/>
              </a:spcBef>
              <a:buFont typeface="+mj-lt"/>
              <a:buAutoNum type="arabicPeriod"/>
              <a:tabLst>
                <a:tab pos="354965" algn="l"/>
                <a:tab pos="355600" algn="l"/>
              </a:tabLst>
            </a:pPr>
            <a:r>
              <a:rPr lang="en-GB" sz="2000" b="0" i="0" u="none" strike="noStrike" spc="-5" dirty="0">
                <a:solidFill>
                  <a:srgbClr val="444444"/>
                </a:solidFill>
                <a:effectLst/>
                <a:latin typeface="Lato" panose="020F0502020204030203" pitchFamily="34" charset="0"/>
                <a:cs typeface="Arial" panose="020B0604020202020204" pitchFamily="34" charset="0"/>
              </a:rPr>
              <a:t>To promote research into their problems and prevention of alcohol problems developing in this vulnerable group</a:t>
            </a:r>
          </a:p>
        </p:txBody>
      </p:sp>
    </p:spTree>
    <p:extLst>
      <p:ext uri="{BB962C8B-B14F-4D97-AF65-F5344CB8AC3E}">
        <p14:creationId xmlns:p14="http://schemas.microsoft.com/office/powerpoint/2010/main" val="264111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16798" indent="-275692">
              <a:defRPr sz="2300">
                <a:solidFill>
                  <a:schemeClr val="tx1"/>
                </a:solidFill>
                <a:latin typeface="Times New Roman" pitchFamily="18" charset="0"/>
              </a:defRPr>
            </a:lvl2pPr>
            <a:lvl3pPr marL="1102766" indent="-220553">
              <a:defRPr sz="2300">
                <a:solidFill>
                  <a:schemeClr val="tx1"/>
                </a:solidFill>
                <a:latin typeface="Times New Roman" pitchFamily="18" charset="0"/>
              </a:defRPr>
            </a:lvl3pPr>
            <a:lvl4pPr marL="1543873" indent="-220553">
              <a:defRPr sz="2300">
                <a:solidFill>
                  <a:schemeClr val="tx1"/>
                </a:solidFill>
                <a:latin typeface="Times New Roman" pitchFamily="18" charset="0"/>
              </a:defRPr>
            </a:lvl4pPr>
            <a:lvl5pPr marL="1984980" indent="-220553">
              <a:defRPr sz="2300">
                <a:solidFill>
                  <a:schemeClr val="tx1"/>
                </a:solidFill>
                <a:latin typeface="Times New Roman" pitchFamily="18" charset="0"/>
              </a:defRPr>
            </a:lvl5pPr>
            <a:lvl6pPr marL="2426086" indent="-220553" eaLnBrk="0" fontAlgn="base" hangingPunct="0">
              <a:spcBef>
                <a:spcPct val="0"/>
              </a:spcBef>
              <a:spcAft>
                <a:spcPct val="0"/>
              </a:spcAft>
              <a:defRPr sz="2300">
                <a:solidFill>
                  <a:schemeClr val="tx1"/>
                </a:solidFill>
                <a:latin typeface="Times New Roman" pitchFamily="18" charset="0"/>
              </a:defRPr>
            </a:lvl6pPr>
            <a:lvl7pPr marL="2867193" indent="-220553" eaLnBrk="0" fontAlgn="base" hangingPunct="0">
              <a:spcBef>
                <a:spcPct val="0"/>
              </a:spcBef>
              <a:spcAft>
                <a:spcPct val="0"/>
              </a:spcAft>
              <a:defRPr sz="2300">
                <a:solidFill>
                  <a:schemeClr val="tx1"/>
                </a:solidFill>
                <a:latin typeface="Times New Roman" pitchFamily="18" charset="0"/>
              </a:defRPr>
            </a:lvl7pPr>
            <a:lvl8pPr marL="3308299" indent="-220553" eaLnBrk="0" fontAlgn="base" hangingPunct="0">
              <a:spcBef>
                <a:spcPct val="0"/>
              </a:spcBef>
              <a:spcAft>
                <a:spcPct val="0"/>
              </a:spcAft>
              <a:defRPr sz="2300">
                <a:solidFill>
                  <a:schemeClr val="tx1"/>
                </a:solidFill>
                <a:latin typeface="Times New Roman" pitchFamily="18" charset="0"/>
              </a:defRPr>
            </a:lvl8pPr>
            <a:lvl9pPr marL="3749406" indent="-220553" eaLnBrk="0" fontAlgn="base" hangingPunct="0">
              <a:spcBef>
                <a:spcPct val="0"/>
              </a:spcBef>
              <a:spcAft>
                <a:spcPct val="0"/>
              </a:spcAft>
              <a:defRPr sz="23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ED8C119-91F4-4975-9C3C-C321844DB873}" type="slidenum">
              <a:rPr kumimoji="0" lang="en-GB"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3795" name="Rectangle 2"/>
          <p:cNvSpPr>
            <a:spLocks noGrp="1" noRot="1" noChangeAspect="1" noChangeArrowheads="1" noTextEdit="1"/>
          </p:cNvSpPr>
          <p:nvPr>
            <p:ph type="sldImg"/>
          </p:nvPr>
        </p:nvSpPr>
        <p:spPr>
          <a:xfrm>
            <a:off x="1371600" y="1143000"/>
            <a:ext cx="4114800" cy="3086100"/>
          </a:xfrm>
          <a:ln/>
        </p:spPr>
      </p:sp>
      <p:sp>
        <p:nvSpPr>
          <p:cNvPr id="33796" name="Rectangle 3"/>
          <p:cNvSpPr>
            <a:spLocks noGrp="1" noChangeArrowheads="1"/>
          </p:cNvSpPr>
          <p:nvPr>
            <p:ph type="body" idx="1"/>
          </p:nvPr>
        </p:nvSpPr>
        <p:spPr>
          <a:noFill/>
        </p:spPr>
        <p:txBody>
          <a:bodyPr/>
          <a:lstStyle/>
          <a:p>
            <a:pPr marL="0" indent="0">
              <a:buNone/>
            </a:pPr>
            <a:r>
              <a:rPr lang="en-GB" dirty="0">
                <a:latin typeface="Arial" charset="0"/>
              </a:rPr>
              <a:t>Nacoa’s work includes a free helpline by telephone, email and letter</a:t>
            </a:r>
          </a:p>
          <a:p>
            <a:pPr marL="171450" indent="-171450">
              <a:buFont typeface="Arial" panose="020B0604020202020204" pitchFamily="34" charset="0"/>
              <a:buChar char="•"/>
            </a:pPr>
            <a:r>
              <a:rPr lang="en-GB" dirty="0">
                <a:latin typeface="Arial" charset="0"/>
              </a:rPr>
              <a:t>Nacoa has received over: 370,000 helpline calls</a:t>
            </a:r>
          </a:p>
          <a:p>
            <a:pPr marL="171450" indent="-171450">
              <a:buFont typeface="Arial" panose="020B0604020202020204" pitchFamily="34" charset="0"/>
              <a:buChar char="•"/>
            </a:pPr>
            <a:r>
              <a:rPr lang="en-GB" dirty="0">
                <a:latin typeface="Arial" charset="0"/>
              </a:rPr>
              <a:t>Confidential, non-judgemental help and support for everyone affected by a parent’s drinking</a:t>
            </a:r>
          </a:p>
          <a:p>
            <a:pPr marL="171450" indent="-171450">
              <a:buFont typeface="Arial" panose="020B0604020202020204" pitchFamily="34" charset="0"/>
              <a:buChar char="•"/>
            </a:pPr>
            <a:r>
              <a:rPr lang="en-GB" dirty="0">
                <a:latin typeface="Arial" charset="0"/>
              </a:rPr>
              <a:t>Some children and young people contact once, others many times over weeks, months or years</a:t>
            </a:r>
          </a:p>
          <a:p>
            <a:pPr marL="171450" indent="-171450">
              <a:buFont typeface="Arial" panose="020B0604020202020204" pitchFamily="34" charset="0"/>
              <a:buChar char="•"/>
            </a:pPr>
            <a:r>
              <a:rPr lang="en-GB" dirty="0">
                <a:latin typeface="Arial" charset="0"/>
              </a:rPr>
              <a:t>They signpost to local services if you wish and they will still remain available</a:t>
            </a:r>
          </a:p>
          <a:p>
            <a:pPr marL="0" indent="0">
              <a:buNone/>
            </a:pPr>
            <a:endParaRPr lang="en-GB" dirty="0">
              <a:latin typeface="Arial" charset="0"/>
            </a:endParaRPr>
          </a:p>
          <a:p>
            <a:pPr marL="0" indent="0">
              <a:buNone/>
            </a:pPr>
            <a:r>
              <a:rPr lang="en-GB" dirty="0">
                <a:latin typeface="Arial" charset="0"/>
              </a:rPr>
              <a:t>The Nacoa website has received over 1 million visits. It includes personal experiences, ways to help, FAQs, videos, publications and research. All publications are available and printable from our Nacoa website. Instant chat with the helpline is currently available on Thursday but will extend to more days in the future.</a:t>
            </a:r>
          </a:p>
          <a:p>
            <a:pPr marL="0" indent="0">
              <a:buNone/>
            </a:pPr>
            <a:endParaRPr lang="en-GB" dirty="0">
              <a:latin typeface="Arial" charset="0"/>
            </a:endParaRPr>
          </a:p>
          <a:p>
            <a:pPr marL="0" indent="0">
              <a:buNone/>
            </a:pPr>
            <a:r>
              <a:rPr lang="en-GB" dirty="0">
                <a:latin typeface="Arial" charset="0"/>
              </a:rPr>
              <a:t>Nacoa Social Media Platforms Instagram, Facebook, Twitter, Tiktok as well as Linked in. They have received over 220,000 contacts</a:t>
            </a:r>
          </a:p>
          <a:p>
            <a:pPr marL="0" indent="0">
              <a:buNone/>
            </a:pPr>
            <a:endParaRPr lang="en-GB" dirty="0">
              <a:latin typeface="Arial" charset="0"/>
            </a:endParaRPr>
          </a:p>
          <a:p>
            <a:pPr marL="0" indent="0">
              <a:buNone/>
            </a:pPr>
            <a:r>
              <a:rPr lang="en-GB" dirty="0">
                <a:latin typeface="Arial" charset="0"/>
              </a:rPr>
              <a:t>Nacoa has Publications for children, young people, adults and professionals </a:t>
            </a:r>
          </a:p>
          <a:p>
            <a:pPr marL="0" indent="0">
              <a:buNone/>
            </a:pPr>
            <a:endParaRPr lang="en-GB" dirty="0">
              <a:latin typeface="Arial" charset="0"/>
            </a:endParaRPr>
          </a:p>
          <a:p>
            <a:pPr marL="0" indent="0">
              <a:buNone/>
            </a:pPr>
            <a:r>
              <a:rPr lang="en-GB" dirty="0">
                <a:latin typeface="Arial" charset="0"/>
              </a:rPr>
              <a:t>Nacoa takes part and produces research to identify problems and prevent alcohol dependency developing</a:t>
            </a:r>
          </a:p>
          <a:p>
            <a:pPr marL="0" indent="0">
              <a:buNone/>
            </a:pPr>
            <a:endParaRPr lang="en-GB" dirty="0">
              <a:latin typeface="Arial" charset="0"/>
            </a:endParaRPr>
          </a:p>
          <a:p>
            <a:pPr marL="0" indent="0">
              <a:buNone/>
            </a:pPr>
            <a:r>
              <a:rPr lang="en-GB" dirty="0">
                <a:latin typeface="Arial" charset="0"/>
              </a:rPr>
              <a:t>Nacoa’s Media and Speaker panels take part in interviews and other media activities to spread awareness of the issues faced by children of alcohol dependents and how alcohol dependency can affect the family. Aiming to reduce stigma and make listeners aware of the support available to them and help them feel less alone.</a:t>
            </a:r>
          </a:p>
          <a:p>
            <a:pPr marL="0" indent="0">
              <a:buNone/>
            </a:pPr>
            <a:endParaRPr lang="en-GB" dirty="0">
              <a:latin typeface="Arial" charset="0"/>
            </a:endParaRPr>
          </a:p>
          <a:p>
            <a:pPr marL="228600" indent="-228600">
              <a:buAutoNum type="arabicPeriod"/>
            </a:pPr>
            <a:endParaRPr lang="en-GB" dirty="0">
              <a:latin typeface="Arial" charset="0"/>
            </a:endParaRPr>
          </a:p>
        </p:txBody>
      </p:sp>
    </p:spTree>
    <p:extLst>
      <p:ext uri="{BB962C8B-B14F-4D97-AF65-F5344CB8AC3E}">
        <p14:creationId xmlns:p14="http://schemas.microsoft.com/office/powerpoint/2010/main" val="2422016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16798" indent="-275692">
              <a:defRPr sz="2300">
                <a:solidFill>
                  <a:schemeClr val="tx1"/>
                </a:solidFill>
                <a:latin typeface="Times New Roman" pitchFamily="18" charset="0"/>
              </a:defRPr>
            </a:lvl2pPr>
            <a:lvl3pPr marL="1102766" indent="-220553">
              <a:defRPr sz="2300">
                <a:solidFill>
                  <a:schemeClr val="tx1"/>
                </a:solidFill>
                <a:latin typeface="Times New Roman" pitchFamily="18" charset="0"/>
              </a:defRPr>
            </a:lvl3pPr>
            <a:lvl4pPr marL="1543873" indent="-220553">
              <a:defRPr sz="2300">
                <a:solidFill>
                  <a:schemeClr val="tx1"/>
                </a:solidFill>
                <a:latin typeface="Times New Roman" pitchFamily="18" charset="0"/>
              </a:defRPr>
            </a:lvl4pPr>
            <a:lvl5pPr marL="1984980" indent="-220553">
              <a:defRPr sz="2300">
                <a:solidFill>
                  <a:schemeClr val="tx1"/>
                </a:solidFill>
                <a:latin typeface="Times New Roman" pitchFamily="18" charset="0"/>
              </a:defRPr>
            </a:lvl5pPr>
            <a:lvl6pPr marL="2426086" indent="-220553" eaLnBrk="0" fontAlgn="base" hangingPunct="0">
              <a:spcBef>
                <a:spcPct val="0"/>
              </a:spcBef>
              <a:spcAft>
                <a:spcPct val="0"/>
              </a:spcAft>
              <a:defRPr sz="2300">
                <a:solidFill>
                  <a:schemeClr val="tx1"/>
                </a:solidFill>
                <a:latin typeface="Times New Roman" pitchFamily="18" charset="0"/>
              </a:defRPr>
            </a:lvl6pPr>
            <a:lvl7pPr marL="2867193" indent="-220553" eaLnBrk="0" fontAlgn="base" hangingPunct="0">
              <a:spcBef>
                <a:spcPct val="0"/>
              </a:spcBef>
              <a:spcAft>
                <a:spcPct val="0"/>
              </a:spcAft>
              <a:defRPr sz="2300">
                <a:solidFill>
                  <a:schemeClr val="tx1"/>
                </a:solidFill>
                <a:latin typeface="Times New Roman" pitchFamily="18" charset="0"/>
              </a:defRPr>
            </a:lvl7pPr>
            <a:lvl8pPr marL="3308299" indent="-220553" eaLnBrk="0" fontAlgn="base" hangingPunct="0">
              <a:spcBef>
                <a:spcPct val="0"/>
              </a:spcBef>
              <a:spcAft>
                <a:spcPct val="0"/>
              </a:spcAft>
              <a:defRPr sz="2300">
                <a:solidFill>
                  <a:schemeClr val="tx1"/>
                </a:solidFill>
                <a:latin typeface="Times New Roman" pitchFamily="18" charset="0"/>
              </a:defRPr>
            </a:lvl8pPr>
            <a:lvl9pPr marL="3749406" indent="-220553" eaLnBrk="0" fontAlgn="base" hangingPunct="0">
              <a:spcBef>
                <a:spcPct val="0"/>
              </a:spcBef>
              <a:spcAft>
                <a:spcPct val="0"/>
              </a:spcAft>
              <a:defRPr sz="23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ED8C119-91F4-4975-9C3C-C321844DB873}" type="slidenum">
              <a:rPr kumimoji="0" lang="en-GB" sz="1300" b="0" i="0" u="none" strike="noStrike" kern="1200" cap="none" spc="0" normalizeH="0" baseline="0" noProof="0">
                <a:ln>
                  <a:noFill/>
                </a:ln>
                <a:solidFill>
                  <a:srgbClr val="000000"/>
                </a:solidFill>
                <a:effectLst/>
                <a:uLnTx/>
                <a:uFillTx/>
                <a:latin typeface="Times New Roman" pitchFamily="18"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Arial"/>
              <a:sym typeface="Arial"/>
            </a:endParaRPr>
          </a:p>
        </p:txBody>
      </p:sp>
      <p:sp>
        <p:nvSpPr>
          <p:cNvPr id="33795" name="Rectangle 2"/>
          <p:cNvSpPr>
            <a:spLocks noGrp="1" noRot="1" noChangeAspect="1" noChangeArrowheads="1" noTextEdit="1"/>
          </p:cNvSpPr>
          <p:nvPr>
            <p:ph type="sldImg"/>
          </p:nvPr>
        </p:nvSpPr>
        <p:spPr>
          <a:xfrm>
            <a:off x="1371600" y="1143000"/>
            <a:ext cx="4114800" cy="3086100"/>
          </a:xfrm>
          <a:ln/>
        </p:spPr>
      </p:sp>
      <p:sp>
        <p:nvSpPr>
          <p:cNvPr id="33796" name="Rectangle 3"/>
          <p:cNvSpPr>
            <a:spLocks noGrp="1" noChangeArrowheads="1"/>
          </p:cNvSpPr>
          <p:nvPr>
            <p:ph type="body" idx="1"/>
          </p:nvPr>
        </p:nvSpPr>
        <p:spPr>
          <a:noFill/>
        </p:spPr>
        <p:txBody>
          <a:bodyPr/>
          <a:lstStyle/>
          <a:p>
            <a:pPr marL="0" indent="0">
              <a:buFont typeface="Arial" panose="020B0604020202020204" pitchFamily="34" charset="0"/>
              <a:buNone/>
            </a:pPr>
            <a:r>
              <a:rPr lang="en-GB" dirty="0">
                <a:latin typeface="Arial" charset="0"/>
              </a:rPr>
              <a:t>Nacoa offers a simple, non-judgemental approach understanding that everyone has a different relationship with alcohol:</a:t>
            </a:r>
          </a:p>
          <a:p>
            <a:pPr marL="0" indent="0">
              <a:buFont typeface="Arial" panose="020B0604020202020204" pitchFamily="34" charset="0"/>
              <a:buNone/>
            </a:pPr>
            <a:endParaRPr lang="en-GB" dirty="0">
              <a:latin typeface="Arial" charset="0"/>
            </a:endParaRPr>
          </a:p>
          <a:p>
            <a:pPr marL="171450" indent="-171450">
              <a:buFont typeface="Arial" panose="020B0604020202020204" pitchFamily="34" charset="0"/>
              <a:buChar char="•"/>
            </a:pPr>
            <a:r>
              <a:rPr lang="en-GB" dirty="0">
                <a:latin typeface="Arial" charset="0"/>
              </a:rPr>
              <a:t>Alcohol dependency is a family illness, even if only one or two people drink, it can affect the whole family.</a:t>
            </a:r>
          </a:p>
          <a:p>
            <a:pPr marL="171450" indent="-171450">
              <a:buFont typeface="Arial" panose="020B0604020202020204" pitchFamily="34" charset="0"/>
              <a:buChar char="•"/>
            </a:pPr>
            <a:r>
              <a:rPr lang="en-GB" dirty="0">
                <a:latin typeface="Arial" charset="0"/>
              </a:rPr>
              <a:t> For some people, alcohol isn’t an issue and is used in a responsible way. For others it can cause problems, distress and upset within the family. </a:t>
            </a:r>
          </a:p>
          <a:p>
            <a:pPr marL="171450" indent="-171450">
              <a:buFont typeface="Arial" panose="020B0604020202020204" pitchFamily="34" charset="0"/>
              <a:buChar char="•"/>
            </a:pPr>
            <a:r>
              <a:rPr lang="en-GB" dirty="0">
                <a:latin typeface="Arial" charset="0"/>
              </a:rPr>
              <a:t>People suffering with alcoholism organise their lives around alcohol, alcohol often becomes their main focus. It’s not about a lack of love, but as the person drinking organises their life around alcohol.</a:t>
            </a:r>
          </a:p>
          <a:p>
            <a:pPr marL="171450" indent="-171450">
              <a:buFont typeface="Arial" panose="020B0604020202020204" pitchFamily="34" charset="0"/>
              <a:buChar char="•"/>
            </a:pPr>
            <a:r>
              <a:rPr lang="en-GB" dirty="0">
                <a:latin typeface="Arial" charset="0"/>
              </a:rPr>
              <a:t>Alcohol dependency is like an illness and can affect people of all ages and from all walks of life. People with alcohol problems have lost control over their drinking and usually need help in order to stop. Sometimes people may continue to drink despite negative effects on their lives, their health, and those around them.</a:t>
            </a:r>
          </a:p>
          <a:p>
            <a:pPr marL="171450" indent="-171450">
              <a:buFont typeface="Arial" panose="020B0604020202020204" pitchFamily="34" charset="0"/>
              <a:buChar char="•"/>
            </a:pPr>
            <a:r>
              <a:rPr lang="en-GB" dirty="0">
                <a:latin typeface="Arial" charset="0"/>
              </a:rPr>
              <a:t>families may have ongoing problems, conflicts, or difficulties that affect the well-being and happiness of its members. These problems might include frequent arguments, lack of communication, or issues related to addiction, abuse, or mental health. In a dysfunctional family, the relationships between family members may not be as supportive or healthy as they should be, which can make it challenging for everyone to thrive and be their best selves. </a:t>
            </a:r>
          </a:p>
          <a:p>
            <a:pPr marL="171450" indent="-171450">
              <a:buFont typeface="Arial" panose="020B0604020202020204" pitchFamily="34" charset="0"/>
              <a:buChar char="•"/>
            </a:pPr>
            <a:r>
              <a:rPr lang="en-GB" dirty="0">
                <a:latin typeface="Arial" charset="0"/>
              </a:rPr>
              <a:t>Living with someone who drinks too much can be chaotic and lead to other problems. Parents may have money worries, argue, become violent or withdraw from family life, suffering with anxiety, depression and mood swings. What’s OK one day may not be the next. Children often feel confused, frightened, anxious, lonely, guilty and ashamed. Home can be a very frightening place to be.</a:t>
            </a:r>
          </a:p>
          <a:p>
            <a:pPr marL="171450" indent="-171450">
              <a:buFont typeface="Arial" panose="020B0604020202020204" pitchFamily="34" charset="0"/>
              <a:buChar char="•"/>
            </a:pPr>
            <a:r>
              <a:rPr lang="en-GB" dirty="0">
                <a:latin typeface="Arial" charset="0"/>
              </a:rPr>
              <a:t>A child of an alcoholic can be 1 or 101. Whatever their age, it doesn't change the fact that their parent, step-parent or carer is, or has been, dependent on alcohol, along with the problems this brings. </a:t>
            </a:r>
          </a:p>
          <a:p>
            <a:pPr marL="0" indent="0">
              <a:buFont typeface="Arial" panose="020B0604020202020204" pitchFamily="34" charset="0"/>
              <a:buNone/>
            </a:pPr>
            <a:endParaRPr lang="en-GB" dirty="0">
              <a:latin typeface="Arial" charset="0"/>
            </a:endParaRPr>
          </a:p>
          <a:p>
            <a:pPr marL="0" indent="0">
              <a:buFont typeface="Arial" panose="020B0604020202020204" pitchFamily="34" charset="0"/>
              <a:buNone/>
            </a:pPr>
            <a:r>
              <a:rPr lang="en-GB" dirty="0">
                <a:latin typeface="Arial" charset="0"/>
              </a:rPr>
              <a:t>Many families keep alcohol problems a secret, so sometimes for people affected, it can feel like they are the only one. However, 1 in 5 children in the UK live with a parent who drinks hazardously. </a:t>
            </a:r>
          </a:p>
          <a:p>
            <a:pPr marL="0" indent="0">
              <a:buFont typeface="Arial" panose="020B0604020202020204" pitchFamily="34" charset="0"/>
              <a:buNone/>
            </a:pPr>
            <a:endParaRPr lang="en-GB" dirty="0">
              <a:latin typeface="Arial" charset="0"/>
            </a:endParaRPr>
          </a:p>
          <a:p>
            <a:pPr marL="0" indent="0">
              <a:buFont typeface="Arial" panose="020B0604020202020204" pitchFamily="34" charset="0"/>
              <a:buNone/>
            </a:pPr>
            <a:endParaRPr lang="en-GB" dirty="0">
              <a:latin typeface="Arial" charset="0"/>
            </a:endParaRPr>
          </a:p>
          <a:p>
            <a:pPr marL="0" indent="0">
              <a:buFont typeface="Arial" panose="020B0604020202020204" pitchFamily="34" charset="0"/>
              <a:buNone/>
            </a:pPr>
            <a:endParaRPr lang="en-GB" dirty="0">
              <a:latin typeface="Arial" charset="0"/>
            </a:endParaRPr>
          </a:p>
          <a:p>
            <a:pPr marL="0" indent="0">
              <a:buNone/>
            </a:pPr>
            <a:r>
              <a:rPr lang="en-GB" dirty="0">
                <a:latin typeface="Arial" charset="0"/>
              </a:rPr>
              <a:t>Rarely is alcoholism is an isolated problem. [Read research paragraph].</a:t>
            </a:r>
          </a:p>
          <a:p>
            <a:pPr marL="171450" indent="-171450">
              <a:buFont typeface="Arial" panose="020B0604020202020204" pitchFamily="34" charset="0"/>
              <a:buChar char="•"/>
            </a:pPr>
            <a:r>
              <a:rPr lang="en-GB" dirty="0">
                <a:latin typeface="Arial" charset="0"/>
              </a:rPr>
              <a:t>Hidden harm – about 81% of parents that drink too much are not receiving any treatment</a:t>
            </a:r>
          </a:p>
          <a:p>
            <a:pPr marL="228600" indent="-228600">
              <a:buAutoNum type="arabicPeriod"/>
            </a:pPr>
            <a:endParaRPr lang="en-GB" dirty="0">
              <a:latin typeface="Arial" charset="0"/>
            </a:endParaRPr>
          </a:p>
          <a:p>
            <a:pPr marL="0" indent="0">
              <a:buNone/>
            </a:pPr>
            <a:r>
              <a:rPr lang="en-GB" dirty="0">
                <a:latin typeface="Arial" charset="0"/>
              </a:rPr>
              <a:t>Person-centred approach: </a:t>
            </a:r>
          </a:p>
          <a:p>
            <a:pPr marL="171450" indent="-171450">
              <a:buFont typeface="Arial" panose="020B0604020202020204" pitchFamily="34" charset="0"/>
              <a:buChar char="•"/>
            </a:pPr>
            <a:r>
              <a:rPr lang="en-GB" dirty="0">
                <a:latin typeface="Arial" charset="0"/>
              </a:rPr>
              <a:t>Nacoa helps anyone affected by this to break the silence, develop healthy coping strategies and identify who can help in their family and friends. Nacoa Provide ongoing support with daily challenges and in crisis situations, but can also celebrate their triumphs with them (as some children have no one to do this with). </a:t>
            </a:r>
          </a:p>
          <a:p>
            <a:pPr marL="0" indent="0">
              <a:buNone/>
            </a:pPr>
            <a:endParaRPr lang="en-GB" dirty="0">
              <a:latin typeface="Arial" charset="0"/>
            </a:endParaRPr>
          </a:p>
        </p:txBody>
      </p:sp>
    </p:spTree>
    <p:extLst>
      <p:ext uri="{BB962C8B-B14F-4D97-AF65-F5344CB8AC3E}">
        <p14:creationId xmlns:p14="http://schemas.microsoft.com/office/powerpoint/2010/main" val="298777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16798" indent="-275692">
              <a:defRPr sz="2300">
                <a:solidFill>
                  <a:schemeClr val="tx1"/>
                </a:solidFill>
                <a:latin typeface="Times New Roman" pitchFamily="18" charset="0"/>
              </a:defRPr>
            </a:lvl2pPr>
            <a:lvl3pPr marL="1102766" indent="-220553">
              <a:defRPr sz="2300">
                <a:solidFill>
                  <a:schemeClr val="tx1"/>
                </a:solidFill>
                <a:latin typeface="Times New Roman" pitchFamily="18" charset="0"/>
              </a:defRPr>
            </a:lvl3pPr>
            <a:lvl4pPr marL="1543873" indent="-220553">
              <a:defRPr sz="2300">
                <a:solidFill>
                  <a:schemeClr val="tx1"/>
                </a:solidFill>
                <a:latin typeface="Times New Roman" pitchFamily="18" charset="0"/>
              </a:defRPr>
            </a:lvl4pPr>
            <a:lvl5pPr marL="1984980" indent="-220553">
              <a:defRPr sz="2300">
                <a:solidFill>
                  <a:schemeClr val="tx1"/>
                </a:solidFill>
                <a:latin typeface="Times New Roman" pitchFamily="18" charset="0"/>
              </a:defRPr>
            </a:lvl5pPr>
            <a:lvl6pPr marL="2426086" indent="-220553" eaLnBrk="0" fontAlgn="base" hangingPunct="0">
              <a:spcBef>
                <a:spcPct val="0"/>
              </a:spcBef>
              <a:spcAft>
                <a:spcPct val="0"/>
              </a:spcAft>
              <a:defRPr sz="2300">
                <a:solidFill>
                  <a:schemeClr val="tx1"/>
                </a:solidFill>
                <a:latin typeface="Times New Roman" pitchFamily="18" charset="0"/>
              </a:defRPr>
            </a:lvl6pPr>
            <a:lvl7pPr marL="2867193" indent="-220553" eaLnBrk="0" fontAlgn="base" hangingPunct="0">
              <a:spcBef>
                <a:spcPct val="0"/>
              </a:spcBef>
              <a:spcAft>
                <a:spcPct val="0"/>
              </a:spcAft>
              <a:defRPr sz="2300">
                <a:solidFill>
                  <a:schemeClr val="tx1"/>
                </a:solidFill>
                <a:latin typeface="Times New Roman" pitchFamily="18" charset="0"/>
              </a:defRPr>
            </a:lvl7pPr>
            <a:lvl8pPr marL="3308299" indent="-220553" eaLnBrk="0" fontAlgn="base" hangingPunct="0">
              <a:spcBef>
                <a:spcPct val="0"/>
              </a:spcBef>
              <a:spcAft>
                <a:spcPct val="0"/>
              </a:spcAft>
              <a:defRPr sz="2300">
                <a:solidFill>
                  <a:schemeClr val="tx1"/>
                </a:solidFill>
                <a:latin typeface="Times New Roman" pitchFamily="18" charset="0"/>
              </a:defRPr>
            </a:lvl8pPr>
            <a:lvl9pPr marL="3749406" indent="-220553" eaLnBrk="0" fontAlgn="base" hangingPunct="0">
              <a:spcBef>
                <a:spcPct val="0"/>
              </a:spcBef>
              <a:spcAft>
                <a:spcPct val="0"/>
              </a:spcAft>
              <a:defRPr sz="23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ED8C119-91F4-4975-9C3C-C321844DB873}" type="slidenum">
              <a:rPr kumimoji="0" lang="en-GB" sz="1300" b="0" i="0" u="none" strike="noStrike" kern="1200" cap="none" spc="0" normalizeH="0" baseline="0" noProof="0">
                <a:ln>
                  <a:noFill/>
                </a:ln>
                <a:solidFill>
                  <a:srgbClr val="000000"/>
                </a:solidFill>
                <a:effectLst/>
                <a:uLnTx/>
                <a:uFillTx/>
                <a:latin typeface="Times New Roman" pitchFamily="18"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Arial"/>
              <a:sym typeface="Arial"/>
            </a:endParaRPr>
          </a:p>
        </p:txBody>
      </p:sp>
      <p:sp>
        <p:nvSpPr>
          <p:cNvPr id="33795" name="Rectangle 2"/>
          <p:cNvSpPr>
            <a:spLocks noGrp="1" noRot="1" noChangeAspect="1" noChangeArrowheads="1" noTextEdit="1"/>
          </p:cNvSpPr>
          <p:nvPr>
            <p:ph type="sldImg"/>
          </p:nvPr>
        </p:nvSpPr>
        <p:spPr>
          <a:xfrm>
            <a:off x="1371600" y="1143000"/>
            <a:ext cx="4114800" cy="3086100"/>
          </a:xfrm>
          <a:ln/>
        </p:spPr>
      </p:sp>
      <p:sp>
        <p:nvSpPr>
          <p:cNvPr id="33796" name="Rectangle 3"/>
          <p:cNvSpPr>
            <a:spLocks noGrp="1" noChangeArrowheads="1"/>
          </p:cNvSpPr>
          <p:nvPr>
            <p:ph type="body" idx="1"/>
          </p:nvPr>
        </p:nvSpPr>
        <p:spPr>
          <a:noFill/>
        </p:spPr>
        <p:txBody>
          <a:bodyPr/>
          <a:lstStyle/>
          <a:p>
            <a:pPr marL="0" indent="0">
              <a:buNone/>
            </a:pPr>
            <a:r>
              <a:rPr lang="en-GB" dirty="0">
                <a:latin typeface="Arial" charset="0"/>
              </a:rPr>
              <a:t>1.[Read the first paragraph on the slide]</a:t>
            </a:r>
          </a:p>
          <a:p>
            <a:pPr marL="0" indent="0">
              <a:buNone/>
            </a:pPr>
            <a:endParaRPr lang="en-GB" dirty="0">
              <a:latin typeface="Arial" charset="0"/>
            </a:endParaRPr>
          </a:p>
          <a:p>
            <a:pPr marL="0" indent="0">
              <a:buNone/>
            </a:pPr>
            <a:r>
              <a:rPr lang="en-GB" dirty="0">
                <a:latin typeface="Arial" charset="0"/>
              </a:rPr>
              <a:t>2. [Go through the following bullet points]:</a:t>
            </a:r>
          </a:p>
          <a:p>
            <a:pPr marL="0" indent="0">
              <a:buNone/>
            </a:pPr>
            <a:endParaRPr lang="en-GB" dirty="0">
              <a:latin typeface="Arial" charset="0"/>
            </a:endParaRPr>
          </a:p>
          <a:p>
            <a:pPr marL="171450" indent="-171450">
              <a:buFont typeface="Arial" panose="020B0604020202020204" pitchFamily="34" charset="0"/>
              <a:buChar char="•"/>
            </a:pPr>
            <a:r>
              <a:rPr lang="en-GB" dirty="0">
                <a:latin typeface="Arial" charset="0"/>
              </a:rPr>
              <a:t>Feelings of guilt and shame — feeling like they are to blame</a:t>
            </a:r>
          </a:p>
          <a:p>
            <a:pPr marL="0" indent="0">
              <a:buFont typeface="Arial" panose="020B0604020202020204" pitchFamily="34" charset="0"/>
              <a:buNone/>
            </a:pPr>
            <a:r>
              <a:rPr lang="en-GB" dirty="0">
                <a:latin typeface="Arial" charset="0"/>
              </a:rPr>
              <a:t>It is common for these children to feel that they have somehow caused the problem.</a:t>
            </a:r>
          </a:p>
          <a:p>
            <a:pPr marL="171450" indent="-171450">
              <a:buFont typeface="Arial" panose="020B0604020202020204" pitchFamily="34" charset="0"/>
              <a:buChar char="•"/>
            </a:pPr>
            <a:endParaRPr lang="en-GB" dirty="0">
              <a:latin typeface="Arial" charset="0"/>
            </a:endParaRPr>
          </a:p>
          <a:p>
            <a:pPr marL="171450" indent="-171450">
              <a:buFont typeface="Arial" panose="020B0604020202020204" pitchFamily="34" charset="0"/>
              <a:buChar char="•"/>
            </a:pPr>
            <a:r>
              <a:rPr lang="en-GB" dirty="0">
                <a:latin typeface="Arial" charset="0"/>
              </a:rPr>
              <a:t>Developing unhealthy defences to deal with emotional pain</a:t>
            </a:r>
          </a:p>
          <a:p>
            <a:pPr marL="0" indent="0">
              <a:buFont typeface="Arial" panose="020B0604020202020204" pitchFamily="34" charset="0"/>
              <a:buNone/>
            </a:pPr>
            <a:r>
              <a:rPr lang="en-GB" dirty="0">
                <a:latin typeface="Arial" charset="0"/>
              </a:rPr>
              <a:t>Attempting to control fear, anger, hurt shame and blame rather than dealing with problems as they arise.</a:t>
            </a:r>
          </a:p>
          <a:p>
            <a:pPr marL="171450" indent="-171450">
              <a:buFont typeface="Arial" panose="020B0604020202020204" pitchFamily="34" charset="0"/>
              <a:buChar char="•"/>
            </a:pPr>
            <a:endParaRPr lang="en-GB" dirty="0">
              <a:latin typeface="Arial" charset="0"/>
            </a:endParaRPr>
          </a:p>
          <a:p>
            <a:pPr marL="171450" indent="-171450">
              <a:buFont typeface="Arial" panose="020B0604020202020204" pitchFamily="34" charset="0"/>
              <a:buChar char="•"/>
            </a:pPr>
            <a:r>
              <a:rPr lang="en-GB" dirty="0">
                <a:latin typeface="Arial" charset="0"/>
              </a:rPr>
              <a:t>Being unable to identify or express feelings</a:t>
            </a:r>
          </a:p>
          <a:p>
            <a:pPr marL="0" indent="0">
              <a:buFont typeface="Arial" panose="020B0604020202020204" pitchFamily="34" charset="0"/>
              <a:buNone/>
            </a:pPr>
            <a:r>
              <a:rPr lang="en-GB" dirty="0">
                <a:latin typeface="Arial" charset="0"/>
              </a:rPr>
              <a:t>Children keep quiet about problems, do not develop trust in others and eventually suppress their feelings</a:t>
            </a:r>
          </a:p>
          <a:p>
            <a:pPr marL="171450" indent="-171450">
              <a:buFont typeface="Arial" panose="020B0604020202020204" pitchFamily="34" charset="0"/>
              <a:buChar char="•"/>
            </a:pPr>
            <a:endParaRPr lang="en-GB" dirty="0">
              <a:latin typeface="Arial" charset="0"/>
            </a:endParaRPr>
          </a:p>
          <a:p>
            <a:pPr marL="171450" indent="-171450">
              <a:buFont typeface="Arial" panose="020B0604020202020204" pitchFamily="34" charset="0"/>
              <a:buChar char="•"/>
            </a:pPr>
            <a:r>
              <a:rPr lang="en-GB" dirty="0">
                <a:latin typeface="Arial" charset="0"/>
              </a:rPr>
              <a:t> Find making and maintaining healthy relationships difficult</a:t>
            </a:r>
          </a:p>
          <a:p>
            <a:pPr marL="0" indent="0">
              <a:buFont typeface="Arial" panose="020B0604020202020204" pitchFamily="34" charset="0"/>
              <a:buNone/>
            </a:pPr>
            <a:r>
              <a:rPr lang="en-GB" dirty="0">
                <a:latin typeface="Arial" charset="0"/>
              </a:rPr>
              <a:t>Growing up with crisis is the norm, thus similar relationships will be sought because they are familiar. There may be a fear of abandonment.</a:t>
            </a:r>
          </a:p>
          <a:p>
            <a:pPr marL="171450" indent="-171450">
              <a:buFont typeface="Arial" panose="020B0604020202020204" pitchFamily="34" charset="0"/>
              <a:buChar char="•"/>
            </a:pPr>
            <a:endParaRPr lang="en-GB" dirty="0">
              <a:latin typeface="Arial" charset="0"/>
            </a:endParaRPr>
          </a:p>
          <a:p>
            <a:pPr marL="171450" indent="-171450">
              <a:buFont typeface="Arial" panose="020B0604020202020204" pitchFamily="34" charset="0"/>
              <a:buChar char="•"/>
            </a:pPr>
            <a:r>
              <a:rPr lang="en-GB" dirty="0">
                <a:latin typeface="Arial" charset="0"/>
              </a:rPr>
              <a:t> Denial and/or minimisation of past and current problems</a:t>
            </a:r>
          </a:p>
          <a:p>
            <a:pPr marL="0" indent="0">
              <a:buFont typeface="Arial" panose="020B0604020202020204" pitchFamily="34" charset="0"/>
              <a:buNone/>
            </a:pPr>
            <a:r>
              <a:rPr lang="en-GB" dirty="0">
                <a:latin typeface="Arial" charset="0"/>
              </a:rPr>
              <a:t>This might include an ability to normalise trauma and crisis as it is familiar and justify situations or behaviours. </a:t>
            </a:r>
          </a:p>
        </p:txBody>
      </p:sp>
    </p:spTree>
    <p:extLst>
      <p:ext uri="{BB962C8B-B14F-4D97-AF65-F5344CB8AC3E}">
        <p14:creationId xmlns:p14="http://schemas.microsoft.com/office/powerpoint/2010/main" val="3221655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F19F81E9-2D53-194D-B5CD-B11D7A413AD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15963" indent="-274638">
              <a:defRPr sz="2400">
                <a:solidFill>
                  <a:schemeClr val="tx1"/>
                </a:solidFill>
                <a:latin typeface="Times New Roman" panose="02020603050405020304" pitchFamily="18" charset="0"/>
              </a:defRPr>
            </a:lvl2pPr>
            <a:lvl3pPr marL="1101725" indent="-219075">
              <a:defRPr sz="2400">
                <a:solidFill>
                  <a:schemeClr val="tx1"/>
                </a:solidFill>
                <a:latin typeface="Times New Roman" panose="02020603050405020304" pitchFamily="18" charset="0"/>
              </a:defRPr>
            </a:lvl3pPr>
            <a:lvl4pPr marL="1543050" indent="-219075">
              <a:defRPr sz="2400">
                <a:solidFill>
                  <a:schemeClr val="tx1"/>
                </a:solidFill>
                <a:latin typeface="Times New Roman" panose="02020603050405020304" pitchFamily="18" charset="0"/>
              </a:defRPr>
            </a:lvl4pPr>
            <a:lvl5pPr marL="1984375" indent="-219075">
              <a:defRPr sz="2400">
                <a:solidFill>
                  <a:schemeClr val="tx1"/>
                </a:solidFill>
                <a:latin typeface="Times New Roman" panose="02020603050405020304" pitchFamily="18" charset="0"/>
              </a:defRPr>
            </a:lvl5pPr>
            <a:lvl6pPr marL="2441575" indent="-219075" eaLnBrk="0" fontAlgn="base" hangingPunct="0">
              <a:spcBef>
                <a:spcPct val="0"/>
              </a:spcBef>
              <a:spcAft>
                <a:spcPct val="0"/>
              </a:spcAft>
              <a:defRPr sz="2400">
                <a:solidFill>
                  <a:schemeClr val="tx1"/>
                </a:solidFill>
                <a:latin typeface="Times New Roman" panose="02020603050405020304" pitchFamily="18" charset="0"/>
              </a:defRPr>
            </a:lvl6pPr>
            <a:lvl7pPr marL="2898775" indent="-219075" eaLnBrk="0" fontAlgn="base" hangingPunct="0">
              <a:spcBef>
                <a:spcPct val="0"/>
              </a:spcBef>
              <a:spcAft>
                <a:spcPct val="0"/>
              </a:spcAft>
              <a:defRPr sz="2400">
                <a:solidFill>
                  <a:schemeClr val="tx1"/>
                </a:solidFill>
                <a:latin typeface="Times New Roman" panose="02020603050405020304" pitchFamily="18" charset="0"/>
              </a:defRPr>
            </a:lvl7pPr>
            <a:lvl8pPr marL="3355975" indent="-219075" eaLnBrk="0" fontAlgn="base" hangingPunct="0">
              <a:spcBef>
                <a:spcPct val="0"/>
              </a:spcBef>
              <a:spcAft>
                <a:spcPct val="0"/>
              </a:spcAft>
              <a:defRPr sz="2400">
                <a:solidFill>
                  <a:schemeClr val="tx1"/>
                </a:solidFill>
                <a:latin typeface="Times New Roman" panose="02020603050405020304" pitchFamily="18" charset="0"/>
              </a:defRPr>
            </a:lvl8pPr>
            <a:lvl9pPr marL="3813175" indent="-219075" eaLnBrk="0" fontAlgn="base" hangingPunct="0">
              <a:spcBef>
                <a:spcPct val="0"/>
              </a:spcBef>
              <a:spcAft>
                <a:spcPct val="0"/>
              </a:spcAft>
              <a:defRPr sz="2400">
                <a:solidFill>
                  <a:schemeClr val="tx1"/>
                </a:solidFill>
                <a:latin typeface="Times New Roman" panose="02020603050405020304" pitchFamily="18" charset="0"/>
              </a:defRPr>
            </a:lvl9pPr>
          </a:lstStyle>
          <a:p>
            <a:fld id="{CBFBA4BF-4880-D24E-A64B-28E5F810D7EB}" type="slidenum">
              <a:rPr lang="en-GB" altLang="en-US" sz="1300" smtClean="0"/>
              <a:pPr/>
              <a:t>7</a:t>
            </a:fld>
            <a:endParaRPr lang="en-GB" altLang="en-US" sz="1300"/>
          </a:p>
        </p:txBody>
      </p:sp>
      <p:sp>
        <p:nvSpPr>
          <p:cNvPr id="18434" name="Rectangle 1026">
            <a:extLst>
              <a:ext uri="{FF2B5EF4-FFF2-40B4-BE49-F238E27FC236}">
                <a16:creationId xmlns:a16="http://schemas.microsoft.com/office/drawing/2014/main" id="{2E2A2768-6C28-8B46-89F3-F5A49E19578E}"/>
              </a:ext>
            </a:extLst>
          </p:cNvPr>
          <p:cNvSpPr>
            <a:spLocks noGrp="1" noRot="1" noChangeAspect="1" noChangeArrowheads="1" noTextEdit="1"/>
          </p:cNvSpPr>
          <p:nvPr>
            <p:ph type="sldImg"/>
          </p:nvPr>
        </p:nvSpPr>
        <p:spPr>
          <a:ln/>
        </p:spPr>
      </p:sp>
      <p:sp>
        <p:nvSpPr>
          <p:cNvPr id="18435" name="Rectangle 1027">
            <a:extLst>
              <a:ext uri="{FF2B5EF4-FFF2-40B4-BE49-F238E27FC236}">
                <a16:creationId xmlns:a16="http://schemas.microsoft.com/office/drawing/2014/main" id="{5A1D1EA8-CA32-1B4C-B398-C65091F150EF}"/>
              </a:ext>
            </a:extLst>
          </p:cNvPr>
          <p:cNvSpPr>
            <a:spLocks noGrp="1" noChangeArrowheads="1"/>
          </p:cNvSpPr>
          <p:nvPr>
            <p:ph type="body" idx="1"/>
          </p:nvPr>
        </p:nvSpPr>
        <p:spPr>
          <a:noFill/>
        </p:spPr>
        <p:txBody>
          <a:bodyPr/>
          <a:lstStyle/>
          <a:p>
            <a:pPr marL="0" indent="0">
              <a:buFontTx/>
              <a:buNone/>
            </a:pPr>
            <a:r>
              <a:rPr lang="en-GB" altLang="en-US" sz="1400" dirty="0">
                <a:latin typeface="Arial" panose="020B0604020202020204" pitchFamily="34" charset="0"/>
              </a:rPr>
              <a:t>1.[Read the first paragraph on the slide]</a:t>
            </a:r>
          </a:p>
          <a:p>
            <a:pPr marL="0" indent="0">
              <a:buFontTx/>
              <a:buNone/>
            </a:pPr>
            <a:endParaRPr lang="en-GB" altLang="en-US" sz="1400" dirty="0">
              <a:latin typeface="Arial" panose="020B0604020202020204" pitchFamily="34" charset="0"/>
            </a:endParaRPr>
          </a:p>
          <a:p>
            <a:pPr marL="0" indent="0">
              <a:buFontTx/>
              <a:buNone/>
            </a:pPr>
            <a:endParaRPr lang="en-GB" altLang="en-US" sz="1400" dirty="0">
              <a:latin typeface="Arial" panose="020B0604020202020204" pitchFamily="34" charset="0"/>
            </a:endParaRPr>
          </a:p>
          <a:p>
            <a:pPr marL="285750" indent="-285750">
              <a:buFont typeface="Arial" panose="020B0604020202020204" pitchFamily="34" charset="0"/>
              <a:buChar char="•"/>
            </a:pPr>
            <a:r>
              <a:rPr lang="en-GB" altLang="en-US" sz="1400" dirty="0">
                <a:latin typeface="Arial" panose="020B0604020202020204" pitchFamily="34" charset="0"/>
              </a:rPr>
              <a:t>You are not alone - there are millions of people in the UK who have been affected by a parent’s drinking. </a:t>
            </a:r>
          </a:p>
          <a:p>
            <a:pPr marL="285750" indent="-285750">
              <a:buFont typeface="Arial" panose="020B0604020202020204" pitchFamily="34" charset="0"/>
              <a:buChar char="•"/>
            </a:pPr>
            <a:endParaRPr lang="en-GB" altLang="en-US" sz="1400" dirty="0">
              <a:latin typeface="Arial" panose="020B0604020202020204" pitchFamily="34" charset="0"/>
            </a:endParaRPr>
          </a:p>
          <a:p>
            <a:pPr marL="285750" indent="-285750">
              <a:buFont typeface="Arial" panose="020B0604020202020204" pitchFamily="34" charset="0"/>
              <a:buChar char="•"/>
            </a:pPr>
            <a:r>
              <a:rPr lang="en-GB" altLang="en-US" sz="1400" dirty="0">
                <a:latin typeface="Arial" panose="020B0604020202020204" pitchFamily="34" charset="0"/>
              </a:rPr>
              <a:t>You are not responsible for your parent’s drinking - whatever is said, it isn't your fault and you are not to blame.</a:t>
            </a:r>
          </a:p>
          <a:p>
            <a:pPr marL="285750" indent="-285750">
              <a:buFont typeface="Arial" panose="020B0604020202020204" pitchFamily="34" charset="0"/>
              <a:buChar char="•"/>
            </a:pPr>
            <a:endParaRPr lang="en-GB" altLang="en-US" sz="1400" dirty="0">
              <a:latin typeface="Arial" panose="020B0604020202020204" pitchFamily="34" charset="0"/>
            </a:endParaRPr>
          </a:p>
          <a:p>
            <a:pPr marL="285750" indent="-285750">
              <a:buFont typeface="Arial" panose="020B0604020202020204" pitchFamily="34" charset="0"/>
              <a:buChar char="•"/>
            </a:pPr>
            <a:r>
              <a:rPr lang="en-GB" altLang="en-US" sz="1400" dirty="0">
                <a:latin typeface="Arial" panose="020B0604020202020204" pitchFamily="34" charset="0"/>
              </a:rPr>
              <a:t>You did not cause their drinking and can’t control it - support is available for people who need help to stop drinking. However, they have to accept they have a problem and want to stop. </a:t>
            </a:r>
          </a:p>
          <a:p>
            <a:pPr marL="285750" indent="-285750">
              <a:buFont typeface="Arial" panose="020B0604020202020204" pitchFamily="34" charset="0"/>
              <a:buChar char="•"/>
            </a:pPr>
            <a:endParaRPr lang="en-GB" altLang="en-US" sz="1400" dirty="0">
              <a:latin typeface="Arial" panose="020B0604020202020204" pitchFamily="34" charset="0"/>
            </a:endParaRPr>
          </a:p>
          <a:p>
            <a:pPr marL="285750" indent="-285750">
              <a:buFont typeface="Arial" panose="020B0604020202020204" pitchFamily="34" charset="0"/>
              <a:buChar char="•"/>
            </a:pPr>
            <a:r>
              <a:rPr lang="en-GB" altLang="en-US" sz="1400" dirty="0">
                <a:latin typeface="Arial" panose="020B0604020202020204" pitchFamily="34" charset="0"/>
              </a:rPr>
              <a:t>There are people who can help – You can talk to who understands the problem or someone you trust. This could be a family member, teacher, counsellor, or organisation like Nacoa. At Nacoa you can speak to trained volunteer helpline counsellors, who understand what it can be like when a parent has an alcohol problem. They listen without judging and can help you to find new ways to cope.</a:t>
            </a:r>
          </a:p>
          <a:p>
            <a:pPr marL="285750" indent="-285750">
              <a:buFont typeface="Arial" panose="020B0604020202020204" pitchFamily="34" charset="0"/>
              <a:buChar char="•"/>
            </a:pPr>
            <a:endParaRPr lang="en-GB" altLang="en-US" sz="1400" dirty="0">
              <a:latin typeface="Arial" panose="020B0604020202020204" pitchFamily="34" charset="0"/>
            </a:endParaRPr>
          </a:p>
          <a:p>
            <a:pPr marL="285750" indent="-285750">
              <a:buFont typeface="Arial" panose="020B0604020202020204" pitchFamily="34" charset="0"/>
              <a:buChar char="•"/>
            </a:pPr>
            <a:r>
              <a:rPr lang="en-GB" altLang="en-US" sz="1400" dirty="0">
                <a:latin typeface="Arial" panose="020B0604020202020204" pitchFamily="34" charset="0"/>
              </a:rPr>
              <a:t>It’s OK to talk about how you are feeling - talking about how you feel is not being disloyal to your family and can help you feel less alone. Sharing your thoughts and feelings can help you understand that it is not your fault and help you feel better.</a:t>
            </a:r>
          </a:p>
          <a:p>
            <a:pPr marL="285750" indent="-285750">
              <a:buFont typeface="Arial" panose="020B0604020202020204" pitchFamily="34" charset="0"/>
              <a:buChar char="•"/>
            </a:pPr>
            <a:endParaRPr lang="en-GB" altLang="en-US" sz="1400" dirty="0">
              <a:latin typeface="Arial" panose="020B0604020202020204" pitchFamily="34" charset="0"/>
            </a:endParaRPr>
          </a:p>
          <a:p>
            <a:pPr marL="285750" indent="-285750">
              <a:buFont typeface="Arial" panose="020B0604020202020204" pitchFamily="34" charset="0"/>
              <a:buChar char="•"/>
            </a:pPr>
            <a:r>
              <a:rPr lang="en-GB" altLang="en-US" sz="1400" dirty="0">
                <a:latin typeface="Arial" panose="020B0604020202020204" pitchFamily="34" charset="0"/>
              </a:rPr>
              <a:t>Do things you enjoy - which take you out of the situation and your worries for a while. You are important too.</a:t>
            </a:r>
          </a:p>
          <a:p>
            <a:pPr marL="228600" indent="-228600">
              <a:buFontTx/>
              <a:buAutoNum type="arabicPeriod"/>
            </a:pPr>
            <a:endParaRPr lang="en-GB" altLang="en-US" sz="1400" dirty="0">
              <a:latin typeface="Arial" panose="020B0604020202020204" pitchFamily="34" charset="0"/>
            </a:endParaRPr>
          </a:p>
          <a:p>
            <a:pPr marL="228600" indent="-228600">
              <a:buFontTx/>
              <a:buAutoNum type="arabicPeriod"/>
            </a:pPr>
            <a:endParaRPr lang="en-GB" altLang="en-US" sz="1400" dirty="0">
              <a:latin typeface="Arial" panose="020B0604020202020204" pitchFamily="34" charset="0"/>
            </a:endParaRPr>
          </a:p>
        </p:txBody>
      </p:sp>
    </p:spTree>
    <p:extLst>
      <p:ext uri="{BB962C8B-B14F-4D97-AF65-F5344CB8AC3E}">
        <p14:creationId xmlns:p14="http://schemas.microsoft.com/office/powerpoint/2010/main" val="220632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16798" indent="-275692">
              <a:defRPr sz="2300">
                <a:solidFill>
                  <a:schemeClr val="tx1"/>
                </a:solidFill>
                <a:latin typeface="Times New Roman" pitchFamily="18" charset="0"/>
              </a:defRPr>
            </a:lvl2pPr>
            <a:lvl3pPr marL="1102766" indent="-220553">
              <a:defRPr sz="2300">
                <a:solidFill>
                  <a:schemeClr val="tx1"/>
                </a:solidFill>
                <a:latin typeface="Times New Roman" pitchFamily="18" charset="0"/>
              </a:defRPr>
            </a:lvl3pPr>
            <a:lvl4pPr marL="1543873" indent="-220553">
              <a:defRPr sz="2300">
                <a:solidFill>
                  <a:schemeClr val="tx1"/>
                </a:solidFill>
                <a:latin typeface="Times New Roman" pitchFamily="18" charset="0"/>
              </a:defRPr>
            </a:lvl4pPr>
            <a:lvl5pPr marL="1984980" indent="-220553">
              <a:defRPr sz="2300">
                <a:solidFill>
                  <a:schemeClr val="tx1"/>
                </a:solidFill>
                <a:latin typeface="Times New Roman" pitchFamily="18" charset="0"/>
              </a:defRPr>
            </a:lvl5pPr>
            <a:lvl6pPr marL="2426086" indent="-220553" eaLnBrk="0" fontAlgn="base" hangingPunct="0">
              <a:spcBef>
                <a:spcPct val="0"/>
              </a:spcBef>
              <a:spcAft>
                <a:spcPct val="0"/>
              </a:spcAft>
              <a:defRPr sz="2300">
                <a:solidFill>
                  <a:schemeClr val="tx1"/>
                </a:solidFill>
                <a:latin typeface="Times New Roman" pitchFamily="18" charset="0"/>
              </a:defRPr>
            </a:lvl6pPr>
            <a:lvl7pPr marL="2867193" indent="-220553" eaLnBrk="0" fontAlgn="base" hangingPunct="0">
              <a:spcBef>
                <a:spcPct val="0"/>
              </a:spcBef>
              <a:spcAft>
                <a:spcPct val="0"/>
              </a:spcAft>
              <a:defRPr sz="2300">
                <a:solidFill>
                  <a:schemeClr val="tx1"/>
                </a:solidFill>
                <a:latin typeface="Times New Roman" pitchFamily="18" charset="0"/>
              </a:defRPr>
            </a:lvl7pPr>
            <a:lvl8pPr marL="3308299" indent="-220553" eaLnBrk="0" fontAlgn="base" hangingPunct="0">
              <a:spcBef>
                <a:spcPct val="0"/>
              </a:spcBef>
              <a:spcAft>
                <a:spcPct val="0"/>
              </a:spcAft>
              <a:defRPr sz="2300">
                <a:solidFill>
                  <a:schemeClr val="tx1"/>
                </a:solidFill>
                <a:latin typeface="Times New Roman" pitchFamily="18" charset="0"/>
              </a:defRPr>
            </a:lvl8pPr>
            <a:lvl9pPr marL="3749406" indent="-220553" eaLnBrk="0" fontAlgn="base" hangingPunct="0">
              <a:spcBef>
                <a:spcPct val="0"/>
              </a:spcBef>
              <a:spcAft>
                <a:spcPct val="0"/>
              </a:spcAft>
              <a:defRPr sz="23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ED8C119-91F4-4975-9C3C-C321844DB873}" type="slidenum">
              <a:rPr kumimoji="0" lang="en-GB" sz="1300" b="0" i="0" u="none" strike="noStrike" kern="1200" cap="none" spc="0" normalizeH="0" baseline="0" noProof="0">
                <a:ln>
                  <a:noFill/>
                </a:ln>
                <a:solidFill>
                  <a:srgbClr val="000000"/>
                </a:solidFill>
                <a:effectLst/>
                <a:uLnTx/>
                <a:uFillTx/>
                <a:latin typeface="Times New Roman" pitchFamily="18"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Arial"/>
              <a:sym typeface="Arial"/>
            </a:endParaRPr>
          </a:p>
        </p:txBody>
      </p:sp>
      <p:sp>
        <p:nvSpPr>
          <p:cNvPr id="33795" name="Rectangle 2"/>
          <p:cNvSpPr>
            <a:spLocks noGrp="1" noRot="1" noChangeAspect="1" noChangeArrowheads="1" noTextEdit="1"/>
          </p:cNvSpPr>
          <p:nvPr>
            <p:ph type="sldImg"/>
          </p:nvPr>
        </p:nvSpPr>
        <p:spPr>
          <a:xfrm>
            <a:off x="1371600" y="1143000"/>
            <a:ext cx="4114800" cy="3086100"/>
          </a:xfrm>
          <a:ln/>
        </p:spPr>
      </p:sp>
      <p:sp>
        <p:nvSpPr>
          <p:cNvPr id="33796" name="Rectangle 3"/>
          <p:cNvSpPr>
            <a:spLocks noGrp="1" noChangeArrowheads="1"/>
          </p:cNvSpPr>
          <p:nvPr>
            <p:ph type="body" idx="1"/>
          </p:nvPr>
        </p:nvSpPr>
        <p:spPr>
          <a:noFill/>
        </p:spPr>
        <p:txBody>
          <a:bodyPr/>
          <a:lstStyle/>
          <a:p>
            <a:pPr marL="228600" indent="-228600">
              <a:buFont typeface="+mj-lt"/>
              <a:buAutoNum type="arabicPeriod"/>
            </a:pPr>
            <a:r>
              <a:rPr lang="en-GB" dirty="0">
                <a:latin typeface="Arial" charset="0"/>
              </a:rPr>
              <a:t>Divide students into small groups and ask them to discuss how they would support a friend dealing with parental alcoholism.</a:t>
            </a:r>
          </a:p>
          <a:p>
            <a:pPr marL="228600" indent="-228600">
              <a:buFont typeface="+mj-lt"/>
              <a:buAutoNum type="arabicPeriod"/>
            </a:pPr>
            <a:r>
              <a:rPr lang="en-GB" dirty="0">
                <a:latin typeface="Arial" charset="0"/>
              </a:rPr>
              <a:t>Have each group share their ideas with the class, or create a poster in groups </a:t>
            </a:r>
          </a:p>
          <a:p>
            <a:pPr marL="0" indent="0">
              <a:buNone/>
            </a:pPr>
            <a:endParaRPr lang="en-GB" dirty="0">
              <a:latin typeface="Arial" charset="0"/>
            </a:endParaRPr>
          </a:p>
          <a:p>
            <a:pPr marL="171450" indent="-171450">
              <a:buFont typeface="Arial" panose="020B0604020202020204" pitchFamily="34" charset="0"/>
              <a:buChar char="•"/>
            </a:pPr>
            <a:endParaRPr lang="en-GB" dirty="0">
              <a:latin typeface="Arial" charset="0"/>
            </a:endParaRPr>
          </a:p>
          <a:p>
            <a:pPr marL="171450" indent="-171450">
              <a:buFont typeface="Arial" panose="020B0604020202020204" pitchFamily="34" charset="0"/>
              <a:buChar char="•"/>
            </a:pPr>
            <a:endParaRPr lang="en-GB" dirty="0">
              <a:latin typeface="Arial" charset="0"/>
            </a:endParaRPr>
          </a:p>
          <a:p>
            <a:pPr marL="0" indent="0">
              <a:buFont typeface="Arial" panose="020B0604020202020204" pitchFamily="34" charset="0"/>
              <a:buNone/>
            </a:pPr>
            <a:r>
              <a:rPr lang="en-GB" dirty="0">
                <a:latin typeface="Arial" charset="0"/>
              </a:rPr>
              <a:t>Options to help a friend:</a:t>
            </a:r>
          </a:p>
          <a:p>
            <a:pPr marL="171450" indent="-171450">
              <a:buFont typeface="Arial" panose="020B0604020202020204" pitchFamily="34" charset="0"/>
              <a:buChar char="•"/>
            </a:pPr>
            <a:r>
              <a:rPr lang="en-GB" dirty="0">
                <a:latin typeface="Arial" charset="0"/>
              </a:rPr>
              <a:t>Listen</a:t>
            </a:r>
          </a:p>
          <a:p>
            <a:pPr marL="171450" indent="-171450">
              <a:buFont typeface="Arial" panose="020B0604020202020204" pitchFamily="34" charset="0"/>
              <a:buChar char="•"/>
            </a:pPr>
            <a:r>
              <a:rPr lang="en-GB" dirty="0">
                <a:latin typeface="Arial" charset="0"/>
              </a:rPr>
              <a:t>Be there for them - simply being there and acknowledging what they are saying can make a difference</a:t>
            </a:r>
          </a:p>
          <a:p>
            <a:pPr marL="171450" indent="-171450">
              <a:buFont typeface="Arial" panose="020B0604020202020204" pitchFamily="34" charset="0"/>
              <a:buChar char="•"/>
            </a:pPr>
            <a:r>
              <a:rPr lang="en-GB" dirty="0">
                <a:latin typeface="Arial" charset="0"/>
              </a:rPr>
              <a:t>Let them know they're not alone and there is help. Encourage them to talk to Nacoa or the school to find out about available support</a:t>
            </a:r>
          </a:p>
          <a:p>
            <a:pPr marL="171450" indent="-171450">
              <a:buFont typeface="Arial" panose="020B0604020202020204" pitchFamily="34" charset="0"/>
              <a:buChar char="•"/>
            </a:pPr>
            <a:r>
              <a:rPr lang="en-GB" dirty="0">
                <a:latin typeface="Arial" charset="0"/>
              </a:rPr>
              <a:t>Let them know it is okay to talk - this isn’t being disloyal to their family </a:t>
            </a:r>
          </a:p>
          <a:p>
            <a:pPr marL="171450" indent="-171450">
              <a:buFont typeface="Arial" panose="020B0604020202020204" pitchFamily="34" charset="0"/>
              <a:buChar char="•"/>
            </a:pPr>
            <a:r>
              <a:rPr lang="en-GB" dirty="0">
                <a:latin typeface="Arial" charset="0"/>
              </a:rPr>
              <a:t>Encourage them to do things they enjoy</a:t>
            </a:r>
          </a:p>
          <a:p>
            <a:pPr marL="171450" indent="-171450">
              <a:buFont typeface="Arial" panose="020B0604020202020204" pitchFamily="34" charset="0"/>
              <a:buChar char="•"/>
            </a:pPr>
            <a:r>
              <a:rPr lang="en-GB" dirty="0">
                <a:latin typeface="Arial" charset="0"/>
              </a:rPr>
              <a:t> Make them laugh</a:t>
            </a:r>
          </a:p>
          <a:p>
            <a:pPr marL="171450" indent="-171450">
              <a:buFont typeface="Arial" panose="020B0604020202020204" pitchFamily="34" charset="0"/>
              <a:buChar char="•"/>
            </a:pPr>
            <a:r>
              <a:rPr lang="en-GB" dirty="0">
                <a:latin typeface="Arial" charset="0"/>
              </a:rPr>
              <a:t>Invite to hang out - they may not always be able to go out to the green to play football or over to friends houses for a sleepover but don’t stop asking because one day they might say yes. </a:t>
            </a:r>
          </a:p>
          <a:p>
            <a:pPr marL="171450" indent="-171450">
              <a:buFontTx/>
              <a:buChar char="-"/>
            </a:pPr>
            <a:r>
              <a:rPr lang="en-GB" dirty="0">
                <a:latin typeface="Arial" charset="0"/>
              </a:rPr>
              <a:t>Do hobbies and sports together </a:t>
            </a:r>
          </a:p>
          <a:p>
            <a:pPr marL="0" indent="0">
              <a:buNone/>
            </a:pPr>
            <a:endParaRPr lang="en-GB" dirty="0">
              <a:latin typeface="Arial" charset="0"/>
            </a:endParaRPr>
          </a:p>
        </p:txBody>
      </p:sp>
    </p:spTree>
    <p:extLst>
      <p:ext uri="{BB962C8B-B14F-4D97-AF65-F5344CB8AC3E}">
        <p14:creationId xmlns:p14="http://schemas.microsoft.com/office/powerpoint/2010/main" val="333518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16798" indent="-275692">
              <a:defRPr sz="2300">
                <a:solidFill>
                  <a:schemeClr val="tx1"/>
                </a:solidFill>
                <a:latin typeface="Times New Roman" pitchFamily="18" charset="0"/>
              </a:defRPr>
            </a:lvl2pPr>
            <a:lvl3pPr marL="1102766" indent="-220553">
              <a:defRPr sz="2300">
                <a:solidFill>
                  <a:schemeClr val="tx1"/>
                </a:solidFill>
                <a:latin typeface="Times New Roman" pitchFamily="18" charset="0"/>
              </a:defRPr>
            </a:lvl3pPr>
            <a:lvl4pPr marL="1543873" indent="-220553">
              <a:defRPr sz="2300">
                <a:solidFill>
                  <a:schemeClr val="tx1"/>
                </a:solidFill>
                <a:latin typeface="Times New Roman" pitchFamily="18" charset="0"/>
              </a:defRPr>
            </a:lvl4pPr>
            <a:lvl5pPr marL="1984980" indent="-220553">
              <a:defRPr sz="2300">
                <a:solidFill>
                  <a:schemeClr val="tx1"/>
                </a:solidFill>
                <a:latin typeface="Times New Roman" pitchFamily="18" charset="0"/>
              </a:defRPr>
            </a:lvl5pPr>
            <a:lvl6pPr marL="2426086" indent="-220553" eaLnBrk="0" fontAlgn="base" hangingPunct="0">
              <a:spcBef>
                <a:spcPct val="0"/>
              </a:spcBef>
              <a:spcAft>
                <a:spcPct val="0"/>
              </a:spcAft>
              <a:defRPr sz="2300">
                <a:solidFill>
                  <a:schemeClr val="tx1"/>
                </a:solidFill>
                <a:latin typeface="Times New Roman" pitchFamily="18" charset="0"/>
              </a:defRPr>
            </a:lvl6pPr>
            <a:lvl7pPr marL="2867193" indent="-220553" eaLnBrk="0" fontAlgn="base" hangingPunct="0">
              <a:spcBef>
                <a:spcPct val="0"/>
              </a:spcBef>
              <a:spcAft>
                <a:spcPct val="0"/>
              </a:spcAft>
              <a:defRPr sz="2300">
                <a:solidFill>
                  <a:schemeClr val="tx1"/>
                </a:solidFill>
                <a:latin typeface="Times New Roman" pitchFamily="18" charset="0"/>
              </a:defRPr>
            </a:lvl7pPr>
            <a:lvl8pPr marL="3308299" indent="-220553" eaLnBrk="0" fontAlgn="base" hangingPunct="0">
              <a:spcBef>
                <a:spcPct val="0"/>
              </a:spcBef>
              <a:spcAft>
                <a:spcPct val="0"/>
              </a:spcAft>
              <a:defRPr sz="2300">
                <a:solidFill>
                  <a:schemeClr val="tx1"/>
                </a:solidFill>
                <a:latin typeface="Times New Roman" pitchFamily="18" charset="0"/>
              </a:defRPr>
            </a:lvl8pPr>
            <a:lvl9pPr marL="3749406" indent="-220553" eaLnBrk="0" fontAlgn="base" hangingPunct="0">
              <a:spcBef>
                <a:spcPct val="0"/>
              </a:spcBef>
              <a:spcAft>
                <a:spcPct val="0"/>
              </a:spcAft>
              <a:defRPr sz="23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ED8C119-91F4-4975-9C3C-C321844DB873}" type="slidenum">
              <a:rPr kumimoji="0" lang="en-GB" sz="1300" b="0" i="0" u="none" strike="noStrike" kern="1200" cap="none" spc="0" normalizeH="0" baseline="0" noProof="0">
                <a:ln>
                  <a:noFill/>
                </a:ln>
                <a:solidFill>
                  <a:srgbClr val="000000"/>
                </a:solidFill>
                <a:effectLst/>
                <a:uLnTx/>
                <a:uFillTx/>
                <a:latin typeface="Times New Roman" pitchFamily="18"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Arial"/>
              <a:sym typeface="Arial"/>
            </a:endParaRPr>
          </a:p>
        </p:txBody>
      </p:sp>
      <p:sp>
        <p:nvSpPr>
          <p:cNvPr id="33795" name="Rectangle 2"/>
          <p:cNvSpPr>
            <a:spLocks noGrp="1" noRot="1" noChangeAspect="1" noChangeArrowheads="1" noTextEdit="1"/>
          </p:cNvSpPr>
          <p:nvPr>
            <p:ph type="sldImg"/>
          </p:nvPr>
        </p:nvSpPr>
        <p:spPr>
          <a:xfrm>
            <a:off x="1371600" y="1143000"/>
            <a:ext cx="4114800" cy="3086100"/>
          </a:xfrm>
          <a:ln/>
        </p:spPr>
      </p:sp>
      <p:sp>
        <p:nvSpPr>
          <p:cNvPr id="33796" name="Rectangle 3"/>
          <p:cNvSpPr>
            <a:spLocks noGrp="1" noChangeArrowheads="1"/>
          </p:cNvSpPr>
          <p:nvPr>
            <p:ph type="body" idx="1"/>
          </p:nvPr>
        </p:nvSpPr>
        <p:spPr>
          <a:noFill/>
        </p:spPr>
        <p:txBody>
          <a:bodyPr/>
          <a:lstStyle/>
          <a:p>
            <a:pPr marL="171450" indent="-171450">
              <a:buFont typeface="Arial" panose="020B0604020202020204" pitchFamily="34" charset="0"/>
              <a:buChar char="•"/>
            </a:pPr>
            <a:r>
              <a:rPr lang="en-GB" dirty="0">
                <a:latin typeface="Arial" charset="0"/>
              </a:rPr>
              <a:t>Encourage students to reflect on what they've learned and how they can raise awareness about the issue of parental alcoholism</a:t>
            </a:r>
          </a:p>
          <a:p>
            <a:pPr marL="171450" indent="-171450">
              <a:buFont typeface="Arial" panose="020B0604020202020204" pitchFamily="34" charset="0"/>
              <a:buChar char="•"/>
            </a:pPr>
            <a:r>
              <a:rPr lang="en-GB" dirty="0">
                <a:latin typeface="Arial" charset="0"/>
              </a:rPr>
              <a:t>Remind them if they would like to talk they can </a:t>
            </a:r>
          </a:p>
          <a:p>
            <a:pPr marL="171450" indent="-171450">
              <a:buFont typeface="Arial" panose="020B0604020202020204" pitchFamily="34" charset="0"/>
              <a:buChar char="•"/>
            </a:pPr>
            <a:r>
              <a:rPr lang="en-GB" dirty="0">
                <a:latin typeface="Arial" charset="0"/>
              </a:rPr>
              <a:t>Optional to include homework assignment </a:t>
            </a:r>
          </a:p>
          <a:p>
            <a:pPr marL="171450" indent="-171450">
              <a:buFont typeface="Arial" panose="020B0604020202020204" pitchFamily="34" charset="0"/>
              <a:buChar char="•"/>
            </a:pPr>
            <a:r>
              <a:rPr lang="en-GB" dirty="0">
                <a:latin typeface="Arial" charset="0"/>
              </a:rPr>
              <a:t>Give out Information for Young People leaflet </a:t>
            </a:r>
          </a:p>
        </p:txBody>
      </p:sp>
    </p:spTree>
    <p:extLst>
      <p:ext uri="{BB962C8B-B14F-4D97-AF65-F5344CB8AC3E}">
        <p14:creationId xmlns:p14="http://schemas.microsoft.com/office/powerpoint/2010/main" val="424426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FA3705-5859-40FD-AB97-1D758E1A581B}"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92C34-067E-47F1-90EF-BABF9284F8D5}" type="slidenum">
              <a:rPr lang="en-GB" smtClean="0"/>
              <a:t>‹#›</a:t>
            </a:fld>
            <a:endParaRPr lang="en-GB"/>
          </a:p>
        </p:txBody>
      </p:sp>
    </p:spTree>
    <p:extLst>
      <p:ext uri="{BB962C8B-B14F-4D97-AF65-F5344CB8AC3E}">
        <p14:creationId xmlns:p14="http://schemas.microsoft.com/office/powerpoint/2010/main" val="147076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FA3705-5859-40FD-AB97-1D758E1A581B}"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92C34-067E-47F1-90EF-BABF9284F8D5}" type="slidenum">
              <a:rPr lang="en-GB" smtClean="0"/>
              <a:t>‹#›</a:t>
            </a:fld>
            <a:endParaRPr lang="en-GB"/>
          </a:p>
        </p:txBody>
      </p:sp>
    </p:spTree>
    <p:extLst>
      <p:ext uri="{BB962C8B-B14F-4D97-AF65-F5344CB8AC3E}">
        <p14:creationId xmlns:p14="http://schemas.microsoft.com/office/powerpoint/2010/main" val="299437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FA3705-5859-40FD-AB97-1D758E1A581B}"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92C34-067E-47F1-90EF-BABF9284F8D5}" type="slidenum">
              <a:rPr lang="en-GB" smtClean="0"/>
              <a:t>‹#›</a:t>
            </a:fld>
            <a:endParaRPr lang="en-GB"/>
          </a:p>
        </p:txBody>
      </p:sp>
    </p:spTree>
    <p:extLst>
      <p:ext uri="{BB962C8B-B14F-4D97-AF65-F5344CB8AC3E}">
        <p14:creationId xmlns:p14="http://schemas.microsoft.com/office/powerpoint/2010/main" val="4255448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x" type="tx" preserve="1">
  <p:cSld name="tx">
    <p:spTree>
      <p:nvGrpSpPr>
        <p:cNvPr id="1" name="Shape 10"/>
        <p:cNvGrpSpPr/>
        <p:nvPr/>
      </p:nvGrpSpPr>
      <p:grpSpPr>
        <a:xfrm>
          <a:off x="0" y="0"/>
          <a:ext cx="0" cy="0"/>
          <a:chOff x="0" y="0"/>
          <a:chExt cx="0" cy="0"/>
        </a:xfrm>
      </p:grpSpPr>
      <p:pic>
        <p:nvPicPr>
          <p:cNvPr id="6" name="Picture 5" descr="NACOA-Logo.png"/>
          <p:cNvPicPr>
            <a:picLocks noChangeAspect="1"/>
          </p:cNvPicPr>
          <p:nvPr userDrawn="1"/>
        </p:nvPicPr>
        <p:blipFill>
          <a:blip r:embed="rId2"/>
          <a:stretch>
            <a:fillRect/>
          </a:stretch>
        </p:blipFill>
        <p:spPr>
          <a:xfrm>
            <a:off x="6804248" y="229870"/>
            <a:ext cx="2069617" cy="1028089"/>
          </a:xfrm>
          <a:prstGeom prst="rect">
            <a:avLst/>
          </a:prstGeom>
        </p:spPr>
      </p:pic>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r>
              <a:rPr lang="en-US"/>
              <a:t>Click to edit Master title style</a:t>
            </a:r>
            <a:endParaRPr dirty="0"/>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
        <p:nvSpPr>
          <p:cNvPr id="4" name="Rectangle 3"/>
          <p:cNvSpPr/>
          <p:nvPr userDrawn="1"/>
        </p:nvSpPr>
        <p:spPr>
          <a:xfrm>
            <a:off x="6588224" y="1125324"/>
            <a:ext cx="2494594" cy="215444"/>
          </a:xfrm>
          <a:prstGeom prst="rect">
            <a:avLst/>
          </a:prstGeom>
        </p:spPr>
        <p:txBody>
          <a:bodyPr wrap="none">
            <a:spAutoFit/>
          </a:bodyPr>
          <a:lstStyle/>
          <a:p>
            <a:r>
              <a:rPr lang="en-GB" sz="800" dirty="0">
                <a:solidFill>
                  <a:srgbClr val="0070C0"/>
                </a:solidFill>
              </a:rPr>
              <a:t>The National Association for Children of Alcoholics</a:t>
            </a:r>
          </a:p>
        </p:txBody>
      </p:sp>
    </p:spTree>
    <p:extLst>
      <p:ext uri="{BB962C8B-B14F-4D97-AF65-F5344CB8AC3E}">
        <p14:creationId xmlns:p14="http://schemas.microsoft.com/office/powerpoint/2010/main" val="3625592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ColTx" type="twoColTx" preserve="1">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r>
              <a:rPr lang="en-US"/>
              <a:t>Click to edit Master title style</a:t>
            </a:r>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Tree>
    <p:extLst>
      <p:ext uri="{BB962C8B-B14F-4D97-AF65-F5344CB8AC3E}">
        <p14:creationId xmlns:p14="http://schemas.microsoft.com/office/powerpoint/2010/main" val="3437443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Only" type="titleOnly" preserve="1">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1535435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APTION_ONLY" preserve="1">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pPr lvl="0"/>
            <a:r>
              <a:rPr lang="en-US"/>
              <a:t>Click to edit Master text styles</a:t>
            </a:r>
          </a:p>
        </p:txBody>
      </p:sp>
    </p:spTree>
    <p:extLst>
      <p:ext uri="{BB962C8B-B14F-4D97-AF65-F5344CB8AC3E}">
        <p14:creationId xmlns:p14="http://schemas.microsoft.com/office/powerpoint/2010/main" val="3651501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2257417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x" type="tx" preserve="1">
  <p:cSld name="tx">
    <p:spTree>
      <p:nvGrpSpPr>
        <p:cNvPr id="1" name="Shape 10"/>
        <p:cNvGrpSpPr/>
        <p:nvPr/>
      </p:nvGrpSpPr>
      <p:grpSpPr>
        <a:xfrm>
          <a:off x="0" y="0"/>
          <a:ext cx="0" cy="0"/>
          <a:chOff x="0" y="0"/>
          <a:chExt cx="0" cy="0"/>
        </a:xfrm>
      </p:grpSpPr>
      <p:pic>
        <p:nvPicPr>
          <p:cNvPr id="8" name="Picture 7" descr="A black screen with a black rectangle&#10;&#10;Description automatically generated">
            <a:extLst>
              <a:ext uri="{FF2B5EF4-FFF2-40B4-BE49-F238E27FC236}">
                <a16:creationId xmlns:a16="http://schemas.microsoft.com/office/drawing/2014/main" id="{6EF08417-7D95-50EE-FC26-6AF5759ACB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11" name="Shape 11"/>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2700" b="1" baseline="0">
                <a:solidFill>
                  <a:schemeClr val="tx1"/>
                </a:solidFill>
                <a:latin typeface="+mj-lt"/>
                <a:ea typeface="Arial"/>
                <a:cs typeface="Arial"/>
                <a:sym typeface="Arial"/>
              </a:defRPr>
            </a:lvl1pPr>
            <a:lvl2pPr algn="l" rtl="0">
              <a:spcBef>
                <a:spcPts val="0"/>
              </a:spcBef>
              <a:buSzPct val="100000"/>
              <a:buFont typeface="Arial"/>
              <a:buNone/>
              <a:defRPr sz="2700" b="1">
                <a:solidFill>
                  <a:schemeClr val="dk1"/>
                </a:solidFill>
                <a:latin typeface="Arial"/>
                <a:ea typeface="Arial"/>
                <a:cs typeface="Arial"/>
                <a:sym typeface="Arial"/>
              </a:defRPr>
            </a:lvl2pPr>
            <a:lvl3pPr algn="l" rtl="0">
              <a:spcBef>
                <a:spcPts val="0"/>
              </a:spcBef>
              <a:buSzPct val="100000"/>
              <a:buFont typeface="Arial"/>
              <a:buNone/>
              <a:defRPr sz="2700" b="1">
                <a:solidFill>
                  <a:schemeClr val="dk1"/>
                </a:solidFill>
                <a:latin typeface="Arial"/>
                <a:ea typeface="Arial"/>
                <a:cs typeface="Arial"/>
                <a:sym typeface="Arial"/>
              </a:defRPr>
            </a:lvl3pPr>
            <a:lvl4pPr algn="l" rtl="0">
              <a:spcBef>
                <a:spcPts val="0"/>
              </a:spcBef>
              <a:buSzPct val="100000"/>
              <a:buFont typeface="Arial"/>
              <a:buNone/>
              <a:defRPr sz="2700" b="1">
                <a:solidFill>
                  <a:schemeClr val="dk1"/>
                </a:solidFill>
                <a:latin typeface="Arial"/>
                <a:ea typeface="Arial"/>
                <a:cs typeface="Arial"/>
                <a:sym typeface="Arial"/>
              </a:defRPr>
            </a:lvl4pPr>
            <a:lvl5pPr algn="l" rtl="0">
              <a:spcBef>
                <a:spcPts val="0"/>
              </a:spcBef>
              <a:buSzPct val="100000"/>
              <a:buFont typeface="Arial"/>
              <a:buNone/>
              <a:defRPr sz="2700" b="1">
                <a:solidFill>
                  <a:schemeClr val="dk1"/>
                </a:solidFill>
                <a:latin typeface="Arial"/>
                <a:ea typeface="Arial"/>
                <a:cs typeface="Arial"/>
                <a:sym typeface="Arial"/>
              </a:defRPr>
            </a:lvl5pPr>
            <a:lvl6pPr algn="l" rtl="0">
              <a:spcBef>
                <a:spcPts val="0"/>
              </a:spcBef>
              <a:buSzPct val="100000"/>
              <a:buFont typeface="Arial"/>
              <a:buNone/>
              <a:defRPr sz="2700" b="1">
                <a:solidFill>
                  <a:schemeClr val="dk1"/>
                </a:solidFill>
                <a:latin typeface="Arial"/>
                <a:ea typeface="Arial"/>
                <a:cs typeface="Arial"/>
                <a:sym typeface="Arial"/>
              </a:defRPr>
            </a:lvl6pPr>
            <a:lvl7pPr algn="l" rtl="0">
              <a:spcBef>
                <a:spcPts val="0"/>
              </a:spcBef>
              <a:buSzPct val="100000"/>
              <a:buFont typeface="Arial"/>
              <a:buNone/>
              <a:defRPr sz="2700" b="1">
                <a:solidFill>
                  <a:schemeClr val="dk1"/>
                </a:solidFill>
                <a:latin typeface="Arial"/>
                <a:ea typeface="Arial"/>
                <a:cs typeface="Arial"/>
                <a:sym typeface="Arial"/>
              </a:defRPr>
            </a:lvl7pPr>
            <a:lvl8pPr algn="l" rtl="0">
              <a:spcBef>
                <a:spcPts val="0"/>
              </a:spcBef>
              <a:buSzPct val="100000"/>
              <a:buFont typeface="Arial"/>
              <a:buNone/>
              <a:defRPr sz="2700" b="1">
                <a:solidFill>
                  <a:schemeClr val="dk1"/>
                </a:solidFill>
                <a:latin typeface="Arial"/>
                <a:ea typeface="Arial"/>
                <a:cs typeface="Arial"/>
                <a:sym typeface="Arial"/>
              </a:defRPr>
            </a:lvl8pPr>
            <a:lvl9pPr algn="l" rtl="0">
              <a:spcBef>
                <a:spcPts val="0"/>
              </a:spcBef>
              <a:buSzPct val="100000"/>
              <a:buFont typeface="Arial"/>
              <a:buNone/>
              <a:defRPr sz="2700" b="1">
                <a:solidFill>
                  <a:schemeClr val="dk1"/>
                </a:solidFill>
                <a:latin typeface="Arial"/>
                <a:ea typeface="Arial"/>
                <a:cs typeface="Arial"/>
                <a:sym typeface="Arial"/>
              </a:defRPr>
            </a:lvl9pPr>
          </a:lstStyle>
          <a:p>
            <a:r>
              <a:rPr lang="en-US"/>
              <a:t>Click to edit Master title style</a:t>
            </a:r>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a:lstStyle>
            <a:lvl1pPr rtl="0">
              <a:defRPr/>
            </a:lvl1pPr>
            <a:lvl2pPr marL="557213" indent="-214313" rtl="0">
              <a:defRPr/>
            </a:lvl2pPr>
            <a:lvl3pPr marL="857250" indent="-171450" rtl="0">
              <a:defRPr/>
            </a:lvl3pPr>
            <a:lvl4pPr marL="1200150" indent="-171450"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pic>
        <p:nvPicPr>
          <p:cNvPr id="2" name="Picture 1" descr="NACOA sunFooter.png">
            <a:extLst>
              <a:ext uri="{FF2B5EF4-FFF2-40B4-BE49-F238E27FC236}">
                <a16:creationId xmlns:a16="http://schemas.microsoft.com/office/drawing/2014/main" id="{273AC8FE-69D6-D40D-1610-0DD5CCA8A151}"/>
              </a:ext>
            </a:extLst>
          </p:cNvPr>
          <p:cNvPicPr>
            <a:picLocks noChangeAspect="1"/>
          </p:cNvPicPr>
          <p:nvPr userDrawn="1"/>
        </p:nvPicPr>
        <p:blipFill>
          <a:blip r:embed="rId3"/>
          <a:stretch>
            <a:fillRect/>
          </a:stretch>
        </p:blipFill>
        <p:spPr>
          <a:xfrm>
            <a:off x="7699499" y="5828193"/>
            <a:ext cx="1174626" cy="1029809"/>
          </a:xfrm>
          <a:prstGeom prst="rect">
            <a:avLst/>
          </a:prstGeom>
        </p:spPr>
      </p:pic>
    </p:spTree>
    <p:extLst>
      <p:ext uri="{BB962C8B-B14F-4D97-AF65-F5344CB8AC3E}">
        <p14:creationId xmlns:p14="http://schemas.microsoft.com/office/powerpoint/2010/main" val="3152696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x" type="tx" preserve="1">
  <p:cSld name="1_tx">
    <p:spTree>
      <p:nvGrpSpPr>
        <p:cNvPr id="1" name="Shape 10"/>
        <p:cNvGrpSpPr/>
        <p:nvPr/>
      </p:nvGrpSpPr>
      <p:grpSpPr>
        <a:xfrm>
          <a:off x="0" y="0"/>
          <a:ext cx="0" cy="0"/>
          <a:chOff x="0" y="0"/>
          <a:chExt cx="0" cy="0"/>
        </a:xfrm>
      </p:grpSpPr>
      <p:pic>
        <p:nvPicPr>
          <p:cNvPr id="8" name="Picture 7" descr="A black screen with a black rectangle&#10;&#10;Description automatically generated">
            <a:extLst>
              <a:ext uri="{FF2B5EF4-FFF2-40B4-BE49-F238E27FC236}">
                <a16:creationId xmlns:a16="http://schemas.microsoft.com/office/drawing/2014/main" id="{6EF08417-7D95-50EE-FC26-6AF5759ACB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6006"/>
          <a:stretch/>
        </p:blipFill>
        <p:spPr>
          <a:xfrm>
            <a:off x="0" y="2"/>
            <a:ext cx="9168000" cy="274637"/>
          </a:xfrm>
          <a:prstGeom prst="rect">
            <a:avLst/>
          </a:prstGeom>
        </p:spPr>
      </p:pic>
      <p:sp>
        <p:nvSpPr>
          <p:cNvPr id="11" name="Shape 11"/>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2700" b="1" baseline="0">
                <a:solidFill>
                  <a:schemeClr val="tx1"/>
                </a:solidFill>
                <a:latin typeface="+mj-lt"/>
                <a:ea typeface="Arial"/>
                <a:cs typeface="Arial"/>
                <a:sym typeface="Arial"/>
              </a:defRPr>
            </a:lvl1pPr>
            <a:lvl2pPr algn="l" rtl="0">
              <a:spcBef>
                <a:spcPts val="0"/>
              </a:spcBef>
              <a:buSzPct val="100000"/>
              <a:buFont typeface="Arial"/>
              <a:buNone/>
              <a:defRPr sz="2700" b="1">
                <a:solidFill>
                  <a:schemeClr val="dk1"/>
                </a:solidFill>
                <a:latin typeface="Arial"/>
                <a:ea typeface="Arial"/>
                <a:cs typeface="Arial"/>
                <a:sym typeface="Arial"/>
              </a:defRPr>
            </a:lvl2pPr>
            <a:lvl3pPr algn="l" rtl="0">
              <a:spcBef>
                <a:spcPts val="0"/>
              </a:spcBef>
              <a:buSzPct val="100000"/>
              <a:buFont typeface="Arial"/>
              <a:buNone/>
              <a:defRPr sz="2700" b="1">
                <a:solidFill>
                  <a:schemeClr val="dk1"/>
                </a:solidFill>
                <a:latin typeface="Arial"/>
                <a:ea typeface="Arial"/>
                <a:cs typeface="Arial"/>
                <a:sym typeface="Arial"/>
              </a:defRPr>
            </a:lvl3pPr>
            <a:lvl4pPr algn="l" rtl="0">
              <a:spcBef>
                <a:spcPts val="0"/>
              </a:spcBef>
              <a:buSzPct val="100000"/>
              <a:buFont typeface="Arial"/>
              <a:buNone/>
              <a:defRPr sz="2700" b="1">
                <a:solidFill>
                  <a:schemeClr val="dk1"/>
                </a:solidFill>
                <a:latin typeface="Arial"/>
                <a:ea typeface="Arial"/>
                <a:cs typeface="Arial"/>
                <a:sym typeface="Arial"/>
              </a:defRPr>
            </a:lvl4pPr>
            <a:lvl5pPr algn="l" rtl="0">
              <a:spcBef>
                <a:spcPts val="0"/>
              </a:spcBef>
              <a:buSzPct val="100000"/>
              <a:buFont typeface="Arial"/>
              <a:buNone/>
              <a:defRPr sz="2700" b="1">
                <a:solidFill>
                  <a:schemeClr val="dk1"/>
                </a:solidFill>
                <a:latin typeface="Arial"/>
                <a:ea typeface="Arial"/>
                <a:cs typeface="Arial"/>
                <a:sym typeface="Arial"/>
              </a:defRPr>
            </a:lvl5pPr>
            <a:lvl6pPr algn="l" rtl="0">
              <a:spcBef>
                <a:spcPts val="0"/>
              </a:spcBef>
              <a:buSzPct val="100000"/>
              <a:buFont typeface="Arial"/>
              <a:buNone/>
              <a:defRPr sz="2700" b="1">
                <a:solidFill>
                  <a:schemeClr val="dk1"/>
                </a:solidFill>
                <a:latin typeface="Arial"/>
                <a:ea typeface="Arial"/>
                <a:cs typeface="Arial"/>
                <a:sym typeface="Arial"/>
              </a:defRPr>
            </a:lvl6pPr>
            <a:lvl7pPr algn="l" rtl="0">
              <a:spcBef>
                <a:spcPts val="0"/>
              </a:spcBef>
              <a:buSzPct val="100000"/>
              <a:buFont typeface="Arial"/>
              <a:buNone/>
              <a:defRPr sz="2700" b="1">
                <a:solidFill>
                  <a:schemeClr val="dk1"/>
                </a:solidFill>
                <a:latin typeface="Arial"/>
                <a:ea typeface="Arial"/>
                <a:cs typeface="Arial"/>
                <a:sym typeface="Arial"/>
              </a:defRPr>
            </a:lvl7pPr>
            <a:lvl8pPr algn="l" rtl="0">
              <a:spcBef>
                <a:spcPts val="0"/>
              </a:spcBef>
              <a:buSzPct val="100000"/>
              <a:buFont typeface="Arial"/>
              <a:buNone/>
              <a:defRPr sz="2700" b="1">
                <a:solidFill>
                  <a:schemeClr val="dk1"/>
                </a:solidFill>
                <a:latin typeface="Arial"/>
                <a:ea typeface="Arial"/>
                <a:cs typeface="Arial"/>
                <a:sym typeface="Arial"/>
              </a:defRPr>
            </a:lvl8pPr>
            <a:lvl9pPr algn="l" rtl="0">
              <a:spcBef>
                <a:spcPts val="0"/>
              </a:spcBef>
              <a:buSzPct val="100000"/>
              <a:buFont typeface="Arial"/>
              <a:buNone/>
              <a:defRPr sz="2700" b="1">
                <a:solidFill>
                  <a:schemeClr val="dk1"/>
                </a:solidFill>
                <a:latin typeface="Arial"/>
                <a:ea typeface="Arial"/>
                <a:cs typeface="Arial"/>
                <a:sym typeface="Arial"/>
              </a:defRPr>
            </a:lvl9pPr>
          </a:lstStyle>
          <a:p>
            <a:r>
              <a:rPr lang="en-US"/>
              <a:t>Click to edit Master title style</a:t>
            </a:r>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a:lstStyle>
            <a:lvl1pPr rtl="0">
              <a:defRPr/>
            </a:lvl1pPr>
            <a:lvl2pPr marL="557213" indent="-214313" rtl="0">
              <a:defRPr/>
            </a:lvl2pPr>
            <a:lvl3pPr marL="857250" indent="-171450" rtl="0">
              <a:defRPr/>
            </a:lvl3pPr>
            <a:lvl4pPr marL="1200150" indent="-171450"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pic>
        <p:nvPicPr>
          <p:cNvPr id="2" name="Picture 1" descr="NACOA sunFooter.png">
            <a:extLst>
              <a:ext uri="{FF2B5EF4-FFF2-40B4-BE49-F238E27FC236}">
                <a16:creationId xmlns:a16="http://schemas.microsoft.com/office/drawing/2014/main" id="{273AC8FE-69D6-D40D-1610-0DD5CCA8A151}"/>
              </a:ext>
            </a:extLst>
          </p:cNvPr>
          <p:cNvPicPr>
            <a:picLocks noChangeAspect="1"/>
          </p:cNvPicPr>
          <p:nvPr userDrawn="1"/>
        </p:nvPicPr>
        <p:blipFill>
          <a:blip r:embed="rId3"/>
          <a:stretch>
            <a:fillRect/>
          </a:stretch>
        </p:blipFill>
        <p:spPr>
          <a:xfrm>
            <a:off x="7699499" y="5828193"/>
            <a:ext cx="1174626" cy="1029809"/>
          </a:xfrm>
          <a:prstGeom prst="rect">
            <a:avLst/>
          </a:prstGeom>
        </p:spPr>
      </p:pic>
    </p:spTree>
    <p:extLst>
      <p:ext uri="{BB962C8B-B14F-4D97-AF65-F5344CB8AC3E}">
        <p14:creationId xmlns:p14="http://schemas.microsoft.com/office/powerpoint/2010/main" val="1030897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ColTx" type="twoColTx" preserve="1">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2700" b="1" baseline="0">
                <a:solidFill>
                  <a:srgbClr val="0066FF"/>
                </a:solidFill>
                <a:latin typeface="Arial"/>
                <a:ea typeface="Arial"/>
                <a:cs typeface="Arial"/>
                <a:sym typeface="Arial"/>
              </a:defRPr>
            </a:lvl1pPr>
            <a:lvl2pPr algn="l" rtl="0">
              <a:spcBef>
                <a:spcPts val="0"/>
              </a:spcBef>
              <a:buSzPct val="100000"/>
              <a:buFont typeface="Arial"/>
              <a:buNone/>
              <a:defRPr sz="2700" b="1">
                <a:solidFill>
                  <a:schemeClr val="dk1"/>
                </a:solidFill>
                <a:latin typeface="Arial"/>
                <a:ea typeface="Arial"/>
                <a:cs typeface="Arial"/>
                <a:sym typeface="Arial"/>
              </a:defRPr>
            </a:lvl2pPr>
            <a:lvl3pPr algn="l" rtl="0">
              <a:spcBef>
                <a:spcPts val="0"/>
              </a:spcBef>
              <a:buSzPct val="100000"/>
              <a:buFont typeface="Arial"/>
              <a:buNone/>
              <a:defRPr sz="2700" b="1">
                <a:solidFill>
                  <a:schemeClr val="dk1"/>
                </a:solidFill>
                <a:latin typeface="Arial"/>
                <a:ea typeface="Arial"/>
                <a:cs typeface="Arial"/>
                <a:sym typeface="Arial"/>
              </a:defRPr>
            </a:lvl3pPr>
            <a:lvl4pPr algn="l" rtl="0">
              <a:spcBef>
                <a:spcPts val="0"/>
              </a:spcBef>
              <a:buSzPct val="100000"/>
              <a:buFont typeface="Arial"/>
              <a:buNone/>
              <a:defRPr sz="2700" b="1">
                <a:solidFill>
                  <a:schemeClr val="dk1"/>
                </a:solidFill>
                <a:latin typeface="Arial"/>
                <a:ea typeface="Arial"/>
                <a:cs typeface="Arial"/>
                <a:sym typeface="Arial"/>
              </a:defRPr>
            </a:lvl4pPr>
            <a:lvl5pPr algn="l" rtl="0">
              <a:spcBef>
                <a:spcPts val="0"/>
              </a:spcBef>
              <a:buSzPct val="100000"/>
              <a:buFont typeface="Arial"/>
              <a:buNone/>
              <a:defRPr sz="2700" b="1">
                <a:solidFill>
                  <a:schemeClr val="dk1"/>
                </a:solidFill>
                <a:latin typeface="Arial"/>
                <a:ea typeface="Arial"/>
                <a:cs typeface="Arial"/>
                <a:sym typeface="Arial"/>
              </a:defRPr>
            </a:lvl5pPr>
            <a:lvl6pPr algn="l" rtl="0">
              <a:spcBef>
                <a:spcPts val="0"/>
              </a:spcBef>
              <a:buSzPct val="100000"/>
              <a:buFont typeface="Arial"/>
              <a:buNone/>
              <a:defRPr sz="2700" b="1">
                <a:solidFill>
                  <a:schemeClr val="dk1"/>
                </a:solidFill>
                <a:latin typeface="Arial"/>
                <a:ea typeface="Arial"/>
                <a:cs typeface="Arial"/>
                <a:sym typeface="Arial"/>
              </a:defRPr>
            </a:lvl6pPr>
            <a:lvl7pPr algn="l" rtl="0">
              <a:spcBef>
                <a:spcPts val="0"/>
              </a:spcBef>
              <a:buSzPct val="100000"/>
              <a:buFont typeface="Arial"/>
              <a:buNone/>
              <a:defRPr sz="2700" b="1">
                <a:solidFill>
                  <a:schemeClr val="dk1"/>
                </a:solidFill>
                <a:latin typeface="Arial"/>
                <a:ea typeface="Arial"/>
                <a:cs typeface="Arial"/>
                <a:sym typeface="Arial"/>
              </a:defRPr>
            </a:lvl7pPr>
            <a:lvl8pPr algn="l" rtl="0">
              <a:spcBef>
                <a:spcPts val="0"/>
              </a:spcBef>
              <a:buSzPct val="100000"/>
              <a:buFont typeface="Arial"/>
              <a:buNone/>
              <a:defRPr sz="2700" b="1">
                <a:solidFill>
                  <a:schemeClr val="dk1"/>
                </a:solidFill>
                <a:latin typeface="Arial"/>
                <a:ea typeface="Arial"/>
                <a:cs typeface="Arial"/>
                <a:sym typeface="Arial"/>
              </a:defRPr>
            </a:lvl8pPr>
            <a:lvl9pPr algn="l" rtl="0">
              <a:spcBef>
                <a:spcPts val="0"/>
              </a:spcBef>
              <a:buSzPct val="100000"/>
              <a:buFont typeface="Arial"/>
              <a:buNone/>
              <a:defRPr sz="2700" b="1">
                <a:solidFill>
                  <a:schemeClr val="dk1"/>
                </a:solidFill>
                <a:latin typeface="Arial"/>
                <a:ea typeface="Arial"/>
                <a:cs typeface="Arial"/>
                <a:sym typeface="Arial"/>
              </a:defRPr>
            </a:lvl9pPr>
          </a:lstStyle>
          <a:p>
            <a:r>
              <a:rPr lang="en-US"/>
              <a:t>Click to edit Master title style</a:t>
            </a:r>
            <a:endParaRPr/>
          </a:p>
        </p:txBody>
      </p:sp>
      <p:sp>
        <p:nvSpPr>
          <p:cNvPr id="15" name="Shape 15"/>
          <p:cNvSpPr txBox="1">
            <a:spLocks noGrp="1"/>
          </p:cNvSpPr>
          <p:nvPr>
            <p:ph type="body" idx="1"/>
          </p:nvPr>
        </p:nvSpPr>
        <p:spPr>
          <a:xfrm>
            <a:off x="457201" y="1600200"/>
            <a:ext cx="3994525" cy="4967574"/>
          </a:xfrm>
          <a:prstGeom prst="rect">
            <a:avLst/>
          </a:prstGeom>
          <a:noFill/>
          <a:ln>
            <a:noFill/>
          </a:ln>
        </p:spPr>
        <p:txBody>
          <a:bodyPr/>
          <a:lstStyle>
            <a:lvl1pPr rtl="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sp>
        <p:nvSpPr>
          <p:cNvPr id="16" name="Shape 16"/>
          <p:cNvSpPr txBox="1">
            <a:spLocks noGrp="1"/>
          </p:cNvSpPr>
          <p:nvPr>
            <p:ph type="body" idx="2"/>
          </p:nvPr>
        </p:nvSpPr>
        <p:spPr>
          <a:xfrm>
            <a:off x="4692274" y="1600200"/>
            <a:ext cx="3994525" cy="4967574"/>
          </a:xfrm>
          <a:prstGeom prst="rect">
            <a:avLst/>
          </a:prstGeom>
          <a:noFill/>
          <a:ln>
            <a:noFill/>
          </a:ln>
        </p:spPr>
        <p:txBody>
          <a:bodyPr/>
          <a:lstStyle>
            <a:lvl1pPr rtl="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spTree>
    <p:extLst>
      <p:ext uri="{BB962C8B-B14F-4D97-AF65-F5344CB8AC3E}">
        <p14:creationId xmlns:p14="http://schemas.microsoft.com/office/powerpoint/2010/main" val="58534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FA3705-5859-40FD-AB97-1D758E1A581B}"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92C34-067E-47F1-90EF-BABF9284F8D5}" type="slidenum">
              <a:rPr lang="en-GB" smtClean="0"/>
              <a:t>‹#›</a:t>
            </a:fld>
            <a:endParaRPr lang="en-GB"/>
          </a:p>
        </p:txBody>
      </p:sp>
    </p:spTree>
    <p:extLst>
      <p:ext uri="{BB962C8B-B14F-4D97-AF65-F5344CB8AC3E}">
        <p14:creationId xmlns:p14="http://schemas.microsoft.com/office/powerpoint/2010/main" val="1946336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Only" type="titleOnly" preserve="1">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2700" b="1" baseline="0">
                <a:solidFill>
                  <a:srgbClr val="0066FF"/>
                </a:solidFill>
                <a:latin typeface="Arial"/>
                <a:ea typeface="Arial"/>
                <a:cs typeface="Arial"/>
                <a:sym typeface="Arial"/>
              </a:defRPr>
            </a:lvl1pPr>
            <a:lvl2pPr algn="l" rtl="0">
              <a:spcBef>
                <a:spcPts val="0"/>
              </a:spcBef>
              <a:buSzPct val="100000"/>
              <a:buFont typeface="Arial"/>
              <a:buNone/>
              <a:defRPr sz="2700" b="1">
                <a:solidFill>
                  <a:schemeClr val="dk1"/>
                </a:solidFill>
                <a:latin typeface="Arial"/>
                <a:ea typeface="Arial"/>
                <a:cs typeface="Arial"/>
                <a:sym typeface="Arial"/>
              </a:defRPr>
            </a:lvl2pPr>
            <a:lvl3pPr algn="l" rtl="0">
              <a:spcBef>
                <a:spcPts val="0"/>
              </a:spcBef>
              <a:buSzPct val="100000"/>
              <a:buFont typeface="Arial"/>
              <a:buNone/>
              <a:defRPr sz="2700" b="1">
                <a:solidFill>
                  <a:schemeClr val="dk1"/>
                </a:solidFill>
                <a:latin typeface="Arial"/>
                <a:ea typeface="Arial"/>
                <a:cs typeface="Arial"/>
                <a:sym typeface="Arial"/>
              </a:defRPr>
            </a:lvl3pPr>
            <a:lvl4pPr algn="l" rtl="0">
              <a:spcBef>
                <a:spcPts val="0"/>
              </a:spcBef>
              <a:buSzPct val="100000"/>
              <a:buFont typeface="Arial"/>
              <a:buNone/>
              <a:defRPr sz="2700" b="1">
                <a:solidFill>
                  <a:schemeClr val="dk1"/>
                </a:solidFill>
                <a:latin typeface="Arial"/>
                <a:ea typeface="Arial"/>
                <a:cs typeface="Arial"/>
                <a:sym typeface="Arial"/>
              </a:defRPr>
            </a:lvl4pPr>
            <a:lvl5pPr algn="l" rtl="0">
              <a:spcBef>
                <a:spcPts val="0"/>
              </a:spcBef>
              <a:buSzPct val="100000"/>
              <a:buFont typeface="Arial"/>
              <a:buNone/>
              <a:defRPr sz="2700" b="1">
                <a:solidFill>
                  <a:schemeClr val="dk1"/>
                </a:solidFill>
                <a:latin typeface="Arial"/>
                <a:ea typeface="Arial"/>
                <a:cs typeface="Arial"/>
                <a:sym typeface="Arial"/>
              </a:defRPr>
            </a:lvl5pPr>
            <a:lvl6pPr algn="l" rtl="0">
              <a:spcBef>
                <a:spcPts val="0"/>
              </a:spcBef>
              <a:buSzPct val="100000"/>
              <a:buFont typeface="Arial"/>
              <a:buNone/>
              <a:defRPr sz="2700" b="1">
                <a:solidFill>
                  <a:schemeClr val="dk1"/>
                </a:solidFill>
                <a:latin typeface="Arial"/>
                <a:ea typeface="Arial"/>
                <a:cs typeface="Arial"/>
                <a:sym typeface="Arial"/>
              </a:defRPr>
            </a:lvl6pPr>
            <a:lvl7pPr algn="l" rtl="0">
              <a:spcBef>
                <a:spcPts val="0"/>
              </a:spcBef>
              <a:buSzPct val="100000"/>
              <a:buFont typeface="Arial"/>
              <a:buNone/>
              <a:defRPr sz="2700" b="1">
                <a:solidFill>
                  <a:schemeClr val="dk1"/>
                </a:solidFill>
                <a:latin typeface="Arial"/>
                <a:ea typeface="Arial"/>
                <a:cs typeface="Arial"/>
                <a:sym typeface="Arial"/>
              </a:defRPr>
            </a:lvl7pPr>
            <a:lvl8pPr algn="l" rtl="0">
              <a:spcBef>
                <a:spcPts val="0"/>
              </a:spcBef>
              <a:buSzPct val="100000"/>
              <a:buFont typeface="Arial"/>
              <a:buNone/>
              <a:defRPr sz="2700" b="1">
                <a:solidFill>
                  <a:schemeClr val="dk1"/>
                </a:solidFill>
                <a:latin typeface="Arial"/>
                <a:ea typeface="Arial"/>
                <a:cs typeface="Arial"/>
                <a:sym typeface="Arial"/>
              </a:defRPr>
            </a:lvl8pPr>
            <a:lvl9pPr algn="l" rtl="0">
              <a:spcBef>
                <a:spcPts val="0"/>
              </a:spcBef>
              <a:buSzPct val="100000"/>
              <a:buFont typeface="Arial"/>
              <a:buNone/>
              <a:defRPr sz="2700" b="1">
                <a:solidFill>
                  <a:schemeClr val="dk1"/>
                </a:solidFill>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2605112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_ONLY" preserve="1" userDrawn="1">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80"/>
            <a:ext cx="8229600" cy="692693"/>
          </a:xfrm>
          <a:prstGeom prst="rect">
            <a:avLst/>
          </a:prstGeom>
          <a:noFill/>
          <a:ln>
            <a:noFill/>
          </a:ln>
        </p:spPr>
        <p:txBody>
          <a:bodyPr/>
          <a:lstStyle>
            <a:lvl1pPr marL="214313" indent="-214313" algn="ctr" rtl="0">
              <a:lnSpc>
                <a:spcPct val="100000"/>
              </a:lnSpc>
              <a:spcBef>
                <a:spcPts val="270"/>
              </a:spcBef>
              <a:spcAft>
                <a:spcPts val="0"/>
              </a:spcAft>
              <a:buClr>
                <a:schemeClr val="dk1"/>
              </a:buClr>
              <a:buSzPct val="166666"/>
              <a:buFont typeface="Arial"/>
              <a:buChar char="•"/>
              <a:defRPr sz="1350">
                <a:solidFill>
                  <a:schemeClr val="dk1"/>
                </a:solidFill>
              </a:defRPr>
            </a:lvl1pPr>
            <a:lvl2pPr marL="214313" indent="-214313" algn="ctr" rtl="0">
              <a:lnSpc>
                <a:spcPct val="100000"/>
              </a:lnSpc>
              <a:spcBef>
                <a:spcPts val="270"/>
              </a:spcBef>
              <a:spcAft>
                <a:spcPts val="0"/>
              </a:spcAft>
              <a:buClr>
                <a:schemeClr val="dk1"/>
              </a:buClr>
              <a:buSzPct val="100000"/>
              <a:buFont typeface="Courier New"/>
              <a:buChar char="o"/>
              <a:defRPr sz="1350">
                <a:solidFill>
                  <a:schemeClr val="dk1"/>
                </a:solidFill>
              </a:defRPr>
            </a:lvl2pPr>
            <a:lvl3pPr marL="214313" indent="-214313" algn="ctr" rtl="0">
              <a:lnSpc>
                <a:spcPct val="100000"/>
              </a:lnSpc>
              <a:spcBef>
                <a:spcPts val="270"/>
              </a:spcBef>
              <a:spcAft>
                <a:spcPts val="0"/>
              </a:spcAft>
              <a:buClr>
                <a:schemeClr val="dk1"/>
              </a:buClr>
              <a:buSzPct val="100000"/>
              <a:buFont typeface="Wingdings"/>
              <a:buChar char="§"/>
              <a:defRPr sz="1350">
                <a:solidFill>
                  <a:schemeClr val="dk1"/>
                </a:solidFill>
              </a:defRPr>
            </a:lvl3pPr>
            <a:lvl4pPr marL="214313" indent="-214313" algn="ctr" rtl="0">
              <a:lnSpc>
                <a:spcPct val="100000"/>
              </a:lnSpc>
              <a:spcBef>
                <a:spcPts val="270"/>
              </a:spcBef>
              <a:spcAft>
                <a:spcPts val="0"/>
              </a:spcAft>
              <a:buClr>
                <a:schemeClr val="dk1"/>
              </a:buClr>
              <a:buSzPct val="166666"/>
              <a:buFont typeface="Arial"/>
              <a:buChar char="•"/>
              <a:defRPr sz="1350">
                <a:solidFill>
                  <a:schemeClr val="dk1"/>
                </a:solidFill>
              </a:defRPr>
            </a:lvl4pPr>
            <a:lvl5pPr marL="214313" indent="-214313" algn="ctr" rtl="0">
              <a:lnSpc>
                <a:spcPct val="100000"/>
              </a:lnSpc>
              <a:spcBef>
                <a:spcPts val="270"/>
              </a:spcBef>
              <a:spcAft>
                <a:spcPts val="0"/>
              </a:spcAft>
              <a:buClr>
                <a:schemeClr val="dk1"/>
              </a:buClr>
              <a:buSzPct val="100000"/>
              <a:buFont typeface="Courier New"/>
              <a:buChar char="o"/>
              <a:defRPr sz="1350">
                <a:solidFill>
                  <a:schemeClr val="dk1"/>
                </a:solidFill>
              </a:defRPr>
            </a:lvl5pPr>
            <a:lvl6pPr marL="214313" indent="-214313" algn="ctr" rtl="0">
              <a:lnSpc>
                <a:spcPct val="100000"/>
              </a:lnSpc>
              <a:spcBef>
                <a:spcPts val="270"/>
              </a:spcBef>
              <a:spcAft>
                <a:spcPts val="0"/>
              </a:spcAft>
              <a:buClr>
                <a:schemeClr val="dk1"/>
              </a:buClr>
              <a:buSzPct val="100000"/>
              <a:buFont typeface="Wingdings"/>
              <a:buChar char="§"/>
              <a:defRPr sz="1350">
                <a:solidFill>
                  <a:schemeClr val="dk1"/>
                </a:solidFill>
              </a:defRPr>
            </a:lvl6pPr>
            <a:lvl7pPr marL="214313" indent="-214313" algn="ctr" rtl="0">
              <a:lnSpc>
                <a:spcPct val="100000"/>
              </a:lnSpc>
              <a:spcBef>
                <a:spcPts val="270"/>
              </a:spcBef>
              <a:spcAft>
                <a:spcPts val="0"/>
              </a:spcAft>
              <a:buClr>
                <a:schemeClr val="dk1"/>
              </a:buClr>
              <a:buSzPct val="166666"/>
              <a:buFont typeface="Arial"/>
              <a:buChar char="•"/>
              <a:defRPr sz="1350">
                <a:solidFill>
                  <a:schemeClr val="dk1"/>
                </a:solidFill>
              </a:defRPr>
            </a:lvl7pPr>
            <a:lvl8pPr marL="214313" indent="-214313" algn="ctr" rtl="0">
              <a:lnSpc>
                <a:spcPct val="100000"/>
              </a:lnSpc>
              <a:spcBef>
                <a:spcPts val="270"/>
              </a:spcBef>
              <a:spcAft>
                <a:spcPts val="0"/>
              </a:spcAft>
              <a:buClr>
                <a:schemeClr val="dk1"/>
              </a:buClr>
              <a:buSzPct val="100000"/>
              <a:buFont typeface="Courier New"/>
              <a:buChar char="o"/>
              <a:defRPr sz="1350">
                <a:solidFill>
                  <a:schemeClr val="dk1"/>
                </a:solidFill>
              </a:defRPr>
            </a:lvl8pPr>
            <a:lvl9pPr marL="214313" indent="-214313" algn="ctr" rtl="0">
              <a:lnSpc>
                <a:spcPct val="100000"/>
              </a:lnSpc>
              <a:spcBef>
                <a:spcPts val="270"/>
              </a:spcBef>
              <a:spcAft>
                <a:spcPts val="0"/>
              </a:spcAft>
              <a:buClr>
                <a:schemeClr val="dk1"/>
              </a:buClr>
              <a:buSzPct val="100000"/>
              <a:buFont typeface="Wingdings"/>
              <a:buChar char="§"/>
              <a:defRPr sz="1350">
                <a:solidFill>
                  <a:schemeClr val="dk1"/>
                </a:solidFill>
              </a:defRPr>
            </a:lvl9pPr>
          </a:lstStyle>
          <a:p>
            <a:pPr lvl="0"/>
            <a:r>
              <a:rPr lang="en-US"/>
              <a:t>Click to edit Master text styles</a:t>
            </a:r>
          </a:p>
        </p:txBody>
      </p:sp>
    </p:spTree>
    <p:extLst>
      <p:ext uri="{BB962C8B-B14F-4D97-AF65-F5344CB8AC3E}">
        <p14:creationId xmlns:p14="http://schemas.microsoft.com/office/powerpoint/2010/main" val="2645202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1"/>
        <p:cNvGrpSpPr/>
        <p:nvPr/>
      </p:nvGrpSpPr>
      <p:grpSpPr>
        <a:xfrm>
          <a:off x="0" y="0"/>
          <a:ext cx="0" cy="0"/>
          <a:chOff x="0" y="0"/>
          <a:chExt cx="0" cy="0"/>
        </a:xfrm>
      </p:grpSpPr>
      <p:pic>
        <p:nvPicPr>
          <p:cNvPr id="3" name="Picture 2" descr="A logo on a blue and orange background&#10;&#10;Description automatically generated">
            <a:extLst>
              <a:ext uri="{FF2B5EF4-FFF2-40B4-BE49-F238E27FC236}">
                <a16:creationId xmlns:a16="http://schemas.microsoft.com/office/drawing/2014/main" id="{92E5F034-E68E-F121-0462-4956EFC8A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Tree>
    <p:extLst>
      <p:ext uri="{BB962C8B-B14F-4D97-AF65-F5344CB8AC3E}">
        <p14:creationId xmlns:p14="http://schemas.microsoft.com/office/powerpoint/2010/main" val="1859084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66FF"/>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170C82CD-94C2-4F03-AC66-CBE12D395629}" type="slidenum">
              <a:rPr lang="en-US"/>
              <a:pPr>
                <a:defRPr/>
              </a:pPr>
              <a:t>‹#›</a:t>
            </a:fld>
            <a:endParaRPr lang="en-US"/>
          </a:p>
        </p:txBody>
      </p:sp>
    </p:spTree>
    <p:extLst>
      <p:ext uri="{BB962C8B-B14F-4D97-AF65-F5344CB8AC3E}">
        <p14:creationId xmlns:p14="http://schemas.microsoft.com/office/powerpoint/2010/main" val="2391368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66FF"/>
                </a:solidFill>
              </a:defRPr>
            </a:lvl1p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8A864C30-9290-4B65-92FF-2919D32D2CB6}" type="slidenum">
              <a:rPr lang="en-US"/>
              <a:pPr>
                <a:defRPr/>
              </a:pPr>
              <a:t>‹#›</a:t>
            </a:fld>
            <a:endParaRPr lang="en-US"/>
          </a:p>
        </p:txBody>
      </p:sp>
    </p:spTree>
    <p:extLst>
      <p:ext uri="{BB962C8B-B14F-4D97-AF65-F5344CB8AC3E}">
        <p14:creationId xmlns:p14="http://schemas.microsoft.com/office/powerpoint/2010/main" val="2956540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61462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Only" userDrawn="1">
  <p:cSld name="1_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SzPct val="100000"/>
              <a:buFont typeface="Arial"/>
              <a:buNone/>
              <a:defRPr sz="2700" b="1">
                <a:solidFill>
                  <a:schemeClr val="dk1"/>
                </a:solidFill>
                <a:latin typeface="Arial"/>
                <a:ea typeface="Arial"/>
                <a:cs typeface="Arial"/>
                <a:sym typeface="Arial"/>
              </a:defRPr>
            </a:lvl1pPr>
            <a:lvl2pPr algn="l" rtl="0">
              <a:spcBef>
                <a:spcPts val="0"/>
              </a:spcBef>
              <a:buSzPct val="100000"/>
              <a:buFont typeface="Arial"/>
              <a:buNone/>
              <a:defRPr sz="2700" b="1">
                <a:solidFill>
                  <a:schemeClr val="dk1"/>
                </a:solidFill>
                <a:latin typeface="Arial"/>
                <a:ea typeface="Arial"/>
                <a:cs typeface="Arial"/>
                <a:sym typeface="Arial"/>
              </a:defRPr>
            </a:lvl2pPr>
            <a:lvl3pPr algn="l" rtl="0">
              <a:spcBef>
                <a:spcPts val="0"/>
              </a:spcBef>
              <a:buSzPct val="100000"/>
              <a:buFont typeface="Arial"/>
              <a:buNone/>
              <a:defRPr sz="2700" b="1">
                <a:solidFill>
                  <a:schemeClr val="dk1"/>
                </a:solidFill>
                <a:latin typeface="Arial"/>
                <a:ea typeface="Arial"/>
                <a:cs typeface="Arial"/>
                <a:sym typeface="Arial"/>
              </a:defRPr>
            </a:lvl3pPr>
            <a:lvl4pPr algn="l" rtl="0">
              <a:spcBef>
                <a:spcPts val="0"/>
              </a:spcBef>
              <a:buSzPct val="100000"/>
              <a:buFont typeface="Arial"/>
              <a:buNone/>
              <a:defRPr sz="2700" b="1">
                <a:solidFill>
                  <a:schemeClr val="dk1"/>
                </a:solidFill>
                <a:latin typeface="Arial"/>
                <a:ea typeface="Arial"/>
                <a:cs typeface="Arial"/>
                <a:sym typeface="Arial"/>
              </a:defRPr>
            </a:lvl4pPr>
            <a:lvl5pPr algn="l" rtl="0">
              <a:spcBef>
                <a:spcPts val="0"/>
              </a:spcBef>
              <a:buSzPct val="100000"/>
              <a:buFont typeface="Arial"/>
              <a:buNone/>
              <a:defRPr sz="2700" b="1">
                <a:solidFill>
                  <a:schemeClr val="dk1"/>
                </a:solidFill>
                <a:latin typeface="Arial"/>
                <a:ea typeface="Arial"/>
                <a:cs typeface="Arial"/>
                <a:sym typeface="Arial"/>
              </a:defRPr>
            </a:lvl5pPr>
            <a:lvl6pPr algn="l" rtl="0">
              <a:spcBef>
                <a:spcPts val="0"/>
              </a:spcBef>
              <a:buSzPct val="100000"/>
              <a:buFont typeface="Arial"/>
              <a:buNone/>
              <a:defRPr sz="2700" b="1">
                <a:solidFill>
                  <a:schemeClr val="dk1"/>
                </a:solidFill>
                <a:latin typeface="Arial"/>
                <a:ea typeface="Arial"/>
                <a:cs typeface="Arial"/>
                <a:sym typeface="Arial"/>
              </a:defRPr>
            </a:lvl6pPr>
            <a:lvl7pPr algn="l" rtl="0">
              <a:spcBef>
                <a:spcPts val="0"/>
              </a:spcBef>
              <a:buSzPct val="100000"/>
              <a:buFont typeface="Arial"/>
              <a:buNone/>
              <a:defRPr sz="2700" b="1">
                <a:solidFill>
                  <a:schemeClr val="dk1"/>
                </a:solidFill>
                <a:latin typeface="Arial"/>
                <a:ea typeface="Arial"/>
                <a:cs typeface="Arial"/>
                <a:sym typeface="Arial"/>
              </a:defRPr>
            </a:lvl7pPr>
            <a:lvl8pPr algn="l" rtl="0">
              <a:spcBef>
                <a:spcPts val="0"/>
              </a:spcBef>
              <a:buSzPct val="100000"/>
              <a:buFont typeface="Arial"/>
              <a:buNone/>
              <a:defRPr sz="2700" b="1">
                <a:solidFill>
                  <a:schemeClr val="dk1"/>
                </a:solidFill>
                <a:latin typeface="Arial"/>
                <a:ea typeface="Arial"/>
                <a:cs typeface="Arial"/>
                <a:sym typeface="Arial"/>
              </a:defRPr>
            </a:lvl8pPr>
            <a:lvl9pPr algn="l" rtl="0">
              <a:spcBef>
                <a:spcPts val="0"/>
              </a:spcBef>
              <a:buSzPct val="100000"/>
              <a:buFont typeface="Arial"/>
              <a:buNone/>
              <a:defRPr sz="2700" b="1">
                <a:solidFill>
                  <a:schemeClr val="dk1"/>
                </a:solidFill>
                <a:latin typeface="Arial"/>
                <a:ea typeface="Arial"/>
                <a:cs typeface="Arial"/>
                <a:sym typeface="Arial"/>
              </a:defRPr>
            </a:lvl9pPr>
          </a:lstStyle>
          <a:p>
            <a:r>
              <a:rPr lang="en-US"/>
              <a:t>Click to edit Master title style</a:t>
            </a:r>
            <a:endParaRPr/>
          </a:p>
        </p:txBody>
      </p:sp>
      <p:sp>
        <p:nvSpPr>
          <p:cNvPr id="3" name="Text Placeholder 2"/>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154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FA3705-5859-40FD-AB97-1D758E1A581B}"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92C34-067E-47F1-90EF-BABF9284F8D5}" type="slidenum">
              <a:rPr lang="en-GB" smtClean="0"/>
              <a:t>‹#›</a:t>
            </a:fld>
            <a:endParaRPr lang="en-GB"/>
          </a:p>
        </p:txBody>
      </p:sp>
    </p:spTree>
    <p:extLst>
      <p:ext uri="{BB962C8B-B14F-4D97-AF65-F5344CB8AC3E}">
        <p14:creationId xmlns:p14="http://schemas.microsoft.com/office/powerpoint/2010/main" val="340545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FA3705-5859-40FD-AB97-1D758E1A581B}"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092C34-067E-47F1-90EF-BABF9284F8D5}" type="slidenum">
              <a:rPr lang="en-GB" smtClean="0"/>
              <a:t>‹#›</a:t>
            </a:fld>
            <a:endParaRPr lang="en-GB"/>
          </a:p>
        </p:txBody>
      </p:sp>
    </p:spTree>
    <p:extLst>
      <p:ext uri="{BB962C8B-B14F-4D97-AF65-F5344CB8AC3E}">
        <p14:creationId xmlns:p14="http://schemas.microsoft.com/office/powerpoint/2010/main" val="320458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FA3705-5859-40FD-AB97-1D758E1A581B}" type="datetimeFigureOut">
              <a:rPr lang="en-GB" smtClean="0"/>
              <a:t>03/11/2023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092C34-067E-47F1-90EF-BABF9284F8D5}" type="slidenum">
              <a:rPr lang="en-GB" smtClean="0"/>
              <a:t>‹#›</a:t>
            </a:fld>
            <a:endParaRPr lang="en-GB"/>
          </a:p>
        </p:txBody>
      </p:sp>
    </p:spTree>
    <p:extLst>
      <p:ext uri="{BB962C8B-B14F-4D97-AF65-F5344CB8AC3E}">
        <p14:creationId xmlns:p14="http://schemas.microsoft.com/office/powerpoint/2010/main" val="71342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FA3705-5859-40FD-AB97-1D758E1A581B}" type="datetimeFigureOut">
              <a:rPr lang="en-GB" smtClean="0"/>
              <a:t>03/11/2023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092C34-067E-47F1-90EF-BABF9284F8D5}" type="slidenum">
              <a:rPr lang="en-GB" smtClean="0"/>
              <a:t>‹#›</a:t>
            </a:fld>
            <a:endParaRPr lang="en-GB"/>
          </a:p>
        </p:txBody>
      </p:sp>
    </p:spTree>
    <p:extLst>
      <p:ext uri="{BB962C8B-B14F-4D97-AF65-F5344CB8AC3E}">
        <p14:creationId xmlns:p14="http://schemas.microsoft.com/office/powerpoint/2010/main" val="45414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A3705-5859-40FD-AB97-1D758E1A581B}" type="datetimeFigureOut">
              <a:rPr lang="en-GB" smtClean="0"/>
              <a:t>03/11/2023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092C34-067E-47F1-90EF-BABF9284F8D5}" type="slidenum">
              <a:rPr lang="en-GB" smtClean="0"/>
              <a:t>‹#›</a:t>
            </a:fld>
            <a:endParaRPr lang="en-GB"/>
          </a:p>
        </p:txBody>
      </p:sp>
    </p:spTree>
    <p:extLst>
      <p:ext uri="{BB962C8B-B14F-4D97-AF65-F5344CB8AC3E}">
        <p14:creationId xmlns:p14="http://schemas.microsoft.com/office/powerpoint/2010/main" val="364762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FA3705-5859-40FD-AB97-1D758E1A581B}"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092C34-067E-47F1-90EF-BABF9284F8D5}" type="slidenum">
              <a:rPr lang="en-GB" smtClean="0"/>
              <a:t>‹#›</a:t>
            </a:fld>
            <a:endParaRPr lang="en-GB"/>
          </a:p>
        </p:txBody>
      </p:sp>
    </p:spTree>
    <p:extLst>
      <p:ext uri="{BB962C8B-B14F-4D97-AF65-F5344CB8AC3E}">
        <p14:creationId xmlns:p14="http://schemas.microsoft.com/office/powerpoint/2010/main" val="247655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FA3705-5859-40FD-AB97-1D758E1A581B}"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092C34-067E-47F1-90EF-BABF9284F8D5}" type="slidenum">
              <a:rPr lang="en-GB" smtClean="0"/>
              <a:t>‹#›</a:t>
            </a:fld>
            <a:endParaRPr lang="en-GB"/>
          </a:p>
        </p:txBody>
      </p:sp>
    </p:spTree>
    <p:extLst>
      <p:ext uri="{BB962C8B-B14F-4D97-AF65-F5344CB8AC3E}">
        <p14:creationId xmlns:p14="http://schemas.microsoft.com/office/powerpoint/2010/main" val="131464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A3705-5859-40FD-AB97-1D758E1A581B}" type="datetimeFigureOut">
              <a:rPr lang="en-GB" smtClean="0"/>
              <a:t>03/11/2023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92C34-067E-47F1-90EF-BABF9284F8D5}" type="slidenum">
              <a:rPr lang="en-GB" smtClean="0"/>
              <a:t>‹#›</a:t>
            </a:fld>
            <a:endParaRPr lang="en-GB"/>
          </a:p>
        </p:txBody>
      </p:sp>
    </p:spTree>
    <p:extLst>
      <p:ext uri="{BB962C8B-B14F-4D97-AF65-F5344CB8AC3E}">
        <p14:creationId xmlns:p14="http://schemas.microsoft.com/office/powerpoint/2010/main" val="24925956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dirty="0"/>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pic>
        <p:nvPicPr>
          <p:cNvPr id="7" name="Picture 6" descr="NACOA topStripe.png"/>
          <p:cNvPicPr>
            <a:picLocks noChangeAspect="1"/>
          </p:cNvPicPr>
          <p:nvPr/>
        </p:nvPicPr>
        <p:blipFill>
          <a:blip r:embed="rId8"/>
          <a:stretch>
            <a:fillRect/>
          </a:stretch>
        </p:blipFill>
        <p:spPr>
          <a:xfrm>
            <a:off x="0" y="1484784"/>
            <a:ext cx="9144000" cy="59280"/>
          </a:xfrm>
          <a:prstGeom prst="rect">
            <a:avLst/>
          </a:prstGeom>
        </p:spPr>
      </p:pic>
    </p:spTree>
    <p:extLst>
      <p:ext uri="{BB962C8B-B14F-4D97-AF65-F5344CB8AC3E}">
        <p14:creationId xmlns:p14="http://schemas.microsoft.com/office/powerpoint/2010/main" val="655283534"/>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Shape 5"/>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sym typeface="Arial" charset="0"/>
            </a:endParaRPr>
          </a:p>
        </p:txBody>
      </p:sp>
      <p:sp>
        <p:nvSpPr>
          <p:cNvPr id="1027" name="Shape 6"/>
          <p:cNvSpPr txBox="1">
            <a:spLocks noGrp="1"/>
          </p:cNvSpPr>
          <p:nvPr>
            <p:ph type="body" idx="1"/>
          </p:nvPr>
        </p:nvSpPr>
        <p:spPr bwMode="auto">
          <a:xfrm>
            <a:off x="457200" y="1600200"/>
            <a:ext cx="82296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Tree>
    <p:extLst>
      <p:ext uri="{BB962C8B-B14F-4D97-AF65-F5344CB8AC3E}">
        <p14:creationId xmlns:p14="http://schemas.microsoft.com/office/powerpoint/2010/main" val="1826852452"/>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050">
          <a:solidFill>
            <a:srgbClr val="0066FF"/>
          </a:solidFill>
          <a:latin typeface="Arial"/>
          <a:ea typeface="Arial"/>
          <a:cs typeface="Arial"/>
          <a:sym typeface="Arial" charset="0"/>
        </a:defRPr>
      </a:lvl1pPr>
      <a:lvl2pPr algn="l" rtl="0" eaLnBrk="0" fontAlgn="base" hangingPunct="0">
        <a:spcBef>
          <a:spcPct val="0"/>
        </a:spcBef>
        <a:spcAft>
          <a:spcPct val="0"/>
        </a:spcAft>
        <a:defRPr sz="1050">
          <a:solidFill>
            <a:srgbClr val="0066FF"/>
          </a:solidFill>
          <a:latin typeface="Arial"/>
          <a:ea typeface="Arial"/>
          <a:cs typeface="Arial"/>
          <a:sym typeface="Arial" charset="0"/>
        </a:defRPr>
      </a:lvl2pPr>
      <a:lvl3pPr algn="l" rtl="0" eaLnBrk="0" fontAlgn="base" hangingPunct="0">
        <a:spcBef>
          <a:spcPct val="0"/>
        </a:spcBef>
        <a:spcAft>
          <a:spcPct val="0"/>
        </a:spcAft>
        <a:defRPr sz="1050">
          <a:solidFill>
            <a:srgbClr val="0066FF"/>
          </a:solidFill>
          <a:latin typeface="Arial" charset="0"/>
          <a:cs typeface="Arial" charset="0"/>
          <a:sym typeface="Arial" charset="0"/>
        </a:defRPr>
      </a:lvl3pPr>
      <a:lvl4pPr algn="l" rtl="0" eaLnBrk="0" fontAlgn="base" hangingPunct="0">
        <a:spcBef>
          <a:spcPct val="0"/>
        </a:spcBef>
        <a:spcAft>
          <a:spcPct val="0"/>
        </a:spcAft>
        <a:defRPr sz="1050">
          <a:solidFill>
            <a:srgbClr val="0066FF"/>
          </a:solidFill>
          <a:latin typeface="Arial" charset="0"/>
          <a:cs typeface="Arial" charset="0"/>
          <a:sym typeface="Arial" charset="0"/>
        </a:defRPr>
      </a:lvl4pPr>
      <a:lvl5pPr algn="l" rtl="0" eaLnBrk="0" fontAlgn="base" hangingPunct="0">
        <a:spcBef>
          <a:spcPct val="0"/>
        </a:spcBef>
        <a:spcAft>
          <a:spcPct val="0"/>
        </a:spcAft>
        <a:defRPr sz="1050">
          <a:solidFill>
            <a:srgbClr val="0066FF"/>
          </a:solidFill>
          <a:latin typeface="Arial" charset="0"/>
          <a:cs typeface="Arial" charset="0"/>
          <a:sym typeface="Arial" charset="0"/>
        </a:defRPr>
      </a:lvl5pPr>
      <a:lvl6pPr marL="342900" algn="l" rtl="0" fontAlgn="base">
        <a:spcBef>
          <a:spcPct val="0"/>
        </a:spcBef>
        <a:spcAft>
          <a:spcPct val="0"/>
        </a:spcAft>
        <a:defRPr sz="1050">
          <a:solidFill>
            <a:srgbClr val="0066FF"/>
          </a:solidFill>
          <a:latin typeface="Arial" charset="0"/>
          <a:cs typeface="Arial" charset="0"/>
          <a:sym typeface="Arial" charset="0"/>
        </a:defRPr>
      </a:lvl6pPr>
      <a:lvl7pPr marL="685800" algn="l" rtl="0" fontAlgn="base">
        <a:spcBef>
          <a:spcPct val="0"/>
        </a:spcBef>
        <a:spcAft>
          <a:spcPct val="0"/>
        </a:spcAft>
        <a:defRPr sz="1050">
          <a:solidFill>
            <a:srgbClr val="0066FF"/>
          </a:solidFill>
          <a:latin typeface="Arial" charset="0"/>
          <a:cs typeface="Arial" charset="0"/>
          <a:sym typeface="Arial" charset="0"/>
        </a:defRPr>
      </a:lvl7pPr>
      <a:lvl8pPr marL="1028700" algn="l" rtl="0" fontAlgn="base">
        <a:spcBef>
          <a:spcPct val="0"/>
        </a:spcBef>
        <a:spcAft>
          <a:spcPct val="0"/>
        </a:spcAft>
        <a:defRPr sz="1050">
          <a:solidFill>
            <a:srgbClr val="0066FF"/>
          </a:solidFill>
          <a:latin typeface="Arial" charset="0"/>
          <a:cs typeface="Arial" charset="0"/>
          <a:sym typeface="Arial" charset="0"/>
        </a:defRPr>
      </a:lvl8pPr>
      <a:lvl9pPr marL="1371600" algn="l" rtl="0" fontAlgn="base">
        <a:spcBef>
          <a:spcPct val="0"/>
        </a:spcBef>
        <a:spcAft>
          <a:spcPct val="0"/>
        </a:spcAft>
        <a:defRPr sz="1050">
          <a:solidFill>
            <a:srgbClr val="0066FF"/>
          </a:solidFill>
          <a:latin typeface="Arial" charset="0"/>
          <a:cs typeface="Arial" charset="0"/>
          <a:sym typeface="Arial" charset="0"/>
        </a:defRPr>
      </a:lvl9pPr>
    </p:titleStyle>
    <p:bodyStyle>
      <a:defPPr marR="0" algn="l" rtl="0">
        <a:lnSpc>
          <a:spcPct val="100000"/>
        </a:lnSpc>
        <a:spcBef>
          <a:spcPts val="0"/>
        </a:spcBef>
        <a:spcAft>
          <a:spcPts val="0"/>
        </a:spcAft>
      </a:defPPr>
      <a:lvl1pPr marL="257175" indent="-257175" algn="l" rtl="0" eaLnBrk="0" fontAlgn="base" hangingPunct="0">
        <a:spcBef>
          <a:spcPct val="0"/>
        </a:spcBef>
        <a:spcAft>
          <a:spcPct val="0"/>
        </a:spcAft>
        <a:defRPr sz="1050">
          <a:solidFill>
            <a:srgbClr val="000000"/>
          </a:solidFill>
          <a:latin typeface="Arial"/>
          <a:ea typeface="Arial"/>
          <a:cs typeface="Arial"/>
          <a:sym typeface="Arial" charset="0"/>
        </a:defRPr>
      </a:lvl1pPr>
      <a:lvl2pPr marL="557213" indent="-214313" algn="l" rtl="0" eaLnBrk="0" fontAlgn="base" hangingPunct="0">
        <a:spcBef>
          <a:spcPct val="0"/>
        </a:spcBef>
        <a:spcAft>
          <a:spcPct val="0"/>
        </a:spcAft>
        <a:defRPr sz="1050">
          <a:solidFill>
            <a:srgbClr val="000000"/>
          </a:solidFill>
          <a:latin typeface="Arial"/>
          <a:ea typeface="Arial"/>
          <a:cs typeface="Arial"/>
          <a:sym typeface="Arial" charset="0"/>
        </a:defRPr>
      </a:lvl2pPr>
      <a:lvl3pPr marL="857250" indent="-171450" algn="l" rtl="0" eaLnBrk="0" fontAlgn="base" hangingPunct="0">
        <a:spcBef>
          <a:spcPct val="0"/>
        </a:spcBef>
        <a:spcAft>
          <a:spcPct val="0"/>
        </a:spcAft>
        <a:defRPr sz="1050">
          <a:solidFill>
            <a:srgbClr val="000000"/>
          </a:solidFill>
          <a:latin typeface="Arial"/>
          <a:ea typeface="Arial"/>
          <a:cs typeface="Arial"/>
          <a:sym typeface="Arial" charset="0"/>
        </a:defRPr>
      </a:lvl3pPr>
      <a:lvl4pPr marL="1200150" indent="-171450" algn="l" rtl="0" eaLnBrk="0" fontAlgn="base" hangingPunct="0">
        <a:spcBef>
          <a:spcPct val="0"/>
        </a:spcBef>
        <a:spcAft>
          <a:spcPct val="0"/>
        </a:spcAft>
        <a:defRPr sz="1050">
          <a:solidFill>
            <a:srgbClr val="000000"/>
          </a:solidFill>
          <a:latin typeface="Arial"/>
          <a:ea typeface="Arial"/>
          <a:cs typeface="Arial"/>
          <a:sym typeface="Arial" charset="0"/>
        </a:defRPr>
      </a:lvl4pPr>
      <a:lvl5pPr marL="1543050" indent="-171450" algn="l" rtl="0" eaLnBrk="0" fontAlgn="base" hangingPunct="0">
        <a:spcBef>
          <a:spcPct val="0"/>
        </a:spcBef>
        <a:spcAft>
          <a:spcPct val="0"/>
        </a:spcAft>
        <a:defRPr sz="1050">
          <a:solidFill>
            <a:srgbClr val="000000"/>
          </a:solidFill>
          <a:latin typeface="Arial"/>
          <a:ea typeface="Arial"/>
          <a:cs typeface="Arial"/>
          <a:sym typeface="Arial" charset="0"/>
        </a:defRPr>
      </a:lvl5pPr>
      <a:lvl6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05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video" Target="https://www.youtube.com/embed/GwUeMN9V118"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Pokerface | Teenage children of alcohol-dependent parents">
            <a:hlinkClick r:id="" action="ppaction://media"/>
            <a:extLst>
              <a:ext uri="{FF2B5EF4-FFF2-40B4-BE49-F238E27FC236}">
                <a16:creationId xmlns:a16="http://schemas.microsoft.com/office/drawing/2014/main" id="{6C9EA822-6BBD-4AA6-AFA7-0AB4CCDF1717}"/>
              </a:ext>
            </a:extLst>
          </p:cNvPr>
          <p:cNvPicPr>
            <a:picLocks noRot="1" noChangeAspect="1"/>
          </p:cNvPicPr>
          <p:nvPr>
            <a:videoFile r:link="rId1"/>
          </p:nvPr>
        </p:nvPicPr>
        <p:blipFill>
          <a:blip r:embed="rId4"/>
          <a:stretch>
            <a:fillRect/>
          </a:stretch>
        </p:blipFill>
        <p:spPr>
          <a:xfrm>
            <a:off x="803581" y="692696"/>
            <a:ext cx="7536837" cy="4239471"/>
          </a:xfrm>
          <a:prstGeom prst="rect">
            <a:avLst/>
          </a:prstGeom>
        </p:spPr>
      </p:pic>
    </p:spTree>
    <p:extLst>
      <p:ext uri="{BB962C8B-B14F-4D97-AF65-F5344CB8AC3E}">
        <p14:creationId xmlns:p14="http://schemas.microsoft.com/office/powerpoint/2010/main" val="330763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59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descr="A group of people with different colored squares&#10;&#10;Description automatically generated">
            <a:extLst>
              <a:ext uri="{FF2B5EF4-FFF2-40B4-BE49-F238E27FC236}">
                <a16:creationId xmlns:a16="http://schemas.microsoft.com/office/drawing/2014/main" id="{CE679307-BA62-F6B6-B863-780F53649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924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Grp="1" noChangeArrowheads="1"/>
          </p:cNvSpPr>
          <p:nvPr>
            <p:ph type="body" idx="1"/>
          </p:nvPr>
        </p:nvSpPr>
        <p:spPr>
          <a:xfrm>
            <a:off x="1485900" y="1431511"/>
            <a:ext cx="6172200" cy="3725681"/>
          </a:xfrm>
        </p:spPr>
        <p:txBody>
          <a:bodyPr/>
          <a:lstStyle/>
          <a:p>
            <a:pPr algn="ctr" eaLnBrk="1" hangingPunct="1">
              <a:spcBef>
                <a:spcPts val="450"/>
              </a:spcBef>
              <a:buClr>
                <a:srgbClr val="000000"/>
              </a:buClr>
              <a:buSzPct val="167000"/>
            </a:pPr>
            <a:endParaRPr lang="en-GB" sz="2250" dirty="0">
              <a:latin typeface="+mn-lt"/>
              <a:cs typeface="Arial" charset="0"/>
            </a:endParaRPr>
          </a:p>
          <a:p>
            <a:pPr algn="ctr" eaLnBrk="1" hangingPunct="1">
              <a:spcBef>
                <a:spcPts val="450"/>
              </a:spcBef>
              <a:buClr>
                <a:srgbClr val="000000"/>
              </a:buClr>
              <a:buSzPct val="167000"/>
            </a:pPr>
            <a:endParaRPr lang="en-GB" sz="2250" dirty="0">
              <a:latin typeface="Arial" charset="0"/>
              <a:cs typeface="Arial" charset="0"/>
            </a:endParaRPr>
          </a:p>
        </p:txBody>
      </p:sp>
      <p:sp>
        <p:nvSpPr>
          <p:cNvPr id="2" name="Rectangle 1">
            <a:extLst>
              <a:ext uri="{FF2B5EF4-FFF2-40B4-BE49-F238E27FC236}">
                <a16:creationId xmlns:a16="http://schemas.microsoft.com/office/drawing/2014/main" id="{B9C2E6AA-5908-43A4-95B2-EE320392AB3F}"/>
              </a:ext>
            </a:extLst>
          </p:cNvPr>
          <p:cNvSpPr/>
          <p:nvPr/>
        </p:nvSpPr>
        <p:spPr>
          <a:xfrm>
            <a:off x="323528" y="737529"/>
            <a:ext cx="7613656" cy="5113644"/>
          </a:xfrm>
          <a:prstGeom prst="rect">
            <a:avLst/>
          </a:prstGeom>
        </p:spPr>
        <p:txBody>
          <a:bodyPr wrap="square">
            <a:spAutoFit/>
          </a:bodyPr>
          <a:lstStyle/>
          <a:p>
            <a:pPr>
              <a:lnSpc>
                <a:spcPct val="150000"/>
              </a:lnSpc>
            </a:pPr>
            <a:r>
              <a:rPr lang="en-GB" sz="2000" dirty="0"/>
              <a:t> Free Helpline by telephone and email </a:t>
            </a:r>
          </a:p>
          <a:p>
            <a:pPr>
              <a:lnSpc>
                <a:spcPct val="150000"/>
              </a:lnSpc>
            </a:pPr>
            <a:r>
              <a:rPr lang="en-GB" sz="2000" dirty="0"/>
              <a:t> Social Media and YouTube Chanel </a:t>
            </a:r>
          </a:p>
          <a:p>
            <a:pPr>
              <a:lnSpc>
                <a:spcPct val="150000"/>
              </a:lnSpc>
            </a:pPr>
            <a:r>
              <a:rPr lang="en-GB" sz="2000" dirty="0"/>
              <a:t> Website: </a:t>
            </a:r>
          </a:p>
          <a:p>
            <a:pPr marL="342900" indent="-342900">
              <a:lnSpc>
                <a:spcPct val="150000"/>
              </a:lnSpc>
              <a:buFont typeface="Arial" panose="020B0604020202020204" pitchFamily="34" charset="0"/>
              <a:buChar char="•"/>
            </a:pPr>
            <a:r>
              <a:rPr lang="en-GB" sz="2000" dirty="0"/>
              <a:t>Instant chat</a:t>
            </a:r>
          </a:p>
          <a:p>
            <a:pPr marL="342900" indent="-342900">
              <a:lnSpc>
                <a:spcPct val="150000"/>
              </a:lnSpc>
              <a:buFont typeface="Arial" panose="020B0604020202020204" pitchFamily="34" charset="0"/>
              <a:buChar char="•"/>
            </a:pPr>
            <a:r>
              <a:rPr lang="en-GB" sz="2000" dirty="0"/>
              <a:t>Online Message Boards </a:t>
            </a:r>
          </a:p>
          <a:p>
            <a:pPr marL="285750" indent="-285750">
              <a:lnSpc>
                <a:spcPct val="150000"/>
              </a:lnSpc>
              <a:buFont typeface="Arial" panose="020B0604020202020204" pitchFamily="34" charset="0"/>
              <a:buChar char="•"/>
            </a:pPr>
            <a:r>
              <a:rPr lang="en-GB" sz="2000" dirty="0"/>
              <a:t> Personal experiences </a:t>
            </a:r>
          </a:p>
          <a:p>
            <a:pPr marL="285750" indent="-285750">
              <a:lnSpc>
                <a:spcPct val="150000"/>
              </a:lnSpc>
              <a:buFont typeface="Arial" panose="020B0604020202020204" pitchFamily="34" charset="0"/>
              <a:buChar char="•"/>
            </a:pPr>
            <a:r>
              <a:rPr lang="en-GB" sz="2000" dirty="0"/>
              <a:t> Publications </a:t>
            </a:r>
          </a:p>
          <a:p>
            <a:pPr marL="285750" indent="-285750">
              <a:lnSpc>
                <a:spcPct val="150000"/>
              </a:lnSpc>
              <a:buFont typeface="Arial" panose="020B0604020202020204" pitchFamily="34" charset="0"/>
              <a:buChar char="•"/>
            </a:pPr>
            <a:r>
              <a:rPr lang="en-GB" sz="2000" dirty="0"/>
              <a:t> FAQs, help and advice </a:t>
            </a:r>
          </a:p>
          <a:p>
            <a:pPr marL="285750" indent="-285750">
              <a:lnSpc>
                <a:spcPct val="150000"/>
              </a:lnSpc>
              <a:buFont typeface="Arial" panose="020B0604020202020204" pitchFamily="34" charset="0"/>
              <a:buChar char="•"/>
            </a:pPr>
            <a:r>
              <a:rPr lang="en-GB" sz="2000" dirty="0"/>
              <a:t>Videos, books and media </a:t>
            </a:r>
          </a:p>
          <a:p>
            <a:pPr marL="285750" indent="-285750">
              <a:lnSpc>
                <a:spcPct val="150000"/>
              </a:lnSpc>
              <a:buFont typeface="Arial" panose="020B0604020202020204" pitchFamily="34" charset="0"/>
              <a:buChar char="•"/>
            </a:pPr>
            <a:r>
              <a:rPr lang="en-GB" sz="2000" dirty="0"/>
              <a:t>Latest news and research </a:t>
            </a:r>
          </a:p>
          <a:p>
            <a:pPr marL="285750" indent="-285750">
              <a:lnSpc>
                <a:spcPct val="150000"/>
              </a:lnSpc>
              <a:buFont typeface="Arial" panose="020B0604020202020204" pitchFamily="34" charset="0"/>
              <a:buChar char="•"/>
            </a:pPr>
            <a:endParaRPr lang="en-GB" sz="2000" dirty="0"/>
          </a:p>
        </p:txBody>
      </p:sp>
      <p:sp>
        <p:nvSpPr>
          <p:cNvPr id="10" name="Rectangle 9">
            <a:extLst>
              <a:ext uri="{FF2B5EF4-FFF2-40B4-BE49-F238E27FC236}">
                <a16:creationId xmlns:a16="http://schemas.microsoft.com/office/drawing/2014/main" id="{341E0112-BAC6-404D-91EA-5AFD5647C1EA}"/>
              </a:ext>
            </a:extLst>
          </p:cNvPr>
          <p:cNvSpPr/>
          <p:nvPr/>
        </p:nvSpPr>
        <p:spPr>
          <a:xfrm>
            <a:off x="2988072" y="213443"/>
            <a:ext cx="3167855" cy="584775"/>
          </a:xfrm>
          <a:prstGeom prst="rect">
            <a:avLst/>
          </a:prstGeom>
        </p:spPr>
        <p:txBody>
          <a:bodyPr wrap="none">
            <a:spAutoFit/>
          </a:bodyPr>
          <a:lstStyle/>
          <a:p>
            <a:r>
              <a:rPr lang="en-GB" sz="3200" b="1" dirty="0">
                <a:solidFill>
                  <a:srgbClr val="1177FF"/>
                </a:solidFill>
                <a:latin typeface="Calibri" panose="020F0502020204030204" pitchFamily="34" charset="0"/>
                <a:cs typeface="Calibri" panose="020F0502020204030204" pitchFamily="34" charset="0"/>
              </a:rPr>
              <a:t>Nacoa Resources </a:t>
            </a:r>
            <a:endParaRPr lang="en-GB" dirty="0"/>
          </a:p>
        </p:txBody>
      </p:sp>
    </p:spTree>
    <p:extLst>
      <p:ext uri="{BB962C8B-B14F-4D97-AF65-F5344CB8AC3E}">
        <p14:creationId xmlns:p14="http://schemas.microsoft.com/office/powerpoint/2010/main" val="386035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Grp="1" noChangeArrowheads="1"/>
          </p:cNvSpPr>
          <p:nvPr>
            <p:ph type="body" idx="1"/>
          </p:nvPr>
        </p:nvSpPr>
        <p:spPr>
          <a:xfrm>
            <a:off x="1485900" y="1431511"/>
            <a:ext cx="6172200" cy="3725681"/>
          </a:xfrm>
        </p:spPr>
        <p:txBody>
          <a:bodyPr/>
          <a:lstStyle/>
          <a:p>
            <a:pPr algn="ctr" eaLnBrk="1" hangingPunct="1">
              <a:spcBef>
                <a:spcPts val="450"/>
              </a:spcBef>
              <a:buClr>
                <a:srgbClr val="000000"/>
              </a:buClr>
              <a:buSzPct val="167000"/>
            </a:pPr>
            <a:endParaRPr lang="en-GB" sz="2250" dirty="0">
              <a:latin typeface="+mn-lt"/>
              <a:cs typeface="Arial" charset="0"/>
            </a:endParaRPr>
          </a:p>
          <a:p>
            <a:pPr algn="ctr" eaLnBrk="1" hangingPunct="1">
              <a:spcBef>
                <a:spcPts val="450"/>
              </a:spcBef>
              <a:buClr>
                <a:srgbClr val="000000"/>
              </a:buClr>
              <a:buSzPct val="167000"/>
            </a:pPr>
            <a:endParaRPr lang="en-GB" sz="2250" dirty="0">
              <a:latin typeface="Arial" charset="0"/>
              <a:cs typeface="Arial" charset="0"/>
            </a:endParaRPr>
          </a:p>
        </p:txBody>
      </p:sp>
      <p:sp>
        <p:nvSpPr>
          <p:cNvPr id="3" name="Rectangle 2">
            <a:extLst>
              <a:ext uri="{FF2B5EF4-FFF2-40B4-BE49-F238E27FC236}">
                <a16:creationId xmlns:a16="http://schemas.microsoft.com/office/drawing/2014/main" id="{4D18FFE0-2B9C-4CB6-8D6F-4ABAD2803298}"/>
              </a:ext>
            </a:extLst>
          </p:cNvPr>
          <p:cNvSpPr/>
          <p:nvPr/>
        </p:nvSpPr>
        <p:spPr>
          <a:xfrm>
            <a:off x="2726783" y="332656"/>
            <a:ext cx="3690434" cy="584775"/>
          </a:xfrm>
          <a:prstGeom prst="rect">
            <a:avLst/>
          </a:prstGeom>
        </p:spPr>
        <p:txBody>
          <a:bodyPr wrap="none">
            <a:spAutoFit/>
          </a:bodyPr>
          <a:lstStyle/>
          <a:p>
            <a:r>
              <a:rPr lang="en-GB" sz="3200" b="1" dirty="0">
                <a:solidFill>
                  <a:srgbClr val="1177FF"/>
                </a:solidFill>
                <a:latin typeface="Calibri" panose="020F0502020204030204" pitchFamily="34" charset="0"/>
                <a:cs typeface="Calibri" panose="020F0502020204030204" pitchFamily="34" charset="0"/>
              </a:rPr>
              <a:t>Nacoa model of care</a:t>
            </a:r>
            <a:endParaRPr lang="en-GB" dirty="0"/>
          </a:p>
        </p:txBody>
      </p:sp>
      <p:sp>
        <p:nvSpPr>
          <p:cNvPr id="5" name="Rectangle 4">
            <a:extLst>
              <a:ext uri="{FF2B5EF4-FFF2-40B4-BE49-F238E27FC236}">
                <a16:creationId xmlns:a16="http://schemas.microsoft.com/office/drawing/2014/main" id="{63233C2C-EA2B-4326-B357-0A7021C2029E}"/>
              </a:ext>
            </a:extLst>
          </p:cNvPr>
          <p:cNvSpPr/>
          <p:nvPr/>
        </p:nvSpPr>
        <p:spPr>
          <a:xfrm>
            <a:off x="251520" y="902174"/>
            <a:ext cx="6912768" cy="4524315"/>
          </a:xfrm>
          <a:prstGeom prst="rect">
            <a:avLst/>
          </a:prstGeom>
        </p:spPr>
        <p:txBody>
          <a:bodyPr wrap="square">
            <a:spAutoFit/>
          </a:bodyPr>
          <a:lstStyle/>
          <a:p>
            <a:r>
              <a:rPr lang="en-GB" sz="1800" dirty="0"/>
              <a:t>Alcohol dependency is a family illness</a:t>
            </a:r>
          </a:p>
          <a:p>
            <a:endParaRPr lang="en-GB" sz="1800" dirty="0"/>
          </a:p>
          <a:p>
            <a:r>
              <a:rPr lang="en-GB" sz="1800" dirty="0"/>
              <a:t>1 in 5 children in the UK live with a parent who drinks hazardously</a:t>
            </a:r>
          </a:p>
          <a:p>
            <a:endParaRPr lang="en-GB" sz="1800" dirty="0"/>
          </a:p>
          <a:p>
            <a:r>
              <a:rPr lang="en-GB" sz="1800" dirty="0"/>
              <a:t>Previous research suggests that children affected are:</a:t>
            </a:r>
          </a:p>
          <a:p>
            <a:endParaRPr lang="en-GB" sz="1800" dirty="0"/>
          </a:p>
          <a:p>
            <a:pPr marL="285750" indent="-285750">
              <a:buFont typeface="Arial" panose="020B0604020202020204" pitchFamily="34" charset="0"/>
              <a:buChar char="•"/>
            </a:pPr>
            <a:r>
              <a:rPr lang="en-GB" sz="1800" dirty="0"/>
              <a:t>6 times more likely to witness domestic violence</a:t>
            </a:r>
          </a:p>
          <a:p>
            <a:pPr marL="285750" indent="-285750">
              <a:buFont typeface="Arial" panose="020B0604020202020204" pitchFamily="34" charset="0"/>
              <a:buChar char="•"/>
            </a:pPr>
            <a:r>
              <a:rPr lang="en-GB" sz="1800" dirty="0"/>
              <a:t>5 times more likely to develop an eating problem</a:t>
            </a:r>
          </a:p>
          <a:p>
            <a:pPr marL="285750" indent="-285750">
              <a:buFont typeface="Arial" panose="020B0604020202020204" pitchFamily="34" charset="0"/>
              <a:buChar char="•"/>
            </a:pPr>
            <a:r>
              <a:rPr lang="en-GB" sz="1800" dirty="0"/>
              <a:t>3 times more likely to consider suicide</a:t>
            </a:r>
          </a:p>
          <a:p>
            <a:pPr marL="285750" indent="-285750">
              <a:buFont typeface="Arial" panose="020B0604020202020204" pitchFamily="34" charset="0"/>
              <a:buChar char="•"/>
            </a:pPr>
            <a:r>
              <a:rPr lang="en-GB" sz="1800" dirty="0"/>
              <a:t>2 times more likely to experience difficulties at school</a:t>
            </a:r>
          </a:p>
          <a:p>
            <a:pPr marL="285750" indent="-285750">
              <a:buFont typeface="Arial" panose="020B0604020202020204" pitchFamily="34" charset="0"/>
              <a:buChar char="•"/>
            </a:pPr>
            <a:r>
              <a:rPr lang="en-GB" sz="1800" dirty="0"/>
              <a:t>2 times more likely to develop alcohol dependency or addiction</a:t>
            </a:r>
          </a:p>
          <a:p>
            <a:pPr marL="285750" indent="-285750">
              <a:buFont typeface="Arial" panose="020B0604020202020204" pitchFamily="34" charset="0"/>
              <a:buChar char="•"/>
            </a:pPr>
            <a:r>
              <a:rPr lang="en-GB" sz="1800" dirty="0"/>
              <a:t>2 times more likely to be in trouble with the police</a:t>
            </a:r>
          </a:p>
          <a:p>
            <a:endParaRPr lang="en-GB" sz="1800" dirty="0"/>
          </a:p>
          <a:p>
            <a:r>
              <a:rPr lang="en-GB" sz="1800" dirty="0"/>
              <a:t>Nacoa has a Person-centred Approach, which means we want children to have the help and support they need, even if their parent continues to drink’</a:t>
            </a:r>
          </a:p>
        </p:txBody>
      </p:sp>
      <p:pic>
        <p:nvPicPr>
          <p:cNvPr id="2" name="Picture 1">
            <a:extLst>
              <a:ext uri="{FF2B5EF4-FFF2-40B4-BE49-F238E27FC236}">
                <a16:creationId xmlns:a16="http://schemas.microsoft.com/office/drawing/2014/main" id="{8EEC2F70-0F1C-4DAF-833A-F3A6D7E74810}"/>
              </a:ext>
            </a:extLst>
          </p:cNvPr>
          <p:cNvPicPr>
            <a:picLocks noChangeAspect="1"/>
          </p:cNvPicPr>
          <p:nvPr/>
        </p:nvPicPr>
        <p:blipFill>
          <a:blip r:embed="rId3"/>
          <a:stretch>
            <a:fillRect/>
          </a:stretch>
        </p:blipFill>
        <p:spPr>
          <a:xfrm>
            <a:off x="6251619" y="2020060"/>
            <a:ext cx="2640861" cy="1388372"/>
          </a:xfrm>
          <a:prstGeom prst="rect">
            <a:avLst/>
          </a:prstGeom>
        </p:spPr>
      </p:pic>
    </p:spTree>
    <p:extLst>
      <p:ext uri="{BB962C8B-B14F-4D97-AF65-F5344CB8AC3E}">
        <p14:creationId xmlns:p14="http://schemas.microsoft.com/office/powerpoint/2010/main" val="1034330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Grp="1" noChangeArrowheads="1"/>
          </p:cNvSpPr>
          <p:nvPr>
            <p:ph type="body" idx="1"/>
          </p:nvPr>
        </p:nvSpPr>
        <p:spPr>
          <a:xfrm>
            <a:off x="1485900" y="1431511"/>
            <a:ext cx="6172200" cy="3725681"/>
          </a:xfrm>
        </p:spPr>
        <p:txBody>
          <a:bodyPr/>
          <a:lstStyle/>
          <a:p>
            <a:pPr algn="ctr" eaLnBrk="1" hangingPunct="1">
              <a:spcBef>
                <a:spcPts val="450"/>
              </a:spcBef>
              <a:buClr>
                <a:srgbClr val="000000"/>
              </a:buClr>
              <a:buSzPct val="167000"/>
            </a:pPr>
            <a:endParaRPr lang="en-GB" sz="2250" dirty="0">
              <a:latin typeface="+mn-lt"/>
              <a:cs typeface="Arial" charset="0"/>
            </a:endParaRPr>
          </a:p>
          <a:p>
            <a:pPr algn="ctr" eaLnBrk="1" hangingPunct="1">
              <a:spcBef>
                <a:spcPts val="450"/>
              </a:spcBef>
              <a:buClr>
                <a:srgbClr val="000000"/>
              </a:buClr>
              <a:buSzPct val="167000"/>
            </a:pPr>
            <a:endParaRPr lang="en-GB" sz="2250" dirty="0">
              <a:latin typeface="Arial" charset="0"/>
              <a:cs typeface="Arial" charset="0"/>
            </a:endParaRPr>
          </a:p>
        </p:txBody>
      </p:sp>
      <p:sp>
        <p:nvSpPr>
          <p:cNvPr id="3" name="Rectangle 2">
            <a:extLst>
              <a:ext uri="{FF2B5EF4-FFF2-40B4-BE49-F238E27FC236}">
                <a16:creationId xmlns:a16="http://schemas.microsoft.com/office/drawing/2014/main" id="{4D18FFE0-2B9C-4CB6-8D6F-4ABAD2803298}"/>
              </a:ext>
            </a:extLst>
          </p:cNvPr>
          <p:cNvSpPr/>
          <p:nvPr/>
        </p:nvSpPr>
        <p:spPr>
          <a:xfrm>
            <a:off x="1968562" y="451706"/>
            <a:ext cx="4676280" cy="584775"/>
          </a:xfrm>
          <a:prstGeom prst="rect">
            <a:avLst/>
          </a:prstGeom>
        </p:spPr>
        <p:txBody>
          <a:bodyPr wrap="none">
            <a:spAutoFit/>
          </a:bodyPr>
          <a:lstStyle/>
          <a:p>
            <a:r>
              <a:rPr lang="en-GB" sz="3200" b="1" dirty="0">
                <a:solidFill>
                  <a:srgbClr val="1177FF"/>
                </a:solidFill>
                <a:latin typeface="Calibri" panose="020F0502020204030204" pitchFamily="34" charset="0"/>
                <a:cs typeface="Calibri" panose="020F0502020204030204" pitchFamily="34" charset="0"/>
              </a:rPr>
              <a:t>Alcohol: The Family Illness</a:t>
            </a:r>
            <a:endParaRPr lang="en-GB" dirty="0"/>
          </a:p>
        </p:txBody>
      </p:sp>
      <p:sp>
        <p:nvSpPr>
          <p:cNvPr id="4" name="Rectangle 3">
            <a:extLst>
              <a:ext uri="{FF2B5EF4-FFF2-40B4-BE49-F238E27FC236}">
                <a16:creationId xmlns:a16="http://schemas.microsoft.com/office/drawing/2014/main" id="{C54267F4-B8A8-4FBE-A276-6B814E9B6918}"/>
              </a:ext>
            </a:extLst>
          </p:cNvPr>
          <p:cNvSpPr/>
          <p:nvPr/>
        </p:nvSpPr>
        <p:spPr>
          <a:xfrm>
            <a:off x="467544" y="1464595"/>
            <a:ext cx="7704856" cy="3088025"/>
          </a:xfrm>
          <a:prstGeom prst="rect">
            <a:avLst/>
          </a:prstGeom>
        </p:spPr>
        <p:txBody>
          <a:bodyPr wrap="square" anchor="ctr">
            <a:spAutoFit/>
          </a:bodyPr>
          <a:lstStyle/>
          <a:p>
            <a:pPr lvl="0" algn="just"/>
            <a:r>
              <a:rPr lang="en-GB" sz="1800" kern="1200" dirty="0">
                <a:latin typeface="Arial" panose="020B0604020202020204" pitchFamily="34" charset="0"/>
                <a:cs typeface="Arial" panose="020B0604020202020204" pitchFamily="34" charset="0"/>
              </a:rPr>
              <a:t>Parents don't intentionally become dysfunctional, but they change how they act to deal with alcohol problems and the stigma that can come with it. Families may develop certain ways of handling these:</a:t>
            </a:r>
          </a:p>
          <a:p>
            <a:pPr lvl="0" algn="just"/>
            <a:endParaRPr lang="en-GB" sz="1800" kern="12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sz="1800" kern="1200" dirty="0">
                <a:latin typeface="Arial" panose="020B0604020202020204" pitchFamily="34" charset="0"/>
                <a:cs typeface="Arial" panose="020B0604020202020204" pitchFamily="34" charset="0"/>
              </a:rPr>
              <a:t>Feelings of guilt and shame — feeling like they are to blame</a:t>
            </a:r>
          </a:p>
          <a:p>
            <a:pPr marL="285750" lvl="0" indent="-285750" algn="just">
              <a:lnSpc>
                <a:spcPct val="150000"/>
              </a:lnSpc>
              <a:buFont typeface="Arial" panose="020B0604020202020204" pitchFamily="34" charset="0"/>
              <a:buChar char="•"/>
            </a:pPr>
            <a:r>
              <a:rPr lang="en-GB" sz="1800" kern="1200" dirty="0">
                <a:latin typeface="Arial" panose="020B0604020202020204" pitchFamily="34" charset="0"/>
                <a:cs typeface="Arial" panose="020B0604020202020204" pitchFamily="34" charset="0"/>
              </a:rPr>
              <a:t>Developing unhealthy defences to deal with emotional pain</a:t>
            </a:r>
          </a:p>
          <a:p>
            <a:pPr marL="285750" lvl="0" indent="-285750" algn="just">
              <a:lnSpc>
                <a:spcPct val="150000"/>
              </a:lnSpc>
              <a:buFont typeface="Arial" panose="020B0604020202020204" pitchFamily="34" charset="0"/>
              <a:buChar char="•"/>
            </a:pPr>
            <a:r>
              <a:rPr lang="en-GB" sz="1800" kern="1200" dirty="0">
                <a:latin typeface="Arial" panose="020B0604020202020204" pitchFamily="34" charset="0"/>
                <a:cs typeface="Arial" panose="020B0604020202020204" pitchFamily="34" charset="0"/>
              </a:rPr>
              <a:t>Being unable to identify or express feelings or trust </a:t>
            </a:r>
          </a:p>
          <a:p>
            <a:pPr marL="285750" lvl="0" indent="-285750" algn="just">
              <a:lnSpc>
                <a:spcPct val="150000"/>
              </a:lnSpc>
              <a:buFont typeface="Arial" panose="020B0604020202020204" pitchFamily="34" charset="0"/>
              <a:buChar char="•"/>
            </a:pPr>
            <a:r>
              <a:rPr lang="en-GB" sz="1800" kern="1200" dirty="0">
                <a:latin typeface="Arial" panose="020B0604020202020204" pitchFamily="34" charset="0"/>
                <a:cs typeface="Arial" panose="020B0604020202020204" pitchFamily="34" charset="0"/>
              </a:rPr>
              <a:t>Find close and personal relationships difficult</a:t>
            </a:r>
          </a:p>
          <a:p>
            <a:pPr marL="285750" lvl="0" indent="-285750" algn="just">
              <a:lnSpc>
                <a:spcPct val="150000"/>
              </a:lnSpc>
              <a:buFont typeface="Arial" panose="020B0604020202020204" pitchFamily="34" charset="0"/>
              <a:buChar char="•"/>
            </a:pPr>
            <a:r>
              <a:rPr lang="en-GB" sz="1800" kern="1200" dirty="0">
                <a:latin typeface="Arial" panose="020B0604020202020204" pitchFamily="34" charset="0"/>
                <a:cs typeface="Arial" panose="020B0604020202020204" pitchFamily="34" charset="0"/>
              </a:rPr>
              <a:t>Deny and/or minimise past and current problems</a:t>
            </a:r>
          </a:p>
        </p:txBody>
      </p:sp>
    </p:spTree>
    <p:extLst>
      <p:ext uri="{BB962C8B-B14F-4D97-AF65-F5344CB8AC3E}">
        <p14:creationId xmlns:p14="http://schemas.microsoft.com/office/powerpoint/2010/main" val="142955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65915AD3-BCE1-BB4C-BDF8-6C466E600A07}"/>
              </a:ext>
            </a:extLst>
          </p:cNvPr>
          <p:cNvSpPr>
            <a:spLocks noGrp="1" noChangeArrowheads="1"/>
          </p:cNvSpPr>
          <p:nvPr>
            <p:ph type="title"/>
          </p:nvPr>
        </p:nvSpPr>
        <p:spPr>
          <a:xfrm>
            <a:off x="2627784" y="34317"/>
            <a:ext cx="3538736" cy="1143000"/>
          </a:xfrm>
        </p:spPr>
        <p:txBody>
          <a:bodyPr/>
          <a:lstStyle/>
          <a:p>
            <a:pPr indent="228600" algn="ctr" eaLnBrk="1" hangingPunct="1">
              <a:spcBef>
                <a:spcPct val="0"/>
              </a:spcBef>
              <a:buClr>
                <a:srgbClr val="000000"/>
              </a:buClr>
              <a:buSzTx/>
            </a:pPr>
            <a:br>
              <a:rPr lang="en-GB" dirty="0"/>
            </a:br>
            <a:endParaRPr lang="en-GB" altLang="en-US" dirty="0">
              <a:latin typeface="Arial" panose="020B0604020202020204" pitchFamily="34" charset="0"/>
              <a:cs typeface="Arial" panose="020B0604020202020204" pitchFamily="34" charset="0"/>
              <a:sym typeface="Arial" panose="020B0604020202020204" pitchFamily="34" charset="0"/>
            </a:endParaRPr>
          </a:p>
        </p:txBody>
      </p:sp>
      <p:sp>
        <p:nvSpPr>
          <p:cNvPr id="4099" name="Rectangle 3">
            <a:extLst>
              <a:ext uri="{FF2B5EF4-FFF2-40B4-BE49-F238E27FC236}">
                <a16:creationId xmlns:a16="http://schemas.microsoft.com/office/drawing/2014/main" id="{E0DD3820-1881-1C42-95E0-1A07815DD907}"/>
              </a:ext>
            </a:extLst>
          </p:cNvPr>
          <p:cNvSpPr>
            <a:spLocks noGrp="1" noChangeArrowheads="1"/>
          </p:cNvSpPr>
          <p:nvPr>
            <p:ph type="body" idx="1"/>
          </p:nvPr>
        </p:nvSpPr>
        <p:spPr>
          <a:xfrm>
            <a:off x="457200" y="944695"/>
            <a:ext cx="8229600" cy="4967288"/>
          </a:xfrm>
        </p:spPr>
        <p:txBody>
          <a:bodyPr/>
          <a:lstStyle/>
          <a:p>
            <a:pPr marL="0" indent="0" algn="ctr" eaLnBrk="1" hangingPunct="1">
              <a:lnSpc>
                <a:spcPct val="150000"/>
              </a:lnSpc>
              <a:spcBef>
                <a:spcPts val="600"/>
              </a:spcBef>
              <a:buClr>
                <a:srgbClr val="000000"/>
              </a:buClr>
              <a:buSzPct val="167000"/>
            </a:pPr>
            <a:r>
              <a:rPr lang="en-GB" altLang="en-US" sz="1400" dirty="0">
                <a:latin typeface="Arial" panose="020B0604020202020204" pitchFamily="34" charset="0"/>
                <a:cs typeface="Arial" panose="020B0604020202020204" pitchFamily="34" charset="0"/>
              </a:rPr>
              <a:t>You cannot change or control your parent’s drinking, but you can, with help, find ways to feel better.</a:t>
            </a:r>
          </a:p>
          <a:p>
            <a:pPr marL="0" indent="0" algn="ctr" eaLnBrk="1" hangingPunct="1">
              <a:lnSpc>
                <a:spcPct val="150000"/>
              </a:lnSpc>
              <a:spcBef>
                <a:spcPts val="600"/>
              </a:spcBef>
              <a:buClr>
                <a:srgbClr val="000000"/>
              </a:buClr>
              <a:buSzPct val="167000"/>
            </a:pPr>
            <a:r>
              <a:rPr lang="en-GB" altLang="en-US" sz="1400" dirty="0">
                <a:latin typeface="Arial" panose="020B0604020202020204" pitchFamily="34" charset="0"/>
                <a:cs typeface="Arial" panose="020B0604020202020204" pitchFamily="34" charset="0"/>
              </a:rPr>
              <a:t>It’s OK to talk about how you feel, talking is not being disloyal to your parents.</a:t>
            </a:r>
          </a:p>
          <a:p>
            <a:pPr marL="0" indent="0" algn="ctr" eaLnBrk="1" hangingPunct="1">
              <a:lnSpc>
                <a:spcPct val="150000"/>
              </a:lnSpc>
              <a:spcBef>
                <a:spcPts val="600"/>
              </a:spcBef>
              <a:buClr>
                <a:srgbClr val="000000"/>
              </a:buClr>
              <a:buSzPct val="167000"/>
            </a:pPr>
            <a:endParaRPr lang="en-GB" altLang="en-US" sz="1400" dirty="0">
              <a:latin typeface="Arial" panose="020B0604020202020204" pitchFamily="34" charset="0"/>
              <a:cs typeface="Arial" panose="020B0604020202020204" pitchFamily="34" charset="0"/>
            </a:endParaRPr>
          </a:p>
          <a:p>
            <a:pPr marL="0" indent="0" eaLnBrk="1" hangingPunct="1">
              <a:lnSpc>
                <a:spcPct val="150000"/>
              </a:lnSpc>
              <a:spcBef>
                <a:spcPts val="600"/>
              </a:spcBef>
              <a:buClr>
                <a:srgbClr val="000000"/>
              </a:buClr>
              <a:buSzPct val="167000"/>
            </a:pPr>
            <a:r>
              <a:rPr lang="en-GB" altLang="en-US" sz="1400" dirty="0">
                <a:latin typeface="Arial" panose="020B0604020202020204" pitchFamily="34" charset="0"/>
                <a:cs typeface="Arial" panose="020B0604020202020204" pitchFamily="34" charset="0"/>
              </a:rPr>
              <a:t>Remember:</a:t>
            </a:r>
          </a:p>
          <a:p>
            <a:pPr marL="457200" indent="-457200" eaLnBrk="1" hangingPunct="1">
              <a:lnSpc>
                <a:spcPct val="150000"/>
              </a:lnSpc>
              <a:spcBef>
                <a:spcPts val="600"/>
              </a:spcBef>
              <a:buClr>
                <a:srgbClr val="000000"/>
              </a:buClr>
              <a:buSzPct val="167000"/>
              <a:buFontTx/>
              <a:buChar char="-"/>
            </a:pPr>
            <a:r>
              <a:rPr lang="en-GB" altLang="en-US" sz="1400" dirty="0">
                <a:latin typeface="Arial" panose="020B0604020202020204" pitchFamily="34" charset="0"/>
                <a:cs typeface="Arial" panose="020B0604020202020204" pitchFamily="34" charset="0"/>
              </a:rPr>
              <a:t>You are not alone. </a:t>
            </a:r>
          </a:p>
          <a:p>
            <a:pPr marL="457200" indent="-457200" algn="just" eaLnBrk="1" hangingPunct="1">
              <a:lnSpc>
                <a:spcPct val="150000"/>
              </a:lnSpc>
              <a:spcBef>
                <a:spcPts val="600"/>
              </a:spcBef>
              <a:buClr>
                <a:srgbClr val="000000"/>
              </a:buClr>
              <a:buSzPct val="167000"/>
              <a:buFontTx/>
              <a:buChar char="-"/>
            </a:pPr>
            <a:r>
              <a:rPr lang="en-GB" altLang="en-US" sz="1400" dirty="0">
                <a:latin typeface="Arial" panose="020B0604020202020204" pitchFamily="34" charset="0"/>
                <a:cs typeface="Arial" panose="020B0604020202020204" pitchFamily="34" charset="0"/>
              </a:rPr>
              <a:t>You are not responsible for your parent’s drinking. </a:t>
            </a:r>
          </a:p>
          <a:p>
            <a:pPr marL="457200" indent="-457200" eaLnBrk="1" hangingPunct="1">
              <a:lnSpc>
                <a:spcPct val="150000"/>
              </a:lnSpc>
              <a:spcBef>
                <a:spcPts val="600"/>
              </a:spcBef>
              <a:buClr>
                <a:srgbClr val="000000"/>
              </a:buClr>
              <a:buSzPct val="167000"/>
              <a:buFontTx/>
              <a:buChar char="-"/>
            </a:pPr>
            <a:r>
              <a:rPr lang="en-GB" altLang="en-US" sz="1400" dirty="0">
                <a:latin typeface="Arial" panose="020B0604020202020204" pitchFamily="34" charset="0"/>
                <a:cs typeface="Arial" panose="020B0604020202020204" pitchFamily="34" charset="0"/>
              </a:rPr>
              <a:t>You did not cause it and you can’t control it. </a:t>
            </a:r>
          </a:p>
          <a:p>
            <a:pPr marL="457200" indent="-457200" eaLnBrk="1" hangingPunct="1">
              <a:lnSpc>
                <a:spcPct val="150000"/>
              </a:lnSpc>
              <a:spcBef>
                <a:spcPts val="600"/>
              </a:spcBef>
              <a:buClr>
                <a:srgbClr val="000000"/>
              </a:buClr>
              <a:buSzPct val="167000"/>
              <a:buFontTx/>
              <a:buChar char="-"/>
            </a:pPr>
            <a:r>
              <a:rPr lang="en-GB" altLang="en-US" sz="1400" dirty="0">
                <a:latin typeface="Arial" panose="020B0604020202020204" pitchFamily="34" charset="0"/>
                <a:cs typeface="Arial" panose="020B0604020202020204" pitchFamily="34" charset="0"/>
              </a:rPr>
              <a:t>There are people who can help.</a:t>
            </a:r>
          </a:p>
          <a:p>
            <a:pPr marL="457200" indent="-457200" eaLnBrk="1" hangingPunct="1">
              <a:lnSpc>
                <a:spcPct val="150000"/>
              </a:lnSpc>
              <a:spcBef>
                <a:spcPts val="600"/>
              </a:spcBef>
              <a:buClr>
                <a:srgbClr val="000000"/>
              </a:buClr>
              <a:buSzPct val="167000"/>
              <a:buFontTx/>
              <a:buChar char="-"/>
            </a:pPr>
            <a:r>
              <a:rPr lang="en-GB" altLang="en-US" sz="1400" dirty="0">
                <a:latin typeface="Arial" panose="020B0604020202020204" pitchFamily="34" charset="0"/>
                <a:cs typeface="Arial" panose="020B0604020202020204" pitchFamily="34" charset="0"/>
              </a:rPr>
              <a:t>It’s OK to talk about how you are feeling.</a:t>
            </a:r>
          </a:p>
          <a:p>
            <a:pPr marL="457200" indent="-457200" eaLnBrk="1" hangingPunct="1">
              <a:lnSpc>
                <a:spcPct val="150000"/>
              </a:lnSpc>
              <a:spcBef>
                <a:spcPts val="600"/>
              </a:spcBef>
              <a:buClr>
                <a:srgbClr val="000000"/>
              </a:buClr>
              <a:buSzPct val="167000"/>
              <a:buFontTx/>
              <a:buChar char="-"/>
            </a:pPr>
            <a:r>
              <a:rPr lang="en-GB" altLang="en-US" sz="1400" dirty="0">
                <a:latin typeface="Arial" panose="020B0604020202020204" pitchFamily="34" charset="0"/>
                <a:cs typeface="Arial" panose="020B0604020202020204" pitchFamily="34" charset="0"/>
              </a:rPr>
              <a:t>Do things you enjoy  </a:t>
            </a:r>
          </a:p>
          <a:p>
            <a:pPr marL="457200" indent="-457200" eaLnBrk="1" hangingPunct="1">
              <a:lnSpc>
                <a:spcPct val="150000"/>
              </a:lnSpc>
              <a:spcBef>
                <a:spcPts val="600"/>
              </a:spcBef>
              <a:buClr>
                <a:srgbClr val="000000"/>
              </a:buClr>
              <a:buSzPct val="167000"/>
              <a:buFontTx/>
              <a:buChar char="-"/>
            </a:pPr>
            <a:endParaRPr lang="en-GB" altLang="en-US" sz="1800" dirty="0">
              <a:latin typeface="Arial" panose="020B0604020202020204" pitchFamily="34" charset="0"/>
              <a:cs typeface="Arial" panose="020B0604020202020204" pitchFamily="34" charset="0"/>
            </a:endParaRPr>
          </a:p>
          <a:p>
            <a:pPr marL="457200" indent="-457200" eaLnBrk="1" hangingPunct="1">
              <a:lnSpc>
                <a:spcPct val="150000"/>
              </a:lnSpc>
              <a:spcBef>
                <a:spcPts val="600"/>
              </a:spcBef>
              <a:buClr>
                <a:srgbClr val="000000"/>
              </a:buClr>
              <a:buSzPct val="167000"/>
              <a:buFontTx/>
              <a:buChar char="-"/>
            </a:pPr>
            <a:endParaRPr lang="en-GB" altLang="en-US" sz="1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CF52AB8-60B4-4EDD-8BCD-BF587400E0C9}"/>
              </a:ext>
            </a:extLst>
          </p:cNvPr>
          <p:cNvSpPr/>
          <p:nvPr/>
        </p:nvSpPr>
        <p:spPr>
          <a:xfrm>
            <a:off x="3158792" y="385761"/>
            <a:ext cx="2826415" cy="584775"/>
          </a:xfrm>
          <a:prstGeom prst="rect">
            <a:avLst/>
          </a:prstGeom>
        </p:spPr>
        <p:txBody>
          <a:bodyPr wrap="none" anchor="ctr">
            <a:spAutoFit/>
          </a:bodyPr>
          <a:lstStyle/>
          <a:p>
            <a:pPr algn="just"/>
            <a:r>
              <a:rPr lang="en-GB" sz="3200" b="1" dirty="0">
                <a:solidFill>
                  <a:srgbClr val="1177FF"/>
                </a:solidFill>
                <a:latin typeface="Calibri" panose="020F0502020204030204" pitchFamily="34" charset="0"/>
                <a:cs typeface="Calibri" panose="020F0502020204030204" pitchFamily="34" charset="0"/>
              </a:rPr>
              <a:t>What can I do? </a:t>
            </a:r>
            <a:endParaRPr lang="en-GB" dirty="0"/>
          </a:p>
        </p:txBody>
      </p:sp>
    </p:spTree>
    <p:extLst>
      <p:ext uri="{BB962C8B-B14F-4D97-AF65-F5344CB8AC3E}">
        <p14:creationId xmlns:p14="http://schemas.microsoft.com/office/powerpoint/2010/main" val="57960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Grp="1" noChangeArrowheads="1"/>
          </p:cNvSpPr>
          <p:nvPr>
            <p:ph type="body" idx="1"/>
          </p:nvPr>
        </p:nvSpPr>
        <p:spPr>
          <a:xfrm>
            <a:off x="539552" y="188640"/>
            <a:ext cx="7406580" cy="3725681"/>
          </a:xfrm>
        </p:spPr>
        <p:txBody>
          <a:bodyPr/>
          <a:lstStyle/>
          <a:p>
            <a:pPr algn="ctr" eaLnBrk="1" hangingPunct="1">
              <a:lnSpc>
                <a:spcPct val="150000"/>
              </a:lnSpc>
              <a:spcBef>
                <a:spcPts val="450"/>
              </a:spcBef>
              <a:buClr>
                <a:srgbClr val="000000"/>
              </a:buClr>
              <a:buSzPct val="167000"/>
            </a:pPr>
            <a:r>
              <a:rPr lang="en-GB" sz="3200" b="1" dirty="0">
                <a:solidFill>
                  <a:srgbClr val="1177FF"/>
                </a:solidFill>
                <a:latin typeface="Calibri"/>
                <a:cs typeface="Calibri"/>
                <a:sym typeface="Arial"/>
              </a:rPr>
              <a:t>     </a:t>
            </a:r>
            <a:r>
              <a:rPr lang="en-GB" sz="6000" b="1" dirty="0">
                <a:solidFill>
                  <a:srgbClr val="1177FF"/>
                </a:solidFill>
                <a:latin typeface="Calibri"/>
                <a:cs typeface="Calibri"/>
                <a:sym typeface="Arial"/>
              </a:rPr>
              <a:t>Activity! </a:t>
            </a:r>
          </a:p>
          <a:p>
            <a:pPr algn="ctr" eaLnBrk="1" hangingPunct="1">
              <a:lnSpc>
                <a:spcPct val="150000"/>
              </a:lnSpc>
              <a:spcBef>
                <a:spcPts val="450"/>
              </a:spcBef>
              <a:buClr>
                <a:srgbClr val="000000"/>
              </a:buClr>
              <a:buSzPct val="167000"/>
            </a:pPr>
            <a:endParaRPr lang="en-GB" sz="3200" dirty="0">
              <a:latin typeface="+mn-lt"/>
              <a:cs typeface="Arial" charset="0"/>
            </a:endParaRPr>
          </a:p>
          <a:p>
            <a:pPr algn="ctr" eaLnBrk="1" hangingPunct="1">
              <a:spcBef>
                <a:spcPts val="450"/>
              </a:spcBef>
              <a:buClr>
                <a:srgbClr val="000000"/>
              </a:buClr>
              <a:buSzPct val="167000"/>
            </a:pPr>
            <a:endParaRPr lang="en-GB" sz="2250" dirty="0">
              <a:latin typeface="Arial" charset="0"/>
              <a:cs typeface="Arial" charset="0"/>
            </a:endParaRPr>
          </a:p>
        </p:txBody>
      </p:sp>
      <p:sp>
        <p:nvSpPr>
          <p:cNvPr id="4" name="Rectangle 3">
            <a:extLst>
              <a:ext uri="{FF2B5EF4-FFF2-40B4-BE49-F238E27FC236}">
                <a16:creationId xmlns:a16="http://schemas.microsoft.com/office/drawing/2014/main" id="{803EBBAC-3DD6-4886-B253-910D2798C7BA}"/>
              </a:ext>
            </a:extLst>
          </p:cNvPr>
          <p:cNvSpPr txBox="1">
            <a:spLocks noChangeArrowheads="1"/>
          </p:cNvSpPr>
          <p:nvPr/>
        </p:nvSpPr>
        <p:spPr bwMode="auto">
          <a:xfrm>
            <a:off x="457200" y="1704045"/>
            <a:ext cx="82296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algn="l" rtl="0">
              <a:lnSpc>
                <a:spcPct val="100000"/>
              </a:lnSpc>
              <a:spcBef>
                <a:spcPts val="0"/>
              </a:spcBef>
              <a:spcAft>
                <a:spcPts val="0"/>
              </a:spcAft>
            </a:defPPr>
            <a:lvl1pPr marL="257175" indent="-257175" algn="l" rtl="0" eaLnBrk="0" fontAlgn="base" hangingPunct="0">
              <a:spcBef>
                <a:spcPct val="0"/>
              </a:spcBef>
              <a:spcAft>
                <a:spcPct val="0"/>
              </a:spcAft>
              <a:defRPr sz="1050">
                <a:solidFill>
                  <a:srgbClr val="000000"/>
                </a:solidFill>
                <a:latin typeface="Arial"/>
                <a:ea typeface="Arial"/>
                <a:cs typeface="Arial"/>
                <a:sym typeface="Arial" charset="0"/>
              </a:defRPr>
            </a:lvl1pPr>
            <a:lvl2pPr marL="557213" indent="-214313" algn="l" rtl="0" eaLnBrk="0" fontAlgn="base" hangingPunct="0">
              <a:spcBef>
                <a:spcPct val="0"/>
              </a:spcBef>
              <a:spcAft>
                <a:spcPct val="0"/>
              </a:spcAft>
              <a:defRPr sz="1050">
                <a:solidFill>
                  <a:srgbClr val="000000"/>
                </a:solidFill>
                <a:latin typeface="Arial"/>
                <a:ea typeface="Arial"/>
                <a:cs typeface="Arial"/>
                <a:sym typeface="Arial" charset="0"/>
              </a:defRPr>
            </a:lvl2pPr>
            <a:lvl3pPr marL="857250" indent="-171450" algn="l" rtl="0" eaLnBrk="0" fontAlgn="base" hangingPunct="0">
              <a:spcBef>
                <a:spcPct val="0"/>
              </a:spcBef>
              <a:spcAft>
                <a:spcPct val="0"/>
              </a:spcAft>
              <a:defRPr sz="1050">
                <a:solidFill>
                  <a:srgbClr val="000000"/>
                </a:solidFill>
                <a:latin typeface="Arial"/>
                <a:ea typeface="Arial"/>
                <a:cs typeface="Arial"/>
                <a:sym typeface="Arial" charset="0"/>
              </a:defRPr>
            </a:lvl3pPr>
            <a:lvl4pPr marL="1200150" indent="-171450" algn="l" rtl="0" eaLnBrk="0" fontAlgn="base" hangingPunct="0">
              <a:spcBef>
                <a:spcPct val="0"/>
              </a:spcBef>
              <a:spcAft>
                <a:spcPct val="0"/>
              </a:spcAft>
              <a:defRPr sz="1050">
                <a:solidFill>
                  <a:srgbClr val="000000"/>
                </a:solidFill>
                <a:latin typeface="Arial"/>
                <a:ea typeface="Arial"/>
                <a:cs typeface="Arial"/>
                <a:sym typeface="Arial" charset="0"/>
              </a:defRPr>
            </a:lvl4pPr>
            <a:lvl5pPr marL="1543050" indent="-171450" algn="l" rtl="0" eaLnBrk="0" fontAlgn="base" hangingPunct="0">
              <a:spcBef>
                <a:spcPct val="0"/>
              </a:spcBef>
              <a:spcAft>
                <a:spcPct val="0"/>
              </a:spcAft>
              <a:defRPr sz="1350">
                <a:solidFill>
                  <a:srgbClr val="000000"/>
                </a:solidFill>
                <a:latin typeface="Arial"/>
                <a:ea typeface="Arial"/>
                <a:cs typeface="Arial"/>
                <a:sym typeface="Arial" charset="0"/>
              </a:defRPr>
            </a:lvl5pPr>
            <a:lvl6pPr marR="0" algn="l" rtl="0" eaLnBrk="1" hangingPunct="1">
              <a:lnSpc>
                <a:spcPct val="100000"/>
              </a:lnSpc>
              <a:spcBef>
                <a:spcPts val="0"/>
              </a:spcBef>
              <a:spcAft>
                <a:spcPts val="0"/>
              </a:spcAft>
              <a:buNone/>
              <a:defRPr sz="135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35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35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350" b="0" i="0" u="none" strike="noStrike" cap="none" baseline="0">
                <a:solidFill>
                  <a:srgbClr val="000000"/>
                </a:solidFill>
                <a:latin typeface="Arial"/>
                <a:ea typeface="Arial"/>
                <a:cs typeface="Arial"/>
                <a:sym typeface="Arial"/>
              </a:defRPr>
            </a:lvl9pPr>
          </a:lstStyle>
          <a:p>
            <a:pPr marL="0" indent="0" eaLnBrk="1" hangingPunct="1">
              <a:lnSpc>
                <a:spcPct val="150000"/>
              </a:lnSpc>
              <a:spcBef>
                <a:spcPts val="600"/>
              </a:spcBef>
              <a:buClr>
                <a:srgbClr val="000000"/>
              </a:buClr>
              <a:buSzPct val="167000"/>
            </a:pPr>
            <a:r>
              <a:rPr lang="en-GB" altLang="en-US" sz="3200" b="1" dirty="0">
                <a:latin typeface="+mn-lt"/>
                <a:cs typeface="Arial" panose="020B0604020202020204" pitchFamily="34" charset="0"/>
              </a:rPr>
              <a:t>Discuss in groups how you could help a friend whose parent drinks too much. </a:t>
            </a:r>
            <a:endParaRPr lang="en-GB" altLang="en-US" sz="1800" dirty="0">
              <a:latin typeface="Arial" panose="020B0604020202020204" pitchFamily="34" charset="0"/>
              <a:cs typeface="Arial" panose="020B0604020202020204" pitchFamily="34" charset="0"/>
            </a:endParaRPr>
          </a:p>
          <a:p>
            <a:pPr marL="457200" indent="-457200" eaLnBrk="1" hangingPunct="1">
              <a:lnSpc>
                <a:spcPct val="150000"/>
              </a:lnSpc>
              <a:spcBef>
                <a:spcPts val="600"/>
              </a:spcBef>
              <a:buClr>
                <a:srgbClr val="000000"/>
              </a:buClr>
              <a:buSzPct val="167000"/>
              <a:buFontTx/>
              <a:buChar char="-"/>
            </a:pPr>
            <a:endParaRPr lang="en-GB"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14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Grp="1" noChangeArrowheads="1"/>
          </p:cNvSpPr>
          <p:nvPr>
            <p:ph type="body" idx="1"/>
          </p:nvPr>
        </p:nvSpPr>
        <p:spPr>
          <a:xfrm>
            <a:off x="70992" y="332656"/>
            <a:ext cx="9073008" cy="3725681"/>
          </a:xfrm>
        </p:spPr>
        <p:txBody>
          <a:bodyPr/>
          <a:lstStyle/>
          <a:p>
            <a:pPr algn="ctr" eaLnBrk="1" hangingPunct="1">
              <a:spcBef>
                <a:spcPts val="450"/>
              </a:spcBef>
              <a:buClr>
                <a:srgbClr val="000000"/>
              </a:buClr>
              <a:buSzPct val="167000"/>
            </a:pPr>
            <a:r>
              <a:rPr lang="en-GB" sz="3200" b="1" dirty="0">
                <a:solidFill>
                  <a:srgbClr val="1177FF"/>
                </a:solidFill>
                <a:latin typeface="Calibri"/>
                <a:cs typeface="Calibri"/>
                <a:sym typeface="Arial"/>
              </a:rPr>
              <a:t>More information</a:t>
            </a:r>
          </a:p>
          <a:p>
            <a:pPr marL="342900" lvl="0" indent="-342900" eaLnBrk="1" fontAlgn="auto" hangingPunct="1">
              <a:spcBef>
                <a:spcPts val="1200"/>
              </a:spcBef>
              <a:spcAft>
                <a:spcPts val="0"/>
              </a:spcAft>
              <a:buClr>
                <a:srgbClr val="000000"/>
              </a:buClr>
              <a:buSzPct val="166666"/>
            </a:pPr>
            <a:r>
              <a:rPr lang="en-GB" sz="2600" dirty="0">
                <a:latin typeface="Calibri" panose="020F0502020204030204" pitchFamily="34" charset="0"/>
                <a:cs typeface="Calibri" panose="020F0502020204030204" pitchFamily="34" charset="0"/>
                <a:sym typeface="Arial"/>
              </a:rPr>
              <a:t>Read our website </a:t>
            </a:r>
            <a:r>
              <a:rPr lang="en-GB" sz="2600" b="1" dirty="0">
                <a:latin typeface="Calibri" panose="020F0502020204030204" pitchFamily="34" charset="0"/>
                <a:cs typeface="Calibri" panose="020F0502020204030204" pitchFamily="34" charset="0"/>
                <a:sym typeface="Arial"/>
              </a:rPr>
              <a:t>nacoa.org.uk</a:t>
            </a:r>
          </a:p>
          <a:p>
            <a:pPr marL="342900" lvl="0" indent="-342900" eaLnBrk="1" fontAlgn="auto" hangingPunct="1">
              <a:spcBef>
                <a:spcPts val="600"/>
              </a:spcBef>
              <a:spcAft>
                <a:spcPts val="0"/>
              </a:spcAft>
              <a:buClr>
                <a:srgbClr val="000000"/>
              </a:buClr>
              <a:buSzPct val="100000"/>
              <a:buFont typeface="Arial" pitchFamily="34" charset="0"/>
              <a:buChar char="•"/>
            </a:pPr>
            <a:r>
              <a:rPr lang="en-GB" sz="2600" dirty="0">
                <a:latin typeface="Calibri" panose="020F0502020204030204" pitchFamily="34" charset="0"/>
                <a:cs typeface="Calibri" panose="020F0502020204030204" pitchFamily="34" charset="0"/>
                <a:sym typeface="Arial"/>
              </a:rPr>
              <a:t>Real life stories</a:t>
            </a:r>
          </a:p>
          <a:p>
            <a:pPr marL="342900" lvl="0" indent="-342900" eaLnBrk="1" fontAlgn="auto" hangingPunct="1">
              <a:spcBef>
                <a:spcPts val="600"/>
              </a:spcBef>
              <a:spcAft>
                <a:spcPts val="0"/>
              </a:spcAft>
              <a:buClr>
                <a:srgbClr val="000000"/>
              </a:buClr>
              <a:buSzPct val="100000"/>
              <a:buFont typeface="Arial" pitchFamily="34" charset="0"/>
              <a:buChar char="•"/>
            </a:pPr>
            <a:r>
              <a:rPr lang="en-GB" sz="2600" dirty="0">
                <a:latin typeface="Calibri" panose="020F0502020204030204" pitchFamily="34" charset="0"/>
                <a:cs typeface="Calibri" panose="020F0502020204030204" pitchFamily="34" charset="0"/>
                <a:sym typeface="Arial"/>
              </a:rPr>
              <a:t>Help &amp; advice</a:t>
            </a:r>
          </a:p>
          <a:p>
            <a:pPr marL="342900" lvl="0" indent="-342900" eaLnBrk="1" fontAlgn="auto" hangingPunct="1">
              <a:spcBef>
                <a:spcPts val="600"/>
              </a:spcBef>
              <a:spcAft>
                <a:spcPts val="0"/>
              </a:spcAft>
              <a:buClr>
                <a:srgbClr val="000000"/>
              </a:buClr>
              <a:buSzPct val="100000"/>
              <a:buFont typeface="Arial" pitchFamily="34" charset="0"/>
              <a:buChar char="•"/>
            </a:pPr>
            <a:r>
              <a:rPr lang="en-GB" sz="2600" dirty="0">
                <a:latin typeface="Calibri" panose="020F0502020204030204" pitchFamily="34" charset="0"/>
                <a:cs typeface="Calibri" panose="020F0502020204030204" pitchFamily="34" charset="0"/>
                <a:sym typeface="Arial"/>
              </a:rPr>
              <a:t>Publications</a:t>
            </a:r>
          </a:p>
          <a:p>
            <a:pPr marL="342900" lvl="0" indent="-342900" eaLnBrk="1" fontAlgn="auto" hangingPunct="1">
              <a:spcBef>
                <a:spcPts val="600"/>
              </a:spcBef>
              <a:spcAft>
                <a:spcPts val="0"/>
              </a:spcAft>
              <a:buClr>
                <a:srgbClr val="000000"/>
              </a:buClr>
              <a:buSzPct val="100000"/>
              <a:buFont typeface="Arial" pitchFamily="34" charset="0"/>
              <a:buChar char="•"/>
            </a:pPr>
            <a:r>
              <a:rPr lang="en-GB" sz="2600" dirty="0">
                <a:latin typeface="Calibri" panose="020F0502020204030204" pitchFamily="34" charset="0"/>
                <a:cs typeface="Calibri" panose="020F0502020204030204" pitchFamily="34" charset="0"/>
                <a:sym typeface="Arial"/>
              </a:rPr>
              <a:t>Facts &amp; figures</a:t>
            </a:r>
          </a:p>
          <a:p>
            <a:pPr marL="342900" lvl="0" indent="-342900" eaLnBrk="1" fontAlgn="auto" hangingPunct="1">
              <a:spcBef>
                <a:spcPts val="600"/>
              </a:spcBef>
              <a:spcAft>
                <a:spcPts val="0"/>
              </a:spcAft>
              <a:buClr>
                <a:srgbClr val="000000"/>
              </a:buClr>
              <a:buSzPct val="100000"/>
              <a:buFont typeface="Arial" pitchFamily="34" charset="0"/>
              <a:buChar char="•"/>
            </a:pPr>
            <a:r>
              <a:rPr lang="en-GB" sz="2600" dirty="0">
                <a:latin typeface="Calibri" panose="020F0502020204030204" pitchFamily="34" charset="0"/>
                <a:cs typeface="Calibri" panose="020F0502020204030204" pitchFamily="34" charset="0"/>
                <a:sym typeface="Arial"/>
              </a:rPr>
              <a:t>Message boards</a:t>
            </a:r>
          </a:p>
          <a:p>
            <a:pPr marL="342900" lvl="0" indent="-342900" eaLnBrk="1" fontAlgn="auto" hangingPunct="1">
              <a:spcBef>
                <a:spcPts val="600"/>
              </a:spcBef>
              <a:spcAft>
                <a:spcPts val="0"/>
              </a:spcAft>
              <a:buClr>
                <a:srgbClr val="000000"/>
              </a:buClr>
              <a:buSzPct val="100000"/>
              <a:buFont typeface="Arial" pitchFamily="34" charset="0"/>
              <a:buChar char="•"/>
            </a:pPr>
            <a:endParaRPr lang="en-GB" sz="2600" dirty="0">
              <a:latin typeface="Calibri" panose="020F0502020204030204" pitchFamily="34" charset="0"/>
              <a:cs typeface="Calibri" panose="020F0502020204030204" pitchFamily="34" charset="0"/>
              <a:sym typeface="Arial"/>
            </a:endParaRPr>
          </a:p>
          <a:p>
            <a:pPr marL="0" lvl="0" indent="0" eaLnBrk="1" fontAlgn="auto" hangingPunct="1">
              <a:spcBef>
                <a:spcPts val="600"/>
              </a:spcBef>
              <a:spcAft>
                <a:spcPts val="0"/>
              </a:spcAft>
              <a:buClr>
                <a:srgbClr val="000000"/>
              </a:buClr>
              <a:buSzPct val="100000"/>
            </a:pPr>
            <a:r>
              <a:rPr lang="en-GB" sz="2600" dirty="0">
                <a:latin typeface="Calibri" panose="020F0502020204030204" pitchFamily="34" charset="0"/>
                <a:cs typeface="Calibri" panose="020F0502020204030204" pitchFamily="34" charset="0"/>
                <a:sym typeface="Arial"/>
              </a:rPr>
              <a:t>Check out social Media</a:t>
            </a:r>
          </a:p>
          <a:p>
            <a:pPr marL="0" lvl="0" indent="0" eaLnBrk="1" fontAlgn="auto" hangingPunct="1">
              <a:spcBef>
                <a:spcPts val="600"/>
              </a:spcBef>
              <a:spcAft>
                <a:spcPts val="0"/>
              </a:spcAft>
              <a:buClr>
                <a:srgbClr val="000000"/>
              </a:buClr>
              <a:buSzPct val="100000"/>
            </a:pPr>
            <a:r>
              <a:rPr lang="en-GB" sz="2600" b="1" dirty="0">
                <a:latin typeface="Calibri" panose="020F0502020204030204" pitchFamily="34" charset="0"/>
                <a:cs typeface="Calibri" panose="020F0502020204030204" pitchFamily="34" charset="0"/>
                <a:sym typeface="Arial"/>
              </a:rPr>
              <a:t>@</a:t>
            </a:r>
            <a:r>
              <a:rPr lang="en-GB" sz="2600" b="1" dirty="0" err="1">
                <a:latin typeface="Calibri" panose="020F0502020204030204" pitchFamily="34" charset="0"/>
                <a:cs typeface="Calibri" panose="020F0502020204030204" pitchFamily="34" charset="0"/>
                <a:sym typeface="Arial"/>
              </a:rPr>
              <a:t>NacoaUK</a:t>
            </a:r>
            <a:endParaRPr lang="en-GB" sz="2600" b="1" dirty="0">
              <a:latin typeface="Calibri" panose="020F0502020204030204" pitchFamily="34" charset="0"/>
              <a:cs typeface="Calibri" panose="020F0502020204030204" pitchFamily="34" charset="0"/>
              <a:sym typeface="Arial"/>
            </a:endParaRPr>
          </a:p>
          <a:p>
            <a:pPr algn="ctr" eaLnBrk="1" hangingPunct="1">
              <a:spcBef>
                <a:spcPts val="450"/>
              </a:spcBef>
              <a:buClr>
                <a:srgbClr val="000000"/>
              </a:buClr>
              <a:buSzPct val="167000"/>
            </a:pPr>
            <a:endParaRPr lang="en-GB" sz="2250" dirty="0">
              <a:latin typeface="Arial" charset="0"/>
              <a:cs typeface="Arial" charset="0"/>
            </a:endParaRPr>
          </a:p>
        </p:txBody>
      </p:sp>
      <p:sp>
        <p:nvSpPr>
          <p:cNvPr id="2" name="Rectangle 1">
            <a:extLst>
              <a:ext uri="{FF2B5EF4-FFF2-40B4-BE49-F238E27FC236}">
                <a16:creationId xmlns:a16="http://schemas.microsoft.com/office/drawing/2014/main" id="{EDEBCAEE-FF8A-4EAA-A02F-1F5994AD07BD}"/>
              </a:ext>
            </a:extLst>
          </p:cNvPr>
          <p:cNvSpPr/>
          <p:nvPr/>
        </p:nvSpPr>
        <p:spPr>
          <a:xfrm>
            <a:off x="4932040" y="2879399"/>
            <a:ext cx="4572000" cy="2046714"/>
          </a:xfrm>
          <a:prstGeom prst="rect">
            <a:avLst/>
          </a:prstGeom>
        </p:spPr>
        <p:txBody>
          <a:bodyPr>
            <a:spAutoFit/>
          </a:bodyPr>
          <a:lstStyle/>
          <a:p>
            <a:pPr lvl="0">
              <a:spcBef>
                <a:spcPts val="3000"/>
              </a:spcBef>
            </a:pPr>
            <a:r>
              <a:rPr lang="en-GB" sz="2800" dirty="0">
                <a:latin typeface="Calibri" panose="020F0502020204030204" pitchFamily="34" charset="0"/>
                <a:cs typeface="Calibri" panose="020F0502020204030204" pitchFamily="34" charset="0"/>
              </a:rPr>
              <a:t>Email us </a:t>
            </a:r>
          </a:p>
          <a:p>
            <a:pPr lvl="0"/>
            <a:r>
              <a:rPr lang="en-GB" sz="2800" b="1" dirty="0">
                <a:latin typeface="Calibri" panose="020F0502020204030204" pitchFamily="34" charset="0"/>
                <a:cs typeface="Calibri" panose="020F0502020204030204" pitchFamily="34" charset="0"/>
              </a:rPr>
              <a:t>helpline@nacoa.org.uk</a:t>
            </a:r>
          </a:p>
          <a:p>
            <a:pPr lvl="0">
              <a:spcBef>
                <a:spcPts val="1800"/>
              </a:spcBef>
            </a:pPr>
            <a:r>
              <a:rPr lang="en-GB" sz="2800" dirty="0">
                <a:latin typeface="Calibri" panose="020F0502020204030204" pitchFamily="34" charset="0"/>
                <a:cs typeface="Calibri" panose="020F0502020204030204" pitchFamily="34" charset="0"/>
              </a:rPr>
              <a:t>Call us</a:t>
            </a:r>
          </a:p>
          <a:p>
            <a:pPr lvl="0"/>
            <a:r>
              <a:rPr lang="en-GB" sz="2800" b="1" dirty="0">
                <a:latin typeface="Calibri" panose="020F0502020204030204" pitchFamily="34" charset="0"/>
                <a:cs typeface="Calibri" panose="020F0502020204030204" pitchFamily="34" charset="0"/>
              </a:rPr>
              <a:t>0800 358 3456</a:t>
            </a:r>
          </a:p>
        </p:txBody>
      </p:sp>
      <p:pic>
        <p:nvPicPr>
          <p:cNvPr id="3" name="Picture 2">
            <a:extLst>
              <a:ext uri="{FF2B5EF4-FFF2-40B4-BE49-F238E27FC236}">
                <a16:creationId xmlns:a16="http://schemas.microsoft.com/office/drawing/2014/main" id="{AD92BC1A-46BF-4D07-A06B-2346F19D9185}"/>
              </a:ext>
            </a:extLst>
          </p:cNvPr>
          <p:cNvPicPr>
            <a:picLocks noChangeAspect="1"/>
          </p:cNvPicPr>
          <p:nvPr/>
        </p:nvPicPr>
        <p:blipFill>
          <a:blip r:embed="rId3"/>
          <a:stretch>
            <a:fillRect/>
          </a:stretch>
        </p:blipFill>
        <p:spPr>
          <a:xfrm>
            <a:off x="3995936" y="2996952"/>
            <a:ext cx="816935" cy="524301"/>
          </a:xfrm>
          <a:prstGeom prst="rect">
            <a:avLst/>
          </a:prstGeom>
        </p:spPr>
      </p:pic>
      <p:pic>
        <p:nvPicPr>
          <p:cNvPr id="4" name="Picture 3">
            <a:extLst>
              <a:ext uri="{FF2B5EF4-FFF2-40B4-BE49-F238E27FC236}">
                <a16:creationId xmlns:a16="http://schemas.microsoft.com/office/drawing/2014/main" id="{0232EA51-D607-4B50-A50B-05395647B3C8}"/>
              </a:ext>
            </a:extLst>
          </p:cNvPr>
          <p:cNvPicPr>
            <a:picLocks noChangeAspect="1"/>
          </p:cNvPicPr>
          <p:nvPr/>
        </p:nvPicPr>
        <p:blipFill>
          <a:blip r:embed="rId4"/>
          <a:stretch>
            <a:fillRect/>
          </a:stretch>
        </p:blipFill>
        <p:spPr>
          <a:xfrm>
            <a:off x="4145300" y="4150396"/>
            <a:ext cx="518205" cy="682811"/>
          </a:xfrm>
          <a:prstGeom prst="rect">
            <a:avLst/>
          </a:prstGeom>
        </p:spPr>
      </p:pic>
    </p:spTree>
    <p:extLst>
      <p:ext uri="{BB962C8B-B14F-4D97-AF65-F5344CB8AC3E}">
        <p14:creationId xmlns:p14="http://schemas.microsoft.com/office/powerpoint/2010/main" val="234070273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5min Assembly for Secondary School Childre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15min Assembly for Secondary School Childre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6263f2-b819-4031-9489-5207d87447c6">
      <Terms xmlns="http://schemas.microsoft.com/office/infopath/2007/PartnerControls"/>
    </lcf76f155ced4ddcb4097134ff3c332f>
    <TaxCatchAll xmlns="867686d5-a0e5-4d12-9788-de093ce8654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345A4CA2103D42AAE32FF97B62331B" ma:contentTypeVersion="17" ma:contentTypeDescription="Create a new document." ma:contentTypeScope="" ma:versionID="26d1f8a7a8cf1892381c072016ee6047">
  <xsd:schema xmlns:xsd="http://www.w3.org/2001/XMLSchema" xmlns:xs="http://www.w3.org/2001/XMLSchema" xmlns:p="http://schemas.microsoft.com/office/2006/metadata/properties" xmlns:ns2="276263f2-b819-4031-9489-5207d87447c6" xmlns:ns3="867686d5-a0e5-4d12-9788-de093ce86546" targetNamespace="http://schemas.microsoft.com/office/2006/metadata/properties" ma:root="true" ma:fieldsID="9be07ffe32f77cf2e7741a6528172717" ns2:_="" ns3:_="">
    <xsd:import namespace="276263f2-b819-4031-9489-5207d87447c6"/>
    <xsd:import namespace="867686d5-a0e5-4d12-9788-de093ce865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6263f2-b819-4031-9489-5207d8744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5dfa82-81a5-4a5e-a735-60af52d8c6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7686d5-a0e5-4d12-9788-de093ce8654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f6bea0-7c3e-451e-976e-efb0e83b99c6}" ma:internalName="TaxCatchAll" ma:showField="CatchAllData" ma:web="867686d5-a0e5-4d12-9788-de093ce865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1876DC-9AC0-4E71-916E-CFEAC7F1EE16}">
  <ds:schemaRefs>
    <ds:schemaRef ds:uri="3e9a9095-997e-449d-afb7-a8993e1fb3d8"/>
    <ds:schemaRef ds:uri="http://www.w3.org/XML/1998/namespace"/>
    <ds:schemaRef ds:uri="http://purl.org/dc/elements/1.1/"/>
    <ds:schemaRef ds:uri="http://schemas.openxmlformats.org/package/2006/metadata/core-properties"/>
    <ds:schemaRef ds:uri="http://purl.org/dc/dcmitype/"/>
    <ds:schemaRef ds:uri="http://schemas.microsoft.com/office/2006/documentManagement/types"/>
    <ds:schemaRef ds:uri="df783f0e-17df-4e0f-bf1f-2c920b7b1a45"/>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7C9D284-9477-4DE2-AD1E-7AB413657850}"/>
</file>

<file path=customXml/itemProps3.xml><?xml version="1.0" encoding="utf-8"?>
<ds:datastoreItem xmlns:ds="http://schemas.openxmlformats.org/officeDocument/2006/customXml" ds:itemID="{9D3F1300-2DF6-41FA-9836-98F0B963CB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15min Assembly for Secondary School Children</Template>
  <TotalTime>5265</TotalTime>
  <Words>2252</Words>
  <Application>Microsoft Office PowerPoint</Application>
  <PresentationFormat>On-screen Show (4:3)</PresentationFormat>
  <Paragraphs>183</Paragraphs>
  <Slides>9</Slides>
  <Notes>9</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Calibri</vt:lpstr>
      <vt:lpstr>Courier New</vt:lpstr>
      <vt:lpstr>Lato</vt:lpstr>
      <vt:lpstr>Times New Roman</vt:lpstr>
      <vt:lpstr>Wingdings</vt:lpstr>
      <vt:lpstr>Custom Design</vt:lpstr>
      <vt:lpstr>1_15min Assembly for Secondary School Children</vt:lpstr>
      <vt:lpstr>2_15min Assembly for Secondary School Children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Company>Rushmoor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Romena Haque</cp:lastModifiedBy>
  <cp:revision>336</cp:revision>
  <cp:lastPrinted>2016-06-14T17:27:23Z</cp:lastPrinted>
  <dcterms:created xsi:type="dcterms:W3CDTF">2013-02-26T10:28:24Z</dcterms:created>
  <dcterms:modified xsi:type="dcterms:W3CDTF">2023-11-03T09:47:29Z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0x01010026BFE4FF6C18874BBE53FC7BCF2B64AD</vt:lpwstr>
  </property>
</Properties>
</file>