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3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F5A"/>
    <a:srgbClr val="EC6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2148D-5653-AD41-8F66-90DC168D0316}" v="117" dt="2022-11-08T12:31:41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60"/>
    <p:restoredTop sz="94648"/>
  </p:normalViewPr>
  <p:slideViewPr>
    <p:cSldViewPr snapToGrid="0">
      <p:cViewPr varScale="1">
        <p:scale>
          <a:sx n="83" d="100"/>
          <a:sy n="83" d="100"/>
        </p:scale>
        <p:origin x="60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0a069fa71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10a069fa71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10a069fa71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10a069fa71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e3308108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0e3308108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10a069fa71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10a069fa71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0a069fa71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0a069fa71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10a069fa71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10a069fa71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10a069fa71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10a069fa71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10a069fa71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10a069fa71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77ebd3c2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177ebd3c2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0a069fa71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10a069fa71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10a069fa71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10a069fa71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e330810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0e330810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AE0D3-26CC-413A-4811-3459F5124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50855-40C3-2ACC-A181-8F6DC4C25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4189B-359F-5F71-B96F-5E296E23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C9022-80B7-D7EE-0584-EAA9B7C1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75BF5-2E85-5E9F-D0B9-2A0293379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11011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5F3F0-0C25-AB50-1DDD-DF5BF5B3C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A99B74-87C0-9341-163E-A5B01D8B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E95D8-0C9B-95B4-9C6C-7E5AEECD9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9D8E0-F6A1-8737-F026-56198B94B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BCA66-4424-644F-DDE9-CAA4CCD6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84822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24E07C-2C48-AB03-D684-2B17F45BE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228E3-4B2B-A424-D24F-F31518356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62136-818D-A56B-2420-106745037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25992-F5D2-ADF6-F12B-6A90ED3D6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75B47-9C0B-4AF8-F4BC-CBA1888CA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9177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869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D3B6-821C-2D2C-FB0A-F21A9AE9F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1E83C-FD01-76FF-439B-7CE00CAB1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1AC26-D4E8-3EF3-6B4C-1BB50E0C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69227-8636-A986-7FF7-001A5A21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24C2E-F5B7-1DDE-3A25-27A48812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45164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D746F-2B4F-2729-C5C0-09DFDBE2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FA719-FF4D-4E18-D0FE-9BA82917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1FA8E-26F0-6B1E-B3A3-E71B5B89E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C1C1E-A49D-2894-F226-75FB40B4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8B731-700A-0242-5887-B5941C1B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00166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97900-1E8D-6ED8-963A-25C5117D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CA8DE-E4EF-044C-5DE9-4F52E1267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B1214-66CA-2FCC-0C66-07CE6EDCF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027DC-7549-C389-81FF-1BD603D9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76497-83E9-7DB7-0D14-199E67A0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F7236-BBA5-D749-6E3B-B54D3775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93032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EF93-6AA9-9C60-BB43-E029761D0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018AF-C3BF-511C-F393-1F9635FCD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AF613-42DC-1DEB-CAB4-B176054D1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FEB5E-9FA8-C612-E85A-0F28A9BCC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DAB78-91BE-2BAD-B852-D8C2D1F827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2352E9-A044-15C6-42C4-D558B018E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004D0A-FFF2-EFAE-3A11-FF584840C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9987EF-637F-6DAB-08B9-E559BCDE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93355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E6CB9-7D32-C549-C8F5-33B51F83C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2428AD-615A-E4A1-BE3A-3D90B771A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7E95E-6BF1-8EFA-A342-88827AAE0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6697FD-9351-3C12-0394-037591CAA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23635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3E4C14-2857-F535-5BCA-634845626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34484-78BE-28DB-942A-4373CD1BD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81C9E-5603-E945-2C81-E04475888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212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BEC62-C784-0A70-AEFD-483C948A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39435-7F51-725C-58A3-AC63B567E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6B078-A150-3A3F-2796-252F6FA1E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5B6B0-CBC6-E7AF-DF40-EC0190590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22700-1904-6E07-8706-DFA79147F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799F6-B431-DD1A-186D-57E89398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5450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885F-C0FC-E888-214D-C3E91E342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B5A7C-6C04-8144-0225-4038C5CF7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4ABB0-28A5-7FE4-0253-65E9ACD5A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BB0EE-D4EA-39AA-925D-F4DDB0053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3BE1D-D74E-9757-8307-79B46FE7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3B975-9582-3EFE-D595-E3BD0E090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25457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68A9E-9F85-EE99-A22D-77E9EBB9D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49C2B-B08A-6A72-585B-374F53DE6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886E0-5BD4-AEA1-D2ED-0559A9500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33E1F-4EF8-2BB4-93C1-08DA83530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9CEB1-91EC-8995-BF9B-DBD646C47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7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A7D86322-1E95-2F97-CBC2-E05281196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6583"/>
            <a:ext cx="9144000" cy="55366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521751-7688-39EC-AEC3-5B38D6BD9BAE}"/>
              </a:ext>
            </a:extLst>
          </p:cNvPr>
          <p:cNvSpPr/>
          <p:nvPr/>
        </p:nvSpPr>
        <p:spPr>
          <a:xfrm>
            <a:off x="-167054" y="-590550"/>
            <a:ext cx="9478108" cy="6324600"/>
          </a:xfrm>
          <a:prstGeom prst="rect">
            <a:avLst/>
          </a:prstGeom>
          <a:solidFill>
            <a:srgbClr val="183F5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60;p13">
            <a:extLst>
              <a:ext uri="{FF2B5EF4-FFF2-40B4-BE49-F238E27FC236}">
                <a16:creationId xmlns:a16="http://schemas.microsoft.com/office/drawing/2014/main" id="{12E10D55-D159-978D-1F43-82533D0627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5151" y="3732685"/>
            <a:ext cx="4353699" cy="93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1;p13">
            <a:extLst>
              <a:ext uri="{FF2B5EF4-FFF2-40B4-BE49-F238E27FC236}">
                <a16:creationId xmlns:a16="http://schemas.microsoft.com/office/drawing/2014/main" id="{495031C5-76F8-984D-5DE3-56ACFBAFFEB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77310"/>
          <a:stretch/>
        </p:blipFill>
        <p:spPr>
          <a:xfrm>
            <a:off x="2395151" y="4668731"/>
            <a:ext cx="4830090" cy="31324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143000" y="2571750"/>
            <a:ext cx="6858000" cy="6361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 err="1">
                <a:solidFill>
                  <a:schemeClr val="bg1"/>
                </a:solidFill>
                <a:latin typeface="Source Sans Pro SemiBold" panose="020B0503030403020204" pitchFamily="34" charset="0"/>
              </a:rPr>
              <a:t>BreatheUni</a:t>
            </a:r>
            <a:r>
              <a:rPr lang="en-GB" sz="2800" b="1" dirty="0">
                <a:solidFill>
                  <a:schemeClr val="bg1"/>
                </a:solidFill>
                <a:latin typeface="Source Sans Pro SemiBold" panose="020B0503030403020204" pitchFamily="34" charset="0"/>
              </a:rPr>
              <a:t> Session: Coming of Age </a:t>
            </a:r>
            <a:endParaRPr sz="2800" b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>
            <a:spLocks noGrp="1"/>
          </p:cNvSpPr>
          <p:nvPr>
            <p:ph type="title"/>
          </p:nvPr>
        </p:nvSpPr>
        <p:spPr>
          <a:xfrm>
            <a:off x="432784" y="446355"/>
            <a:ext cx="3830123" cy="35460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rgbClr val="EC6266"/>
                </a:solidFill>
                <a:latin typeface="Playfair Display SemiBold" pitchFamily="2" charset="77"/>
              </a:rPr>
              <a:t>Understanding the Pressures: Background Information</a:t>
            </a:r>
            <a:endParaRPr sz="4000" b="1" dirty="0">
              <a:solidFill>
                <a:srgbClr val="EC6266"/>
              </a:solidFill>
              <a:latin typeface="Playfair Display SemiBold" pitchFamily="2" charset="77"/>
            </a:endParaRPr>
          </a:p>
        </p:txBody>
      </p:sp>
      <p:pic>
        <p:nvPicPr>
          <p:cNvPr id="190" name="Google Shape;190;p22"/>
          <p:cNvPicPr preferRelativeResize="0"/>
          <p:nvPr/>
        </p:nvPicPr>
        <p:blipFill rotWithShape="1">
          <a:blip r:embed="rId3">
            <a:alphaModFix/>
          </a:blip>
          <a:srcRect r="4112"/>
          <a:stretch/>
        </p:blipFill>
        <p:spPr>
          <a:xfrm>
            <a:off x="4224271" y="350679"/>
            <a:ext cx="5077468" cy="5041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432784" y="48187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EC6266"/>
                </a:solidFill>
                <a:latin typeface="Source Sans Pro SemiBold" panose="020B0503030403020204" pitchFamily="34" charset="0"/>
              </a:rPr>
              <a:t>Background Info: Understanding the Pressures </a:t>
            </a:r>
            <a:endParaRPr b="1" dirty="0">
              <a:solidFill>
                <a:srgbClr val="EC6266"/>
              </a:solidFill>
              <a:latin typeface="Source Sans Pro SemiBold" panose="020B0503030403020204" pitchFamily="34" charset="0"/>
            </a:endParaRPr>
          </a:p>
        </p:txBody>
      </p:sp>
      <p:sp>
        <p:nvSpPr>
          <p:cNvPr id="197" name="Google Shape;197;p23"/>
          <p:cNvSpPr txBox="1">
            <a:spLocks noGrp="1"/>
          </p:cNvSpPr>
          <p:nvPr>
            <p:ph type="body" idx="1"/>
          </p:nvPr>
        </p:nvSpPr>
        <p:spPr>
          <a:xfrm>
            <a:off x="432784" y="1347750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dirty="0">
                <a:solidFill>
                  <a:srgbClr val="183F5A"/>
                </a:solidFill>
                <a:latin typeface="Source Sans Pro" panose="020B0503030403020204" pitchFamily="34" charset="0"/>
              </a:rPr>
              <a:t>Pressure Can be Bad: </a:t>
            </a:r>
            <a:r>
              <a:rPr lang="en-GB" sz="1900" dirty="0">
                <a:solidFill>
                  <a:srgbClr val="183F5A"/>
                </a:solidFill>
                <a:latin typeface="Source Sans Pro" panose="020B0503030403020204" pitchFamily="34" charset="0"/>
              </a:rPr>
              <a:t>Increase stress, lead to feelings of overwhelm, physical and mental negatives, affects everyone, can cause overload and cause us to lose sight of the goal</a:t>
            </a:r>
            <a:endParaRPr sz="19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900" b="1" dirty="0">
                <a:solidFill>
                  <a:srgbClr val="183F5A"/>
                </a:solidFill>
                <a:latin typeface="Source Sans Pro" panose="020B0503030403020204" pitchFamily="34" charset="0"/>
              </a:rPr>
              <a:t>Pressure can be Good: </a:t>
            </a:r>
            <a:r>
              <a:rPr lang="en-GB" sz="1900" dirty="0">
                <a:solidFill>
                  <a:srgbClr val="183F5A"/>
                </a:solidFill>
                <a:latin typeface="Source Sans Pro" panose="020B0503030403020204" pitchFamily="34" charset="0"/>
              </a:rPr>
              <a:t>a motivator, can increase performance, encourage us to move beyond our comfort zone, shows you care about something, is natural, helps us stay focussed</a:t>
            </a:r>
            <a:endParaRPr sz="19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900" b="1" dirty="0">
                <a:solidFill>
                  <a:srgbClr val="183F5A"/>
                </a:solidFill>
                <a:latin typeface="Source Sans Pro" panose="020B0503030403020204" pitchFamily="34" charset="0"/>
              </a:rPr>
              <a:t>Ways to cope with Pressure: </a:t>
            </a:r>
            <a:r>
              <a:rPr lang="en-GB" sz="1900" dirty="0">
                <a:solidFill>
                  <a:srgbClr val="183F5A"/>
                </a:solidFill>
                <a:latin typeface="Source Sans Pro" panose="020B0503030403020204" pitchFamily="34" charset="0"/>
              </a:rPr>
              <a:t>time management e.g. calendar, taking time out to do hobbies e.g. exercise, seeking help if feeling overwhelmed </a:t>
            </a:r>
            <a:endParaRPr sz="1900" dirty="0">
              <a:solidFill>
                <a:srgbClr val="183F5A"/>
              </a:solidFill>
              <a:latin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>
            <a:spLocks noGrp="1"/>
          </p:cNvSpPr>
          <p:nvPr>
            <p:ph type="title"/>
          </p:nvPr>
        </p:nvSpPr>
        <p:spPr>
          <a:xfrm>
            <a:off x="510057" y="56226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EC6266"/>
                </a:solidFill>
                <a:latin typeface="Source Sans Pro SemiBold" panose="020B0503030403020204" pitchFamily="34" charset="0"/>
              </a:rPr>
              <a:t>Discussion: Pressure</a:t>
            </a:r>
            <a:endParaRPr b="1" dirty="0">
              <a:solidFill>
                <a:srgbClr val="EC6266"/>
              </a:solidFill>
              <a:latin typeface="Source Sans Pro SemiBold" panose="020B0503030403020204" pitchFamily="34" charset="0"/>
            </a:endParaRPr>
          </a:p>
        </p:txBody>
      </p:sp>
      <p:sp>
        <p:nvSpPr>
          <p:cNvPr id="203" name="Google Shape;203;p24"/>
          <p:cNvSpPr txBox="1">
            <a:spLocks noGrp="1"/>
          </p:cNvSpPr>
          <p:nvPr>
            <p:ph type="body" idx="1"/>
          </p:nvPr>
        </p:nvSpPr>
        <p:spPr>
          <a:xfrm>
            <a:off x="510057" y="1178636"/>
            <a:ext cx="5568771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183F5A"/>
                </a:solidFill>
                <a:latin typeface="Source Sans Pro" panose="020B0503030403020204" pitchFamily="34" charset="0"/>
                <a:ea typeface="Arial"/>
                <a:cs typeface="Arial"/>
                <a:sym typeface="Arial"/>
              </a:rPr>
              <a:t>Who do you feel pressure most from? </a:t>
            </a:r>
            <a:endParaRPr sz="1800" dirty="0">
              <a:solidFill>
                <a:srgbClr val="183F5A"/>
              </a:solidFill>
              <a:latin typeface="Source Sans Pro" panose="020B0503030403020204" pitchFamily="34" charset="0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183F5A"/>
                </a:solidFill>
                <a:latin typeface="Source Sans Pro" panose="020B0503030403020204" pitchFamily="34" charset="0"/>
                <a:ea typeface="Arial"/>
                <a:cs typeface="Arial"/>
                <a:sym typeface="Arial"/>
              </a:rPr>
              <a:t>Is pressure always negative? </a:t>
            </a:r>
            <a:endParaRPr sz="1800" dirty="0">
              <a:solidFill>
                <a:srgbClr val="183F5A"/>
              </a:solidFill>
              <a:latin typeface="Source Sans Pro" panose="020B0503030403020204" pitchFamily="34" charset="0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183F5A"/>
                </a:solidFill>
                <a:latin typeface="Source Sans Pro" panose="020B0503030403020204" pitchFamily="34" charset="0"/>
                <a:ea typeface="Arial"/>
                <a:cs typeface="Arial"/>
                <a:sym typeface="Arial"/>
              </a:rPr>
              <a:t>Is it best to grow outside of your comfort zone</a:t>
            </a:r>
            <a:endParaRPr sz="1800" dirty="0">
              <a:solidFill>
                <a:srgbClr val="183F5A"/>
              </a:solidFill>
              <a:latin typeface="Source Sans Pro" panose="020B0503030403020204" pitchFamily="34" charset="0"/>
              <a:ea typeface="Arial"/>
              <a:cs typeface="Arial"/>
              <a:sym typeface="Arial"/>
            </a:endParaRPr>
          </a:p>
          <a:p>
            <a:pPr marL="800100" lvl="0" indent="-342900" algn="l" rtl="0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sz="1800" dirty="0">
              <a:solidFill>
                <a:srgbClr val="183F5A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3" name="Picture 2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3DF7ED00-2A8D-019F-91D1-B9339B220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6" r="29148" b="-88"/>
          <a:stretch/>
        </p:blipFill>
        <p:spPr>
          <a:xfrm>
            <a:off x="6078828" y="0"/>
            <a:ext cx="3528000" cy="514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6FBCB4-62C6-8832-BBA4-FF3301D8C1AF}"/>
              </a:ext>
            </a:extLst>
          </p:cNvPr>
          <p:cNvSpPr/>
          <p:nvPr/>
        </p:nvSpPr>
        <p:spPr>
          <a:xfrm>
            <a:off x="6078828" y="-58503"/>
            <a:ext cx="4598930" cy="5279277"/>
          </a:xfrm>
          <a:prstGeom prst="rect">
            <a:avLst/>
          </a:prstGeom>
          <a:solidFill>
            <a:srgbClr val="183F5A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>
            <a:spLocks noGrp="1"/>
          </p:cNvSpPr>
          <p:nvPr>
            <p:ph type="title"/>
          </p:nvPr>
        </p:nvSpPr>
        <p:spPr>
          <a:xfrm>
            <a:off x="522936" y="536507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EC6266"/>
                </a:solidFill>
                <a:latin typeface="Source Sans Pro SemiBold" panose="020B0503030403020204" pitchFamily="34" charset="0"/>
              </a:rPr>
              <a:t>Feedback</a:t>
            </a:r>
            <a:endParaRPr b="1" dirty="0">
              <a:solidFill>
                <a:srgbClr val="EC6266"/>
              </a:solidFill>
              <a:latin typeface="Source Sans Pro SemiBold" panose="020B0503030403020204" pitchFamily="34" charset="0"/>
            </a:endParaRPr>
          </a:p>
        </p:txBody>
      </p:sp>
      <p:sp>
        <p:nvSpPr>
          <p:cNvPr id="209" name="Google Shape;209;p25"/>
          <p:cNvSpPr txBox="1">
            <a:spLocks noGrp="1"/>
          </p:cNvSpPr>
          <p:nvPr>
            <p:ph type="body" idx="1"/>
          </p:nvPr>
        </p:nvSpPr>
        <p:spPr>
          <a:xfrm>
            <a:off x="432784" y="1347750"/>
            <a:ext cx="3662698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183F5A"/>
                </a:solidFill>
                <a:latin typeface="Source Sans Pro" panose="020B0503030403020204" pitchFamily="34" charset="0"/>
              </a:rPr>
              <a:t>How do you feel? </a:t>
            </a:r>
            <a:endParaRPr sz="18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183F5A"/>
                </a:solidFill>
                <a:latin typeface="Source Sans Pro" panose="020B0503030403020204" pitchFamily="34" charset="0"/>
              </a:rPr>
              <a:t>Name one thing you’ve learnt from today</a:t>
            </a:r>
            <a:endParaRPr sz="1800" dirty="0">
              <a:solidFill>
                <a:srgbClr val="183F5A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3" name="Picture 2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6FA247F6-2A6E-D410-CD5B-1B0810383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6" r="32656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F81D1C-6D30-A806-D200-74F8B36D02E8}"/>
              </a:ext>
            </a:extLst>
          </p:cNvPr>
          <p:cNvSpPr/>
          <p:nvPr/>
        </p:nvSpPr>
        <p:spPr>
          <a:xfrm>
            <a:off x="4572000" y="-67889"/>
            <a:ext cx="4598930" cy="5279277"/>
          </a:xfrm>
          <a:prstGeom prst="rect">
            <a:avLst/>
          </a:prstGeom>
          <a:solidFill>
            <a:srgbClr val="183F5A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471419" y="462824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EC6266"/>
                </a:solidFill>
                <a:latin typeface="Source Sans Pro SemiBold" panose="020B0503030403020204" pitchFamily="34" charset="0"/>
              </a:rPr>
              <a:t>Contracting</a:t>
            </a:r>
            <a:endParaRPr b="1" dirty="0">
              <a:solidFill>
                <a:srgbClr val="EC6266"/>
              </a:solidFill>
              <a:latin typeface="Source Sans Pro SemiBold" panose="020B0503030403020204" pitchFamily="34" charset="0"/>
            </a:endParaRPr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-28311" y="1107948"/>
            <a:ext cx="5932524" cy="3729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183F5A"/>
                </a:solidFill>
                <a:latin typeface="Source Sans Pro" panose="020B0503030403020204" pitchFamily="34" charset="0"/>
              </a:rPr>
              <a:t>Here we will set the ground rules of these sessions </a:t>
            </a:r>
            <a:endParaRPr sz="16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914400" lvl="0" indent="-301148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183F5A"/>
                </a:solidFill>
                <a:latin typeface="Source Sans Pro" panose="020B0503030403020204" pitchFamily="34" charset="0"/>
              </a:rPr>
              <a:t>Respect - be respectful of each other's opinions and give your classmates the opportunity to speak and be listened to </a:t>
            </a:r>
            <a:endParaRPr sz="16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914400" lvl="0" indent="-30114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183F5A"/>
                </a:solidFill>
                <a:latin typeface="Source Sans Pro" panose="020B0503030403020204" pitchFamily="34" charset="0"/>
              </a:rPr>
              <a:t>Openness - do not be afraid to give your honest opinions this is a space where diversity of opinion is welcomed </a:t>
            </a:r>
            <a:endParaRPr sz="16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914400" lvl="0" indent="-30114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183F5A"/>
                </a:solidFill>
                <a:latin typeface="Source Sans Pro" panose="020B0503030403020204" pitchFamily="34" charset="0"/>
              </a:rPr>
              <a:t>Empathy - understand that others may have wildly different views to you. This is because they live in completely different environments and situations</a:t>
            </a:r>
            <a:endParaRPr sz="16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900" dirty="0">
              <a:solidFill>
                <a:srgbClr val="183F5A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3" name="Picture 2" descr="A picture containing grass, person, outdoor&#10;&#10;Description automatically generated">
            <a:extLst>
              <a:ext uri="{FF2B5EF4-FFF2-40B4-BE49-F238E27FC236}">
                <a16:creationId xmlns:a16="http://schemas.microsoft.com/office/drawing/2014/main" id="{7EDBCCAB-77FB-7296-0E6B-BBACBB5047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55" r="33022" b="-88"/>
          <a:stretch/>
        </p:blipFill>
        <p:spPr>
          <a:xfrm>
            <a:off x="6165357" y="0"/>
            <a:ext cx="3348000" cy="514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0C41CE-FEEC-7B4A-E7D1-AC01FF11C2A0}"/>
              </a:ext>
            </a:extLst>
          </p:cNvPr>
          <p:cNvSpPr/>
          <p:nvPr/>
        </p:nvSpPr>
        <p:spPr>
          <a:xfrm>
            <a:off x="6165356" y="-10161"/>
            <a:ext cx="3347999" cy="5279277"/>
          </a:xfrm>
          <a:prstGeom prst="rect">
            <a:avLst/>
          </a:prstGeom>
          <a:solidFill>
            <a:srgbClr val="183F5A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>
            <a:spLocks noGrp="1"/>
          </p:cNvSpPr>
          <p:nvPr>
            <p:ph type="title"/>
          </p:nvPr>
        </p:nvSpPr>
        <p:spPr>
          <a:xfrm>
            <a:off x="435325" y="540797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EC6266"/>
                </a:solidFill>
                <a:latin typeface="Source Sans Pro SemiBold" panose="020B0503030403020204" pitchFamily="34" charset="0"/>
              </a:rPr>
              <a:t>Learning Objectives</a:t>
            </a:r>
            <a:endParaRPr b="1" dirty="0">
              <a:solidFill>
                <a:srgbClr val="EC6266"/>
              </a:solidFill>
              <a:latin typeface="Source Sans Pro SemiBold" panose="020B0503030403020204" pitchFamily="34" charset="0"/>
            </a:endParaRPr>
          </a:p>
        </p:txBody>
      </p:sp>
      <p:sp>
        <p:nvSpPr>
          <p:cNvPr id="141" name="Google Shape;141;p15"/>
          <p:cNvSpPr txBox="1">
            <a:spLocks noGrp="1"/>
          </p:cNvSpPr>
          <p:nvPr>
            <p:ph type="body" idx="1"/>
          </p:nvPr>
        </p:nvSpPr>
        <p:spPr>
          <a:xfrm>
            <a:off x="435325" y="1133029"/>
            <a:ext cx="4433334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arenR"/>
            </a:pPr>
            <a:r>
              <a:rPr lang="en-GB" sz="1700" dirty="0">
                <a:solidFill>
                  <a:srgbClr val="183F5A"/>
                </a:solidFill>
                <a:latin typeface="Source Sans Pro" panose="020B0503030403020204" pitchFamily="34" charset="0"/>
              </a:rPr>
              <a:t>Career and Educational Development  </a:t>
            </a:r>
            <a:endParaRPr sz="17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arenR"/>
            </a:pPr>
            <a:r>
              <a:rPr lang="en-GB" sz="1700" dirty="0">
                <a:solidFill>
                  <a:srgbClr val="183F5A"/>
                </a:solidFill>
                <a:latin typeface="Source Sans Pro" panose="020B0503030403020204" pitchFamily="34" charset="0"/>
              </a:rPr>
              <a:t>Personal and Emotional Development</a:t>
            </a:r>
            <a:endParaRPr sz="17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arenR"/>
            </a:pPr>
            <a:r>
              <a:rPr lang="en-GB" sz="1700" dirty="0">
                <a:solidFill>
                  <a:srgbClr val="183F5A"/>
                </a:solidFill>
                <a:latin typeface="Source Sans Pro" panose="020B0503030403020204" pitchFamily="34" charset="0"/>
              </a:rPr>
              <a:t>Understanding and dealing with the Pressures of Coming of Age </a:t>
            </a:r>
            <a:endParaRPr sz="1700" dirty="0">
              <a:solidFill>
                <a:srgbClr val="183F5A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22D2FAB-310A-0E82-3107-73CD14D65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58" r="30085"/>
          <a:stretch/>
        </p:blipFill>
        <p:spPr>
          <a:xfrm>
            <a:off x="5044800" y="0"/>
            <a:ext cx="424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0C7559-BB5B-E8DD-D8D9-1682DF62E6E9}"/>
              </a:ext>
            </a:extLst>
          </p:cNvPr>
          <p:cNvSpPr/>
          <p:nvPr/>
        </p:nvSpPr>
        <p:spPr>
          <a:xfrm>
            <a:off x="5044800" y="-10161"/>
            <a:ext cx="4598930" cy="5279277"/>
          </a:xfrm>
          <a:prstGeom prst="rect">
            <a:avLst/>
          </a:prstGeom>
          <a:solidFill>
            <a:srgbClr val="183F5A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593373" y="597244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EC6266"/>
                </a:solidFill>
                <a:latin typeface="Source Sans Pro SemiBold" panose="020B0503030403020204" pitchFamily="34" charset="0"/>
              </a:rPr>
              <a:t>Career and Education: Topic Background Info</a:t>
            </a:r>
            <a:endParaRPr b="1" dirty="0">
              <a:solidFill>
                <a:srgbClr val="EC6266"/>
              </a:solidFill>
              <a:latin typeface="Source Sans Pro SemiBold" panose="020B0503030403020204" pitchFamily="34" charset="0"/>
            </a:endParaRPr>
          </a:p>
        </p:txBody>
      </p:sp>
      <p:sp>
        <p:nvSpPr>
          <p:cNvPr id="147" name="Google Shape;147;p16"/>
          <p:cNvSpPr txBox="1">
            <a:spLocks noGrp="1"/>
          </p:cNvSpPr>
          <p:nvPr>
            <p:ph type="body" idx="1"/>
          </p:nvPr>
        </p:nvSpPr>
        <p:spPr>
          <a:xfrm>
            <a:off x="593373" y="1242984"/>
            <a:ext cx="7737827" cy="33032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600" dirty="0">
                <a:solidFill>
                  <a:srgbClr val="183F5A"/>
                </a:solidFill>
                <a:latin typeface="Source Sans Pro" panose="020B0503030403020204" pitchFamily="34" charset="0"/>
              </a:rPr>
              <a:t>As you come of age you will face numerous decisions regarding your career and education. </a:t>
            </a:r>
            <a:endParaRPr sz="16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400" dirty="0">
                <a:solidFill>
                  <a:srgbClr val="183F5A"/>
                </a:solidFill>
                <a:latin typeface="Source Sans Pro" panose="020B0503030403020204" pitchFamily="34" charset="0"/>
              </a:rPr>
              <a:t>‘Do I go to university or pursue other options such as an apprenticeship?’</a:t>
            </a:r>
            <a:endParaRPr sz="14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400" dirty="0">
                <a:solidFill>
                  <a:srgbClr val="183F5A"/>
                </a:solidFill>
                <a:latin typeface="Source Sans Pro" panose="020B0503030403020204" pitchFamily="34" charset="0"/>
              </a:rPr>
              <a:t>‘What sort of job do I want to apply for?’</a:t>
            </a:r>
            <a:endParaRPr sz="14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91440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400" dirty="0">
                <a:solidFill>
                  <a:srgbClr val="183F5A"/>
                </a:solidFill>
                <a:latin typeface="Source Sans Pro" panose="020B0503030403020204" pitchFamily="34" charset="0"/>
              </a:rPr>
              <a:t>‘Is it ok if I switch jobs/delay university/choose an alternative career path?’</a:t>
            </a:r>
            <a:endParaRPr sz="14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600" dirty="0">
                <a:solidFill>
                  <a:srgbClr val="183F5A"/>
                </a:solidFill>
                <a:latin typeface="Source Sans Pro" panose="020B0503030403020204" pitchFamily="34" charset="0"/>
              </a:rPr>
              <a:t>Throughout this time you will likely feel pressure from various places including parents, teachers, peers, society etc</a:t>
            </a:r>
            <a:endParaRPr sz="16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600" dirty="0">
                <a:solidFill>
                  <a:srgbClr val="183F5A"/>
                </a:solidFill>
                <a:latin typeface="Source Sans Pro" panose="020B0503030403020204" pitchFamily="34" charset="0"/>
              </a:rPr>
              <a:t>We (</a:t>
            </a:r>
            <a:r>
              <a:rPr lang="en-GB" sz="1600" dirty="0" err="1">
                <a:solidFill>
                  <a:srgbClr val="183F5A"/>
                </a:solidFill>
                <a:latin typeface="Source Sans Pro" panose="020B0503030403020204" pitchFamily="34" charset="0"/>
              </a:rPr>
              <a:t>Masteri</a:t>
            </a:r>
            <a:r>
              <a:rPr lang="en-GB" sz="1600" dirty="0">
                <a:solidFill>
                  <a:srgbClr val="183F5A"/>
                </a:solidFill>
                <a:latin typeface="Source Sans Pro" panose="020B0503030403020204" pitchFamily="34" charset="0"/>
              </a:rPr>
              <a:t> Mentors) hope to explain some of the challenges to you and give a better understanding of what is to come</a:t>
            </a:r>
            <a:endParaRPr sz="1600" dirty="0">
              <a:solidFill>
                <a:srgbClr val="183F5A"/>
              </a:solidFill>
              <a:latin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>
            <a:spLocks noGrp="1"/>
          </p:cNvSpPr>
          <p:nvPr>
            <p:ph type="title"/>
          </p:nvPr>
        </p:nvSpPr>
        <p:spPr>
          <a:xfrm>
            <a:off x="819150" y="23699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EC6266"/>
                </a:solidFill>
                <a:latin typeface="Source Sans Pro SemiBold" panose="020B0503030403020204" pitchFamily="34" charset="0"/>
              </a:rPr>
              <a:t>Game: Guess the Age</a:t>
            </a:r>
            <a:endParaRPr b="1" dirty="0">
              <a:solidFill>
                <a:srgbClr val="EC6266"/>
              </a:solidFill>
              <a:latin typeface="Source Sans Pro SemiBold" panose="020B0503030403020204" pitchFamily="34" charset="0"/>
            </a:endParaRPr>
          </a:p>
        </p:txBody>
      </p:sp>
      <p:sp>
        <p:nvSpPr>
          <p:cNvPr id="153" name="Google Shape;153;p17"/>
          <p:cNvSpPr txBox="1">
            <a:spLocks noGrp="1"/>
          </p:cNvSpPr>
          <p:nvPr>
            <p:ph type="body" idx="1"/>
          </p:nvPr>
        </p:nvSpPr>
        <p:spPr>
          <a:xfrm>
            <a:off x="819150" y="1660575"/>
            <a:ext cx="7505700" cy="27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4" name="Google Shape;15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147" y="3011380"/>
            <a:ext cx="3248355" cy="1827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 rotWithShape="1">
          <a:blip r:embed="rId4">
            <a:alphaModFix/>
          </a:blip>
          <a:srcRect r="-167"/>
          <a:stretch/>
        </p:blipFill>
        <p:spPr>
          <a:xfrm>
            <a:off x="4556794" y="855486"/>
            <a:ext cx="1364796" cy="202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2527" y="855486"/>
            <a:ext cx="1560946" cy="2010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 rotWithShape="1">
          <a:blip r:embed="rId6">
            <a:alphaModFix/>
          </a:blip>
          <a:srcRect l="23843" t="165" r="25236" b="-392"/>
          <a:stretch/>
        </p:blipFill>
        <p:spPr>
          <a:xfrm>
            <a:off x="6026973" y="855486"/>
            <a:ext cx="1819726" cy="201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 rotWithShape="1">
          <a:blip r:embed="rId7">
            <a:alphaModFix/>
          </a:blip>
          <a:srcRect l="5233" r="6293"/>
          <a:stretch/>
        </p:blipFill>
        <p:spPr>
          <a:xfrm>
            <a:off x="4931478" y="3011380"/>
            <a:ext cx="2467028" cy="183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27766" y="855486"/>
            <a:ext cx="1530543" cy="2010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>
            <a:spLocks noGrp="1"/>
          </p:cNvSpPr>
          <p:nvPr>
            <p:ph type="title"/>
          </p:nvPr>
        </p:nvSpPr>
        <p:spPr>
          <a:xfrm>
            <a:off x="3641371" y="485209"/>
            <a:ext cx="5197828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EC6266"/>
                </a:solidFill>
                <a:latin typeface="Source Sans Pro SemiBold" panose="020B0503030403020204" pitchFamily="34" charset="0"/>
              </a:rPr>
              <a:t>Discussion: </a:t>
            </a:r>
            <a:endParaRPr b="1" dirty="0">
              <a:solidFill>
                <a:srgbClr val="EC6266"/>
              </a:solidFill>
              <a:latin typeface="Source Sans Pro SemiBold" panose="020B0503030403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EC6266"/>
              </a:solidFill>
              <a:latin typeface="Source Sans Pro SemiBold" panose="020B0503030403020204" pitchFamily="34" charset="0"/>
            </a:endParaRPr>
          </a:p>
        </p:txBody>
      </p:sp>
      <p:sp>
        <p:nvSpPr>
          <p:cNvPr id="165" name="Google Shape;165;p18"/>
          <p:cNvSpPr txBox="1">
            <a:spLocks noGrp="1"/>
          </p:cNvSpPr>
          <p:nvPr>
            <p:ph type="body" idx="1"/>
          </p:nvPr>
        </p:nvSpPr>
        <p:spPr>
          <a:xfrm>
            <a:off x="3539771" y="1105834"/>
            <a:ext cx="5299428" cy="3736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183F5A"/>
                </a:solidFill>
                <a:latin typeface="Source Sans Pro" panose="020B0503030403020204" pitchFamily="34" charset="0"/>
              </a:rPr>
              <a:t>What moments have you felt pressured to make a choice so far?</a:t>
            </a:r>
            <a:endParaRPr sz="18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183F5A"/>
                </a:solidFill>
                <a:latin typeface="Source Sans Pro" panose="020B0503030403020204" pitchFamily="34" charset="0"/>
              </a:rPr>
              <a:t>What moments in your near future do you feel will be significant choices and how do you feel about these?</a:t>
            </a:r>
            <a:endParaRPr sz="18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183F5A"/>
                </a:solidFill>
                <a:latin typeface="Source Sans Pro" panose="020B0503030403020204" pitchFamily="34" charset="0"/>
              </a:rPr>
              <a:t>Have you started thinking about future career paths?</a:t>
            </a:r>
            <a:endParaRPr sz="1800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rgbClr val="183F5A"/>
                </a:solidFill>
                <a:latin typeface="Source Sans Pro" panose="020B0503030403020204" pitchFamily="34" charset="0"/>
              </a:rPr>
              <a:t>What do you think are important considerations when making big decisions? </a:t>
            </a:r>
            <a:endParaRPr sz="1800" dirty="0">
              <a:solidFill>
                <a:srgbClr val="183F5A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3" name="Picture 2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9F2DA82C-22B6-2BDA-B379-2C05035FD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08" r="18170"/>
          <a:stretch/>
        </p:blipFill>
        <p:spPr>
          <a:xfrm>
            <a:off x="-1454671" y="-61092"/>
            <a:ext cx="4828028" cy="52656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B6F8D0-648B-15CD-39C5-52927E63D506}"/>
              </a:ext>
            </a:extLst>
          </p:cNvPr>
          <p:cNvSpPr/>
          <p:nvPr/>
        </p:nvSpPr>
        <p:spPr>
          <a:xfrm>
            <a:off x="-1225573" y="-74686"/>
            <a:ext cx="4598930" cy="5279277"/>
          </a:xfrm>
          <a:prstGeom prst="rect">
            <a:avLst/>
          </a:prstGeom>
          <a:solidFill>
            <a:srgbClr val="183F5A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419904" y="260346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EC6266"/>
                </a:solidFill>
                <a:latin typeface="Source Sans Pro SemiBold" panose="020B0503030403020204" pitchFamily="34" charset="0"/>
              </a:rPr>
              <a:t>Personal and Emotional Coming of Age: The Background Info</a:t>
            </a:r>
            <a:endParaRPr b="1" dirty="0">
              <a:solidFill>
                <a:srgbClr val="EC6266"/>
              </a:solidFill>
              <a:latin typeface="Source Sans Pro SemiBold" panose="020B0503030403020204" pitchFamily="34" charset="0"/>
            </a:endParaRPr>
          </a:p>
        </p:txBody>
      </p:sp>
      <p:sp>
        <p:nvSpPr>
          <p:cNvPr id="171" name="Google Shape;171;p19"/>
          <p:cNvSpPr txBox="1"/>
          <p:nvPr/>
        </p:nvSpPr>
        <p:spPr>
          <a:xfrm>
            <a:off x="263886" y="1404076"/>
            <a:ext cx="82041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People with higher emotional intelligence find it easier to form and maintain interpersonal relationships and to ‘fit in’ to group situations.</a:t>
            </a:r>
            <a:endParaRPr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People with higher emotional intelligence are also better at understanding their own psychological state, which can include managing stress effectively and being less likely to suffer from depression</a:t>
            </a:r>
            <a:endParaRPr dirty="0">
              <a:solidFill>
                <a:srgbClr val="183F5A"/>
              </a:solidFill>
              <a:latin typeface="Source Sans Pro" panose="020B0503030403020204" pitchFamily="34" charset="0"/>
            </a:endParaRPr>
          </a:p>
        </p:txBody>
      </p:sp>
      <p:sp>
        <p:nvSpPr>
          <p:cNvPr id="2" name="Google Shape;171;p19">
            <a:extLst>
              <a:ext uri="{FF2B5EF4-FFF2-40B4-BE49-F238E27FC236}">
                <a16:creationId xmlns:a16="http://schemas.microsoft.com/office/drawing/2014/main" id="{233E9D1E-1258-94E6-E39D-90F1876B026B}"/>
              </a:ext>
            </a:extLst>
          </p:cNvPr>
          <p:cNvSpPr txBox="1"/>
          <p:nvPr/>
        </p:nvSpPr>
        <p:spPr>
          <a:xfrm>
            <a:off x="263886" y="3098441"/>
            <a:ext cx="82041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Self-awareness</a:t>
            </a:r>
          </a:p>
          <a:p>
            <a:pPr marL="914400" lvl="1" indent="-317500">
              <a:buSzPts val="14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Emotional awareness</a:t>
            </a:r>
          </a:p>
          <a:p>
            <a:pPr marL="914400" lvl="1" indent="-317500">
              <a:buSzPts val="14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Accurate self-assessment</a:t>
            </a:r>
          </a:p>
          <a:p>
            <a:pPr marL="914400" lvl="1" indent="-317500">
              <a:buSzPts val="14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Self-confidence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endParaRPr lang="en-GB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en-GB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en-GB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en-GB"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Self-regulation</a:t>
            </a:r>
          </a:p>
          <a:p>
            <a:pPr marL="914400" lvl="1" indent="-317500">
              <a:buSzPts val="14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Self-control</a:t>
            </a:r>
          </a:p>
          <a:p>
            <a:pPr marL="914400" lvl="1" indent="-317500">
              <a:buSzPts val="14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Trustworthiness</a:t>
            </a:r>
          </a:p>
          <a:p>
            <a:pPr marL="914400" lvl="1" indent="-317500">
              <a:buSzPts val="14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Conscientiousness</a:t>
            </a:r>
          </a:p>
          <a:p>
            <a:pPr marL="914400" lvl="1" indent="-317500">
              <a:buSzPts val="14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Adaptability</a:t>
            </a:r>
          </a:p>
          <a:p>
            <a:pPr marL="914400" lvl="1" indent="-317500">
              <a:buSzPts val="14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Innovation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>
            <a:spLocks noGrp="1"/>
          </p:cNvSpPr>
          <p:nvPr>
            <p:ph type="title"/>
          </p:nvPr>
        </p:nvSpPr>
        <p:spPr>
          <a:xfrm>
            <a:off x="432783" y="393882"/>
            <a:ext cx="3160422" cy="2709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rgbClr val="EC6266"/>
                </a:solidFill>
                <a:latin typeface="Playfair Display SemiBold" pitchFamily="2" charset="77"/>
              </a:rPr>
              <a:t>9 types of Intelligence</a:t>
            </a:r>
            <a:endParaRPr sz="4000" b="1" dirty="0">
              <a:solidFill>
                <a:srgbClr val="EC6266"/>
              </a:solidFill>
              <a:latin typeface="Playfair Display SemiBold" pitchFamily="2" charset="77"/>
            </a:endParaRPr>
          </a:p>
        </p:txBody>
      </p:sp>
      <p:pic>
        <p:nvPicPr>
          <p:cNvPr id="177" name="Google Shape;17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9572" y="0"/>
            <a:ext cx="5164428" cy="5164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5000"/>
          </a:schemeClr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522936" y="49787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EC6266"/>
                </a:solidFill>
                <a:latin typeface="Source Sans Pro SemiBold" panose="020B0503030403020204" pitchFamily="34" charset="0"/>
              </a:rPr>
              <a:t>Discussion: </a:t>
            </a:r>
            <a:endParaRPr b="1" dirty="0">
              <a:solidFill>
                <a:srgbClr val="EC6266"/>
              </a:solidFill>
              <a:latin typeface="Source Sans Pro SemiBold" panose="020B0503030403020204" pitchFamily="34" charset="0"/>
            </a:endParaRPr>
          </a:p>
        </p:txBody>
      </p:sp>
      <p:sp>
        <p:nvSpPr>
          <p:cNvPr id="184" name="Google Shape;184;p21"/>
          <p:cNvSpPr txBox="1"/>
          <p:nvPr/>
        </p:nvSpPr>
        <p:spPr>
          <a:xfrm>
            <a:off x="414013" y="1220650"/>
            <a:ext cx="6398911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On a personal level, what does Coming of Age mean to you?</a:t>
            </a:r>
            <a:endParaRPr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What examples can you think of for different types of intelligence?</a:t>
            </a:r>
            <a:endParaRPr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Do you think emotional intelligence develops overtime?</a:t>
            </a:r>
            <a:endParaRPr dirty="0">
              <a:solidFill>
                <a:srgbClr val="183F5A"/>
              </a:solidFill>
              <a:latin typeface="Source Sans Pro" panose="020B0503030403020204" pitchFamily="34" charset="0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183F5A"/>
                </a:solidFill>
                <a:latin typeface="Source Sans Pro" panose="020B0503030403020204" pitchFamily="34" charset="0"/>
              </a:rPr>
              <a:t>What activities beyond education do you think contribute to your personal development?</a:t>
            </a:r>
            <a:endParaRPr dirty="0">
              <a:solidFill>
                <a:srgbClr val="183F5A"/>
              </a:solidFill>
              <a:latin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345A4CA2103D42AAE32FF97B62331B" ma:contentTypeVersion="16" ma:contentTypeDescription="Create a new document." ma:contentTypeScope="" ma:versionID="dd2bb616ff89850ab698381159ed176e">
  <xsd:schema xmlns:xsd="http://www.w3.org/2001/XMLSchema" xmlns:xs="http://www.w3.org/2001/XMLSchema" xmlns:p="http://schemas.microsoft.com/office/2006/metadata/properties" xmlns:ns2="276263f2-b819-4031-9489-5207d87447c6" xmlns:ns3="867686d5-a0e5-4d12-9788-de093ce86546" targetNamespace="http://schemas.microsoft.com/office/2006/metadata/properties" ma:root="true" ma:fieldsID="891bce25edf920afa5ca9b23e059cd53" ns2:_="" ns3:_="">
    <xsd:import namespace="276263f2-b819-4031-9489-5207d87447c6"/>
    <xsd:import namespace="867686d5-a0e5-4d12-9788-de093ce865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6263f2-b819-4031-9489-5207d87447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c5dfa82-81a5-4a5e-a735-60af52d8c6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7686d5-a0e5-4d12-9788-de093ce8654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f6bea0-7c3e-451e-976e-efb0e83b99c6}" ma:internalName="TaxCatchAll" ma:showField="CatchAllData" ma:web="867686d5-a0e5-4d12-9788-de093ce865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25828A-DC84-4401-9CF0-191B7BA6F4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277F70-03BE-498E-9BE3-6020D8252F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6263f2-b819-4031-9489-5207d87447c6"/>
    <ds:schemaRef ds:uri="867686d5-a0e5-4d12-9788-de093ce865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554</Words>
  <Application>Microsoft Office PowerPoint</Application>
  <PresentationFormat>On-screen Show (16:9)</PresentationFormat>
  <Paragraphs>61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Playfair Display SemiBold</vt:lpstr>
      <vt:lpstr>Source Sans Pro</vt:lpstr>
      <vt:lpstr>Source Sans Pro SemiBold</vt:lpstr>
      <vt:lpstr>Office Theme</vt:lpstr>
      <vt:lpstr>BreatheUni Session: Coming of Age </vt:lpstr>
      <vt:lpstr>Contracting</vt:lpstr>
      <vt:lpstr>Learning Objectives</vt:lpstr>
      <vt:lpstr>Career and Education: Topic Background Info</vt:lpstr>
      <vt:lpstr>Game: Guess the Age</vt:lpstr>
      <vt:lpstr>Discussion:  </vt:lpstr>
      <vt:lpstr>Personal and Emotional Coming of Age: The Background Info</vt:lpstr>
      <vt:lpstr>9 types of Intelligence</vt:lpstr>
      <vt:lpstr>Discussion: </vt:lpstr>
      <vt:lpstr>Understanding the Pressures: Background Information</vt:lpstr>
      <vt:lpstr>Background Info: Understanding the Pressures </vt:lpstr>
      <vt:lpstr>Discussion: Pressure</vt:lpstr>
      <vt:lpstr>Feedback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BreatheUni Session: Coming of Age</dc:title>
  <dc:creator>User</dc:creator>
  <cp:lastModifiedBy>Romena Haque</cp:lastModifiedBy>
  <cp:revision>2</cp:revision>
  <dcterms:modified xsi:type="dcterms:W3CDTF">2024-02-01T16:26:04Z</dcterms:modified>
</cp:coreProperties>
</file>