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339" r:id="rId5"/>
    <p:sldId id="344" r:id="rId6"/>
    <p:sldId id="327" r:id="rId7"/>
    <p:sldId id="322" r:id="rId8"/>
    <p:sldId id="364" r:id="rId9"/>
    <p:sldId id="366" r:id="rId10"/>
    <p:sldId id="357" r:id="rId11"/>
    <p:sldId id="358" r:id="rId12"/>
    <p:sldId id="356" r:id="rId13"/>
    <p:sldId id="329" r:id="rId14"/>
    <p:sldId id="331" r:id="rId15"/>
    <p:sldId id="332" r:id="rId16"/>
    <p:sldId id="334" r:id="rId17"/>
    <p:sldId id="335" r:id="rId18"/>
    <p:sldId id="336" r:id="rId19"/>
    <p:sldId id="367" r:id="rId20"/>
    <p:sldId id="338" r:id="rId21"/>
    <p:sldId id="342" r:id="rId22"/>
    <p:sldId id="355" r:id="rId23"/>
    <p:sldId id="347" r:id="rId24"/>
    <p:sldId id="350" r:id="rId25"/>
    <p:sldId id="351" r:id="rId26"/>
    <p:sldId id="368" r:id="rId27"/>
    <p:sldId id="360" r:id="rId28"/>
    <p:sldId id="362" r:id="rId29"/>
    <p:sldId id="365" r:id="rId30"/>
    <p:sldId id="369" r:id="rId31"/>
    <p:sldId id="361" r:id="rId32"/>
    <p:sldId id="3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orient="horz" pos="2160">
          <p15:clr>
            <a:srgbClr val="A4A3A4"/>
          </p15:clr>
        </p15:guide>
        <p15:guide id="3" orient="horz" pos="102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B9C700-E0EC-FD55-F7BD-F1F23CE40275}" name="Frankie Tickner" initials="FT" userId="S::frankie.tickner@wearefutures.com::df29ebf3-0dc0-4b96-9fc3-c6a91519f69e" providerId="AD"/>
  <p188:author id="{03C81D07-8654-393E-F8BA-43BB9C7B9206}" name="Guest User" initials="GU" userId="S::urn:spo:anon#6d5b3059e3287e939198633e6db7df7774dfe18c9d5a8cb5f69b26b4f714b3bf::" providerId="AD"/>
  <p188:author id="{FB05222B-07E4-18D2-5678-AEA5269F8516}" name="Millie Paine" initials="MP" userId="S::millie.paine@wearefutures.com::217c7a21-88ed-481f-abdc-c2121ad2f1b9" providerId="AD"/>
  <p188:author id="{AA73BB2D-C6AA-3F93-1EFA-6F08A17A3EFE}" name="Hope Guy" initials="HG" userId="S::hope.guy@wearefutures.com::add3f7be-f716-4f55-81ac-7d3f82fce405" providerId="AD"/>
  <p188:author id="{377FC838-7D48-43FE-033B-55F4C125AD28}" name="Guest User" initials="GU" userId="S::urn:spo:anon#67d9601f85588441ced9afe531284f8bfd66bf46e616a6d69081162039619ed7::" providerId="AD"/>
  <p188:author id="{02556D72-1756-3B0E-7069-2339B8C920E8}" name="Anna Tvrz" initials="AT" userId="S::anna.tvrz@wearefutures.com::053a73c0-0509-45b2-b065-556655450b00" providerId="AD"/>
  <p188:author id="{B5E30174-E915-1F94-1AAE-EB30528D70E2}" name="Hannah Barrett-Lee" initials="HBL" userId="S::hannah.barrett-lee@wearefutures.com::47746be0-7a11-4999-946d-3d747721eac8" providerId="AD"/>
  <p188:author id="{1EB58E82-F82E-BE13-4A9A-6725F54A9061}" name="Norma Gray" initials="NG" userId="S::norma.gray@wearefutures.com::09abe53f-ddec-4a9e-8c64-077ebc493367" providerId="AD"/>
  <p188:author id="{5F9C5B8A-F651-69C2-554D-8510B4606BA9}" name="Sarita Quy" initials="SQ" userId="S::sarita.quy@wearefutures.com::46f7103a-77aa-4577-872a-5f477422fd2a" providerId="AD"/>
  <p188:author id="{96DEA793-DFCD-6632-E82D-0757BDA6F232}" name="Carl Davidson" initials="CD" userId="S::carl.davidson@wearefutures.com::81f3ab77-d681-4365-a247-82aff83633e9" providerId="AD"/>
  <p188:author id="{A8C2CCA1-1758-93E5-B4A8-751B2BD0CBB6}" name="Faye Pooley" initials="FP" userId="S::faye.pooley@wearefutures.com::ddd8c81c-c833-4550-953d-921626a565e9" providerId="AD"/>
  <p188:author id="{0B6C21AF-4E84-30AC-0FD8-9EEE2447FE73}" name="Guest User" initials="GU" userId="S::urn:spo:anon#a835d14ae292631a886ce622ec17aaffd50fe94e495ce00faba6cbce84d57257::" providerId="AD"/>
  <p188:author id="{F101BFB7-3F8B-9861-2206-1FA0B3C0D2F9}" name="Guest User" initials="GU" userId="S::urn:spo:anon#fa12c4f776c6de28fcc5dc4d3ae00e1545fcc87767d18d592baf7b37b4b612a9::" providerId="AD"/>
  <p188:author id="{293355ED-9BA7-5F8B-EB21-793AA11D0320}" name="Guest User" initials="GU" userId="S::urn:spo:anon#65c904c6aed9d321aeeb9f543bb2ef8e3fd2bb43c912ae87456f6a190d376b95::" providerId="AD"/>
  <p188:author id="{34B668F9-3CDA-F24D-3E8F-0E8C3F51F379}" name="Fe Luton" initials="FL" userId="S::fe.luton@wearefutures.com::b36f9470-728b-4a0c-9d41-beb040061b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Davy" initials="SD" lastIdx="2" clrIdx="0">
    <p:extLst>
      <p:ext uri="{19B8F6BF-5375-455C-9EA6-DF929625EA0E}">
        <p15:presenceInfo xmlns:p15="http://schemas.microsoft.com/office/powerpoint/2012/main" userId="S::sarah.davy@wearefutures.com::095575f2-90a7-45d3-950b-9c4a094daf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6"/>
    <a:srgbClr val="05B0AB"/>
    <a:srgbClr val="1020F9"/>
    <a:srgbClr val="00B0AB"/>
    <a:srgbClr val="140041"/>
    <a:srgbClr val="71D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105428-E123-234E-8C75-7D0CC783C295}" v="33" dt="2024-05-08T09:33:36.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5" d="100"/>
          <a:sy n="55" d="100"/>
        </p:scale>
        <p:origin x="1072" y="36"/>
      </p:cViewPr>
      <p:guideLst>
        <p:guide pos="211"/>
        <p:guide orient="horz" pos="2160"/>
        <p:guide orient="horz" pos="102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0B0622-8FE5-2AF4-ECB8-A0C548ABAC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11C5E27-429E-E1D0-5EA4-65A035AD00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1C6335-0951-6142-A015-0625513594B9}" type="datetimeFigureOut">
              <a:rPr lang="en-GB" smtClean="0"/>
              <a:t>10/06/2024</a:t>
            </a:fld>
            <a:endParaRPr lang="en-GB"/>
          </a:p>
        </p:txBody>
      </p:sp>
      <p:sp>
        <p:nvSpPr>
          <p:cNvPr id="4" name="Footer Placeholder 3">
            <a:extLst>
              <a:ext uri="{FF2B5EF4-FFF2-40B4-BE49-F238E27FC236}">
                <a16:creationId xmlns:a16="http://schemas.microsoft.com/office/drawing/2014/main" id="{7A6C9BFF-213A-D665-3749-6C9015F551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8FA3D71-C4E2-D65B-2F46-B3AA445BCA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BD5C1D-490F-E342-BC79-F20664EEAEBA}" type="slidenum">
              <a:rPr lang="en-GB" smtClean="0"/>
              <a:t>‹#›</a:t>
            </a:fld>
            <a:endParaRPr lang="en-GB"/>
          </a:p>
        </p:txBody>
      </p:sp>
    </p:spTree>
    <p:extLst>
      <p:ext uri="{BB962C8B-B14F-4D97-AF65-F5344CB8AC3E}">
        <p14:creationId xmlns:p14="http://schemas.microsoft.com/office/powerpoint/2010/main" val="3466407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BD6C1-BD64-4F4A-B97C-801019724259}" type="datetimeFigureOut">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E4089-4F49-4F25-94E6-A336C2C3F5FF}" type="slidenum">
              <a:t>‹#›</a:t>
            </a:fld>
            <a:endParaRPr lang="en-US"/>
          </a:p>
        </p:txBody>
      </p:sp>
    </p:spTree>
    <p:extLst>
      <p:ext uri="{BB962C8B-B14F-4D97-AF65-F5344CB8AC3E}">
        <p14:creationId xmlns:p14="http://schemas.microsoft.com/office/powerpoint/2010/main" val="722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hs.uk/live-well/exercise/exercise-guidelines/physical-activity-guidelines-children-and-young-peopl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portengland-production-files.s3.eu-west-2.amazonaws.com/s3fs-public/2021-01/Active%20Lives%20Children%20Survey%20Academic%20Year%2019-20%20report.pdf?4Ti_0V0m9sYy5HwQjSiJN7Xj.VInpjV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portengland-production-files.s3.eu-west-2.amazonaws.com/s3fs-public/2021-01/Active%20Lives%20Children%20Survey%20Academic%20Year%2019-20%20report.pdf?4Ti_0V0m9sYy5HwQjSiJN7Xj.VInpjV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ox.com/videos/2017/2/10/14575572/ibtihaj-muhammad-was-the-first-us-olympian-to-wear-a-hijab"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evelplayingfield.org.uk/news-item/the-womens-game-survey/#:~:text=Women's%20football%20is%20one%20of,England's%20triumph%20at%20Euro%20202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portengland-production-files.s3.eu-west-2.amazonaws.com/s3fs-public/2021-01/Active%20Lives%20Children%20Survey%20Academic%20Year%2019-20%20report.pdf?4Ti_0V0m9sYy5HwQjSiJN7Xj.VInpjV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ind.org.uk/information-support/tips-for-everyday-living/physical-activity-and-your-mental-health/about-physical-activit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who.int/news-room/fact-sheets/detail/physical-activit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140041"/>
                </a:solidFill>
                <a:cs typeface="Calibri"/>
              </a:rPr>
              <a:t>Learning objective: </a:t>
            </a:r>
            <a:endParaRPr lang="en-US"/>
          </a:p>
          <a:p>
            <a:pPr>
              <a:defRPr/>
            </a:pPr>
            <a:r>
              <a:rPr lang="en-US">
                <a:solidFill>
                  <a:srgbClr val="140041"/>
                </a:solidFill>
                <a:ea typeface="Calibri"/>
                <a:cs typeface="Calibri"/>
              </a:rPr>
              <a:t>To develop our self-confidence to become a confident mover. </a:t>
            </a:r>
          </a:p>
          <a:p>
            <a:pPr>
              <a:defRPr/>
            </a:pPr>
            <a:endParaRPr lang="en-US">
              <a:solidFill>
                <a:srgbClr val="140041"/>
              </a:solidFill>
              <a:ea typeface="Calibri"/>
              <a:cs typeface="Calibri"/>
            </a:endParaRPr>
          </a:p>
          <a:p>
            <a:pPr>
              <a:defRPr/>
            </a:pPr>
            <a:r>
              <a:rPr lang="en-US">
                <a:solidFill>
                  <a:srgbClr val="140041"/>
                </a:solidFill>
                <a:ea typeface="Calibri"/>
                <a:cs typeface="Calibri"/>
              </a:rPr>
              <a:t>Learning outcomes: </a:t>
            </a:r>
          </a:p>
          <a:p>
            <a:pPr>
              <a:defRPr/>
            </a:pPr>
            <a:r>
              <a:rPr lang="en-US">
                <a:solidFill>
                  <a:srgbClr val="140041"/>
                </a:solidFill>
                <a:ea typeface="Calibri"/>
                <a:cs typeface="Calibri"/>
              </a:rPr>
              <a:t>By the end of the lesson pupils will be able to: </a:t>
            </a:r>
          </a:p>
          <a:p>
            <a:pPr marL="171450" indent="-171450">
              <a:buFont typeface="Arial"/>
              <a:buChar char="•"/>
              <a:defRPr/>
            </a:pPr>
            <a:r>
              <a:rPr lang="en-US">
                <a:solidFill>
                  <a:srgbClr val="140041"/>
                </a:solidFill>
                <a:ea typeface="Calibri"/>
                <a:cs typeface="Calibri"/>
              </a:rPr>
              <a:t>Understand how regular physical activity benefits both mental and physical health</a:t>
            </a:r>
          </a:p>
          <a:p>
            <a:pPr marL="171450" indent="-171450">
              <a:buFont typeface="Arial"/>
              <a:buChar char="•"/>
              <a:defRPr/>
            </a:pPr>
            <a:r>
              <a:rPr lang="en-US" err="1">
                <a:solidFill>
                  <a:srgbClr val="140041"/>
                </a:solidFill>
                <a:ea typeface="Calibri" panose="020F0502020204030204"/>
                <a:cs typeface="Calibri"/>
              </a:rPr>
              <a:t>Recognise</a:t>
            </a:r>
            <a:r>
              <a:rPr lang="en-US">
                <a:solidFill>
                  <a:srgbClr val="140041"/>
                </a:solidFill>
                <a:ea typeface="Calibri" panose="020F0502020204030204"/>
                <a:cs typeface="Calibri"/>
              </a:rPr>
              <a:t> how low self-confidence might be a barrier to physical activity </a:t>
            </a:r>
          </a:p>
          <a:p>
            <a:pPr marL="171450" indent="-171450">
              <a:buFont typeface="Arial"/>
              <a:buChar char="•"/>
              <a:defRPr/>
            </a:pPr>
            <a:r>
              <a:rPr lang="en-US">
                <a:solidFill>
                  <a:srgbClr val="140041"/>
                </a:solidFill>
                <a:ea typeface="Calibri" panose="020F0502020204030204"/>
                <a:cs typeface="Calibri"/>
              </a:rPr>
              <a:t>Develop strategies to increase self-confidence in relation to physical activity </a:t>
            </a:r>
          </a:p>
          <a:p>
            <a:pPr>
              <a:defRPr/>
            </a:pPr>
            <a:endParaRPr lang="en-US">
              <a:solidFill>
                <a:srgbClr val="140041"/>
              </a:solidFill>
              <a:ea typeface="Calibri" panose="020F0502020204030204"/>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1</a:t>
            </a:fld>
            <a:endParaRPr lang="en-GB"/>
          </a:p>
        </p:txBody>
      </p:sp>
    </p:spTree>
    <p:extLst>
      <p:ext uri="{BB962C8B-B14F-4D97-AF65-F5344CB8AC3E}">
        <p14:creationId xmlns:p14="http://schemas.microsoft.com/office/powerpoint/2010/main" val="320495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https://www.nhs.uk/live-well/exercise/exercise-guidelines/physical-activity-guidelines-children-and-young-people/</a:t>
            </a:r>
            <a:r>
              <a:rPr lang="en-US"/>
              <a:t> </a:t>
            </a:r>
            <a:endParaRPr lang="en-US">
              <a:ea typeface="Calibri"/>
              <a:cs typeface="Calibri"/>
            </a:endParaRPr>
          </a:p>
          <a:p>
            <a:endParaRPr lang="en-US" b="1">
              <a:cs typeface="Calibri"/>
            </a:endParaRPr>
          </a:p>
          <a:p>
            <a:r>
              <a:rPr lang="en-US" b="1">
                <a:cs typeface="Calibri"/>
              </a:rPr>
              <a:t>Delivery Notes </a:t>
            </a:r>
            <a:endParaRPr lang="en-US"/>
          </a:p>
          <a:p>
            <a:pPr marL="171450" indent="-171450">
              <a:buFont typeface="Arial"/>
              <a:buChar char="•"/>
            </a:pPr>
            <a:r>
              <a:rPr lang="en-US">
                <a:cs typeface="Calibri"/>
              </a:rPr>
              <a:t>Bring up the statement and give pupils time to decide on their answer and make the correct moment. Discuss the answer.</a:t>
            </a:r>
            <a:endParaRPr lang="en-US">
              <a:ea typeface="Calibri"/>
              <a:cs typeface="Calibri"/>
            </a:endParaRPr>
          </a:p>
          <a:p>
            <a:pPr marL="171450" indent="-171450">
              <a:buFont typeface="Arial"/>
              <a:buChar char="•"/>
            </a:pPr>
            <a:r>
              <a:rPr lang="en-US">
                <a:cs typeface="Calibri"/>
              </a:rPr>
              <a:t>60 minutes a day doesn't have to be all at once. Short bursts could be playing in the playground or walking to school. </a:t>
            </a:r>
            <a:endParaRPr lang="en-US">
              <a:ea typeface="Calibri"/>
              <a:cs typeface="Calibri"/>
            </a:endParaRPr>
          </a:p>
          <a:p>
            <a:pPr marL="171450" indent="-171450">
              <a:buFont typeface="Arial"/>
              <a:buChar char="•"/>
            </a:pPr>
            <a:r>
              <a:rPr lang="en-US">
                <a:cs typeface="Calibri"/>
              </a:rPr>
              <a:t>Getting 60 minutes a day is important for mental and physical health.  </a:t>
            </a:r>
            <a:endParaRPr lang="en-US">
              <a:ea typeface="Calibri"/>
              <a:cs typeface="Calibri"/>
            </a:endParaRPr>
          </a:p>
          <a:p>
            <a:pPr marL="171450" indent="-171450">
              <a:buFont typeface="Arial"/>
              <a:buChar char="•"/>
            </a:pPr>
            <a:endParaRPr lang="en-US">
              <a:cs typeface="Calibri"/>
            </a:endParaRPr>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30 minutes</a:t>
            </a:r>
            <a:r>
              <a:rPr lang="en-US"/>
              <a:t>: reach tall in your seat/ </a:t>
            </a:r>
            <a:r>
              <a:rPr lang="en-US" b="1"/>
              <a:t>60 minutes</a:t>
            </a:r>
            <a:r>
              <a:rPr lang="en-US"/>
              <a:t>: stretch low to the floor.</a:t>
            </a:r>
            <a:endParaRPr lang="en-US">
              <a:ea typeface="Calibri"/>
              <a:cs typeface="Calibri"/>
            </a:endParaRPr>
          </a:p>
          <a:p>
            <a:endParaRPr lang="en-US">
              <a:cs typeface="Calibri"/>
            </a:endParaRPr>
          </a:p>
          <a:p>
            <a:endParaRPr lang="en-US">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10</a:t>
            </a:fld>
            <a:endParaRPr lang="en-GB"/>
          </a:p>
        </p:txBody>
      </p:sp>
    </p:spTree>
    <p:extLst>
      <p:ext uri="{BB962C8B-B14F-4D97-AF65-F5344CB8AC3E}">
        <p14:creationId xmlns:p14="http://schemas.microsoft.com/office/powerpoint/2010/main" val="3196703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https://sportengland-production-files.s3.eu-west-2.amazonaws.com/s3fs-public/2021-01/Active%20Lives%20Children%20Survey%20Academic%20Year%2019-20%20report.pdf?4Ti_0V0m9sYy5HwQjSiJN7Xj.VInpjV6</a:t>
            </a:r>
            <a:r>
              <a:rPr lang="en-US"/>
              <a:t> </a:t>
            </a:r>
            <a:endParaRPr lang="en-US">
              <a:ea typeface="Calibri"/>
              <a:cs typeface="Calibri"/>
            </a:endParaRPr>
          </a:p>
          <a:p>
            <a:endParaRPr lang="en-US" b="1">
              <a:cs typeface="Calibri"/>
            </a:endParaRPr>
          </a:p>
          <a:p>
            <a:r>
              <a:rPr lang="en-US" b="1">
                <a:cs typeface="Calibri"/>
              </a:rPr>
              <a:t>Delivery Notes </a:t>
            </a:r>
            <a:endParaRPr lang="en-US">
              <a:ea typeface="Calibri"/>
              <a:cs typeface="Calibri"/>
            </a:endParaRPr>
          </a:p>
          <a:p>
            <a:pPr marL="171450" indent="-171450">
              <a:buFont typeface="Arial"/>
              <a:buChar char="•"/>
            </a:pPr>
            <a:r>
              <a:rPr lang="en-US">
                <a:cs typeface="Calibri"/>
              </a:rPr>
              <a:t>Bring up the statement and give pupils time to decide on their answer and make the correct moment. Discuss the answer. </a:t>
            </a:r>
            <a:endParaRPr lang="en-US">
              <a:ea typeface="Calibri"/>
              <a:cs typeface="Calibri"/>
            </a:endParaRPr>
          </a:p>
          <a:p>
            <a:pPr marL="171450" indent="-171450">
              <a:buFont typeface="Arial"/>
              <a:buChar char="•"/>
            </a:pPr>
            <a:r>
              <a:rPr lang="en-US">
                <a:ea typeface="Calibri"/>
                <a:cs typeface="Calibri"/>
              </a:rPr>
              <a:t>It is a misconception that disabled people are less active – activity is the same amongst disabled and non-disabled children. There are many different sports that cater for people with disabilities meaning they are also able to be active. </a:t>
            </a:r>
          </a:p>
          <a:p>
            <a:pPr marL="171450" indent="-171450">
              <a:buFont typeface="Arial"/>
              <a:buChar char="•"/>
            </a:pPr>
            <a:endParaRPr lang="en-US">
              <a:ea typeface="Calibri"/>
              <a:cs typeface="Calibri"/>
            </a:endParaRPr>
          </a:p>
          <a:p>
            <a:pPr marL="171450" indent="-171450">
              <a:buFont typeface="Arial"/>
              <a:buChar char="•"/>
            </a:pPr>
            <a:endParaRPr lang="en-US"/>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The same</a:t>
            </a:r>
            <a:r>
              <a:rPr lang="en-US"/>
              <a:t>: reach tall in your seat/ </a:t>
            </a:r>
            <a:r>
              <a:rPr lang="en-US" b="1"/>
              <a:t>Different</a:t>
            </a:r>
            <a:r>
              <a:rPr lang="en-US"/>
              <a:t>: stretch low to the floor.</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11</a:t>
            </a:fld>
            <a:endParaRPr lang="en-GB"/>
          </a:p>
        </p:txBody>
      </p:sp>
    </p:spTree>
    <p:extLst>
      <p:ext uri="{BB962C8B-B14F-4D97-AF65-F5344CB8AC3E}">
        <p14:creationId xmlns:p14="http://schemas.microsoft.com/office/powerpoint/2010/main" val="105679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PowerPoint Presentation (sportengland-production-files.s3.eu-west-2.amazonaws.com)</a:t>
            </a:r>
            <a:endParaRPr lang="en-US"/>
          </a:p>
          <a:p>
            <a:endParaRPr lang="en-US" b="1">
              <a:cs typeface="Calibri"/>
            </a:endParaRPr>
          </a:p>
          <a:p>
            <a:r>
              <a:rPr lang="en-US" b="1">
                <a:cs typeface="Calibri"/>
              </a:rPr>
              <a:t>Delivery Notes </a:t>
            </a:r>
            <a:endParaRPr lang="en-US">
              <a:ea typeface="Calibri"/>
              <a:cs typeface="Calibri"/>
            </a:endParaRPr>
          </a:p>
          <a:p>
            <a:pPr marL="171450" indent="-171450">
              <a:buFont typeface="Arial"/>
              <a:buChar char="•"/>
            </a:pPr>
            <a:r>
              <a:rPr lang="en-US">
                <a:cs typeface="Calibri"/>
              </a:rPr>
              <a:t>Bring up the statement and give pupils time to decide on their answer and make the correct moment. Discuss the answer. </a:t>
            </a:r>
            <a:endParaRPr lang="en-US">
              <a:ea typeface="Calibri"/>
              <a:cs typeface="Calibri"/>
            </a:endParaRPr>
          </a:p>
          <a:p>
            <a:pPr marL="171450" indent="-171450">
              <a:buFont typeface="Arial"/>
              <a:buChar char="•"/>
            </a:pPr>
            <a:r>
              <a:rPr lang="en-US">
                <a:ea typeface="Calibri"/>
                <a:cs typeface="Calibri"/>
              </a:rPr>
              <a:t>Exercise makes you feel happier by releasing endorphins – chemicals which make you feel good. If you do exercise consistently, you are more likely to feel happier each day. </a:t>
            </a:r>
          </a:p>
          <a:p>
            <a:pPr marL="171450" indent="-171450">
              <a:buFont typeface="Arial"/>
              <a:buChar char="•"/>
            </a:pPr>
            <a:endParaRPr lang="en-US"/>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More</a:t>
            </a:r>
            <a:r>
              <a:rPr lang="en-US"/>
              <a:t>: put your hands up/ </a:t>
            </a:r>
            <a:r>
              <a:rPr lang="en-US" b="1"/>
              <a:t>Less</a:t>
            </a:r>
            <a:r>
              <a:rPr lang="en-US"/>
              <a:t>: clap your hands.</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12</a:t>
            </a:fld>
            <a:endParaRPr lang="en-GB"/>
          </a:p>
        </p:txBody>
      </p:sp>
    </p:spTree>
    <p:extLst>
      <p:ext uri="{BB962C8B-B14F-4D97-AF65-F5344CB8AC3E}">
        <p14:creationId xmlns:p14="http://schemas.microsoft.com/office/powerpoint/2010/main" val="89116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https://www.vox.com/videos/2017/2/10/14575572/ibtihaj-muhammad-was-the-first-us-olympian-to-wear-a-hijab</a:t>
            </a:r>
            <a:r>
              <a:rPr lang="en-US"/>
              <a:t> </a:t>
            </a:r>
            <a:endParaRPr lang="en-US">
              <a:cs typeface="Calibri"/>
            </a:endParaRPr>
          </a:p>
          <a:p>
            <a:endParaRPr lang="en-US" b="1">
              <a:cs typeface="Calibri"/>
            </a:endParaRPr>
          </a:p>
          <a:p>
            <a:r>
              <a:rPr lang="en-US" b="1">
                <a:cs typeface="Calibri"/>
              </a:rPr>
              <a:t>Delivery Notes </a:t>
            </a:r>
            <a:endParaRPr lang="en-US">
              <a:ea typeface="Calibri"/>
              <a:cs typeface="Calibri"/>
            </a:endParaRPr>
          </a:p>
          <a:p>
            <a:pPr marL="171450" indent="-171450">
              <a:buFont typeface="Arial"/>
              <a:buChar char="•"/>
            </a:pPr>
            <a:r>
              <a:rPr lang="en-US">
                <a:cs typeface="Calibri"/>
              </a:rPr>
              <a:t>Bring up the statement and give pupils time to decide on their answer and make the correct moment. Discuss the answer. </a:t>
            </a:r>
            <a:endParaRPr lang="en-US">
              <a:ea typeface="Calibri"/>
              <a:cs typeface="Calibri"/>
            </a:endParaRPr>
          </a:p>
          <a:p>
            <a:pPr marL="171450" indent="-171450">
              <a:buFont typeface="Arial"/>
              <a:buChar char="•"/>
            </a:pPr>
            <a:r>
              <a:rPr lang="en-US">
                <a:ea typeface="Calibri"/>
                <a:cs typeface="Calibri"/>
              </a:rPr>
              <a:t>Ibtihaj Muhammad proved that high-level sport can be done in a hijab. Many sportswear brands are now making modest athletic clothes, including sportswear hijabs.  </a:t>
            </a:r>
          </a:p>
          <a:p>
            <a:pPr marL="171450" indent="-171450">
              <a:buFont typeface="Arial"/>
              <a:buChar char="•"/>
            </a:pPr>
            <a:endParaRPr lang="en-US"/>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A hijab</a:t>
            </a:r>
            <a:r>
              <a:rPr lang="en-US"/>
              <a:t>: touch your toes/ </a:t>
            </a:r>
            <a:r>
              <a:rPr lang="en-US" b="1"/>
              <a:t>Gloves:</a:t>
            </a:r>
            <a:r>
              <a:rPr lang="en-US"/>
              <a:t> punch the air.</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13</a:t>
            </a:fld>
            <a:endParaRPr lang="en-GB"/>
          </a:p>
        </p:txBody>
      </p:sp>
    </p:spTree>
    <p:extLst>
      <p:ext uri="{BB962C8B-B14F-4D97-AF65-F5344CB8AC3E}">
        <p14:creationId xmlns:p14="http://schemas.microsoft.com/office/powerpoint/2010/main" val="403126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https://www.levelplayingfield.org.uk/news-item/the-womens-game-survey/#:~:text=Women's%20football%20is%20one%20of,England's%20triumph%20at%20Euro%202022</a:t>
            </a:r>
            <a:r>
              <a:rPr lang="en-US"/>
              <a:t>. </a:t>
            </a:r>
            <a:endParaRPr lang="en-US">
              <a:ea typeface="Calibri"/>
              <a:cs typeface="Calibri"/>
            </a:endParaRPr>
          </a:p>
          <a:p>
            <a:endParaRPr lang="en-US" b="1">
              <a:cs typeface="Calibri"/>
            </a:endParaRPr>
          </a:p>
          <a:p>
            <a:r>
              <a:rPr lang="en-US" b="1">
                <a:cs typeface="Calibri"/>
              </a:rPr>
              <a:t>Delivery Notes </a:t>
            </a:r>
            <a:endParaRPr lang="en-US">
              <a:ea typeface="Calibri"/>
              <a:cs typeface="Calibri"/>
            </a:endParaRPr>
          </a:p>
          <a:p>
            <a:pPr marL="171450" indent="-171450">
              <a:buFont typeface="Arial"/>
              <a:buChar char="•"/>
            </a:pPr>
            <a:r>
              <a:rPr lang="en-US">
                <a:cs typeface="Calibri"/>
              </a:rPr>
              <a:t>Bring up the statement and give pupils time to decide on their answer and make the correct moment. Discuss the answer. </a:t>
            </a:r>
            <a:endParaRPr lang="en-US">
              <a:ea typeface="Calibri"/>
              <a:cs typeface="Calibri"/>
            </a:endParaRPr>
          </a:p>
          <a:p>
            <a:pPr marL="171450" indent="-171450">
              <a:buFont typeface="Arial"/>
              <a:buChar char="•"/>
            </a:pPr>
            <a:r>
              <a:rPr lang="en-US">
                <a:ea typeface="Calibri"/>
                <a:cs typeface="Calibri"/>
              </a:rPr>
              <a:t>Women's football is the fastest growing sport in the UK – particularly due to the success of England's Lionesses in the Euros and World Cup over the past 2 years. </a:t>
            </a:r>
          </a:p>
          <a:p>
            <a:pPr marL="171450" indent="-171450">
              <a:buFont typeface="Arial"/>
              <a:buChar char="•"/>
            </a:pPr>
            <a:endParaRPr lang="en-US"/>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Cricket</a:t>
            </a:r>
            <a:r>
              <a:rPr lang="en-US"/>
              <a:t>: wave your hands/ </a:t>
            </a:r>
            <a:r>
              <a:rPr lang="en-US" b="1"/>
              <a:t>Football</a:t>
            </a:r>
            <a:r>
              <a:rPr lang="en-US"/>
              <a:t>: put your hands on your head.</a:t>
            </a:r>
            <a:endParaRPr lang="en-US">
              <a:ea typeface="Calibri"/>
              <a:cs typeface="Calibri"/>
            </a:endParaRPr>
          </a:p>
          <a:p>
            <a:endParaRPr lang="en-US">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14</a:t>
            </a:fld>
            <a:endParaRPr lang="en-GB"/>
          </a:p>
        </p:txBody>
      </p:sp>
    </p:spTree>
    <p:extLst>
      <p:ext uri="{BB962C8B-B14F-4D97-AF65-F5344CB8AC3E}">
        <p14:creationId xmlns:p14="http://schemas.microsoft.com/office/powerpoint/2010/main" val="251826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 </a:t>
            </a:r>
            <a:endParaRPr lang="en-US" b="1">
              <a:cs typeface="Calibri"/>
            </a:endParaRPr>
          </a:p>
          <a:p>
            <a:r>
              <a:rPr lang="en-US">
                <a:hlinkClick r:id="rId3"/>
              </a:rPr>
              <a:t>PowerPoint Presentation (sportengland-production-files.s3.eu-west-2.amazonaws.com)</a:t>
            </a:r>
            <a:endParaRPr lang="en-US"/>
          </a:p>
          <a:p>
            <a:endParaRPr lang="en-US" b="1">
              <a:cs typeface="Calibri"/>
            </a:endParaRPr>
          </a:p>
          <a:p>
            <a:r>
              <a:rPr lang="en-US" b="1">
                <a:cs typeface="Calibri"/>
              </a:rPr>
              <a:t>Delivery Notes </a:t>
            </a:r>
            <a:endParaRPr lang="en-US"/>
          </a:p>
          <a:p>
            <a:pPr marL="171450" indent="-171450">
              <a:buFont typeface="Arial"/>
              <a:buChar char="•"/>
            </a:pPr>
            <a:r>
              <a:rPr lang="en-US">
                <a:cs typeface="Calibri"/>
              </a:rPr>
              <a:t>Bring up the statement and give pupils time to decide on their answer and make the correct moment. Discuss the answer. </a:t>
            </a:r>
            <a:endParaRPr lang="en-US">
              <a:ea typeface="Calibri"/>
              <a:cs typeface="Calibri"/>
            </a:endParaRPr>
          </a:p>
          <a:p>
            <a:pPr marL="171450" indent="-171450">
              <a:buFont typeface="Arial"/>
              <a:buChar char="•"/>
            </a:pPr>
            <a:r>
              <a:rPr lang="en-US">
                <a:ea typeface="Calibri"/>
                <a:cs typeface="Calibri"/>
              </a:rPr>
              <a:t>Exercise increases our resilience – we are more likely to have a positive mindset and feel capable of doing things, and trying things until we get them right rather than giving up straight away. </a:t>
            </a:r>
          </a:p>
          <a:p>
            <a:pPr marL="171450" indent="-171450">
              <a:buFont typeface="Arial"/>
              <a:buChar char="•"/>
            </a:pPr>
            <a:endParaRPr lang="en-US">
              <a:ea typeface="Calibri"/>
              <a:cs typeface="Calibri"/>
            </a:endParaRPr>
          </a:p>
          <a:p>
            <a:pPr marL="171450" indent="-171450">
              <a:buFont typeface="Arial"/>
              <a:buChar char="•"/>
            </a:pPr>
            <a:endParaRPr lang="en-US"/>
          </a:p>
          <a:p>
            <a:r>
              <a:rPr lang="en-US" b="1"/>
              <a:t>Inclusion Notes</a:t>
            </a:r>
            <a:endParaRPr lang="en-US" b="1">
              <a:cs typeface="Calibri"/>
            </a:endParaRPr>
          </a:p>
          <a:p>
            <a:pPr marL="171450" indent="-171450">
              <a:buFont typeface="Arial"/>
              <a:buChar char="•"/>
            </a:pPr>
            <a:r>
              <a:rPr lang="en-US"/>
              <a:t>Adjust the moves to make them inclusive for all pupil requirements in your class. E.g. </a:t>
            </a:r>
            <a:r>
              <a:rPr lang="en-US" b="1"/>
              <a:t>More</a:t>
            </a:r>
            <a:r>
              <a:rPr lang="en-US"/>
              <a:t>: click your fingers/ </a:t>
            </a:r>
            <a:r>
              <a:rPr lang="en-US" b="1"/>
              <a:t>Less</a:t>
            </a:r>
            <a:r>
              <a:rPr lang="en-US"/>
              <a:t>: hands in the air.</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15</a:t>
            </a:fld>
            <a:endParaRPr lang="en-GB"/>
          </a:p>
        </p:txBody>
      </p:sp>
    </p:spTree>
    <p:extLst>
      <p:ext uri="{BB962C8B-B14F-4D97-AF65-F5344CB8AC3E}">
        <p14:creationId xmlns:p14="http://schemas.microsoft.com/office/powerpoint/2010/main" val="171157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References: </a:t>
            </a:r>
          </a:p>
          <a:p>
            <a:r>
              <a:rPr lang="en-US">
                <a:hlinkClick r:id="rId3"/>
              </a:rPr>
              <a:t>https://www.mind.org.uk/information-support/tips-for-everyday-living/physical-activity-and-your-mental-health/about-physical-activity/</a:t>
            </a:r>
            <a:r>
              <a:rPr lang="en-US"/>
              <a:t> </a:t>
            </a:r>
          </a:p>
          <a:p>
            <a:r>
              <a:rPr lang="en-US">
                <a:hlinkClick r:id="rId4"/>
              </a:rPr>
              <a:t>https://www.who.int/news-room/fact-sheets/detail/physical-activity</a:t>
            </a:r>
            <a:r>
              <a:rPr lang="en-US"/>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US"/>
              <a:t>16</a:t>
            </a:fld>
            <a:endParaRPr lang="en-US"/>
          </a:p>
        </p:txBody>
      </p:sp>
    </p:spTree>
    <p:extLst>
      <p:ext uri="{BB962C8B-B14F-4D97-AF65-F5344CB8AC3E}">
        <p14:creationId xmlns:p14="http://schemas.microsoft.com/office/powerpoint/2010/main" val="1126722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a:t>
            </a:r>
            <a:r>
              <a:rPr lang="en-US" b="1">
                <a:cs typeface="Calibri"/>
              </a:rPr>
              <a:t>Notes </a:t>
            </a:r>
            <a:endParaRPr lang="en-US" b="1"/>
          </a:p>
          <a:p>
            <a:pPr marL="171450" indent="-171450">
              <a:buFont typeface="Arial"/>
              <a:buChar char="•"/>
            </a:pPr>
            <a:r>
              <a:rPr lang="en-US"/>
              <a:t>Discuss question. To avoid unintentionally shaming, avoid talking about body 'size' and instead refer to an 'aspect of their body'.</a:t>
            </a:r>
            <a:endParaRPr lang="en-US">
              <a:cs typeface="Calibri" panose="020F0502020204030204"/>
            </a:endParaRPr>
          </a:p>
          <a:p>
            <a:pPr marL="171450" indent="-171450">
              <a:buFont typeface="Arial"/>
              <a:buChar char="•"/>
            </a:pPr>
            <a:r>
              <a:rPr lang="en-US"/>
              <a:t>Celebrate that it's great that pupils have ideas of when they have confidence, then explain that as we go through life, people can lose confidence. That could be because of an aspect of their body, gender, ability, and more. </a:t>
            </a:r>
          </a:p>
          <a:p>
            <a:pPr marL="171450" indent="-171450">
              <a:buFont typeface="Arial"/>
              <a:buChar char="•"/>
            </a:pPr>
            <a:r>
              <a:rPr lang="en-US">
                <a:ea typeface="Calibri"/>
                <a:cs typeface="Calibri"/>
              </a:rPr>
              <a:t>Ensure you </a:t>
            </a:r>
            <a:r>
              <a:rPr lang="en-US" err="1">
                <a:ea typeface="Calibri"/>
                <a:cs typeface="Calibri"/>
              </a:rPr>
              <a:t>emphasise</a:t>
            </a:r>
            <a:r>
              <a:rPr lang="en-US">
                <a:ea typeface="Calibri"/>
                <a:cs typeface="Calibri"/>
              </a:rPr>
              <a:t> the need for pupils to be sensitive about what they are saying so as not to unintentionally shame anyone. Encourage pupils to use the term 'someone' and for them not to refer to anyone specific in their discussions in order to maintain a safe environment. </a:t>
            </a:r>
          </a:p>
          <a:p>
            <a:pPr marL="171450" indent="-171450">
              <a:buFont typeface="Arial"/>
              <a:buChar char="•"/>
            </a:pPr>
            <a:r>
              <a:rPr lang="en-US">
                <a:ea typeface="Calibri"/>
                <a:cs typeface="Calibri"/>
              </a:rPr>
              <a:t>If age and stage appropriate, you may wish to ask questions which link to puberty. For example: </a:t>
            </a:r>
          </a:p>
          <a:p>
            <a:pPr marL="628650" lvl="1" indent="-171450">
              <a:buFont typeface="Arial"/>
              <a:buChar char="•"/>
            </a:pPr>
            <a:r>
              <a:rPr lang="en-US">
                <a:ea typeface="Calibri"/>
                <a:cs typeface="Calibri"/>
              </a:rPr>
              <a:t>What kind of changes might a young person's body undergo as they get older? </a:t>
            </a:r>
            <a:r>
              <a:rPr lang="en-US" i="1">
                <a:ea typeface="Calibri" panose="020F0502020204030204"/>
                <a:cs typeface="Calibri" panose="020F0502020204030204"/>
              </a:rPr>
              <a:t>Hormones can make our moods change, our bodies will change shape, our voices may deepen (boys)</a:t>
            </a:r>
          </a:p>
          <a:p>
            <a:pPr marL="628650" lvl="1" indent="-171450">
              <a:buFont typeface="Arial"/>
              <a:buChar char="•"/>
            </a:pPr>
            <a:r>
              <a:rPr lang="en-US">
                <a:ea typeface="Calibri" panose="020F0502020204030204"/>
                <a:cs typeface="Calibri" panose="020F0502020204030204"/>
              </a:rPr>
              <a:t>How might these changes impact someone's confidence? </a:t>
            </a:r>
            <a:r>
              <a:rPr lang="en-US" i="1">
                <a:ea typeface="Calibri" panose="020F0502020204030204"/>
                <a:cs typeface="Calibri" panose="020F0502020204030204"/>
              </a:rPr>
              <a:t>Body changes might make someone feel uncomfortable, unpredictable moods might make us enjoy things less</a:t>
            </a: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17</a:t>
            </a:fld>
            <a:endParaRPr lang="en-GB"/>
          </a:p>
        </p:txBody>
      </p:sp>
    </p:spTree>
    <p:extLst>
      <p:ext uri="{BB962C8B-B14F-4D97-AF65-F5344CB8AC3E}">
        <p14:creationId xmlns:p14="http://schemas.microsoft.com/office/powerpoint/2010/main" val="2176673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a:t>
            </a:r>
            <a:r>
              <a:rPr lang="en-US" b="1">
                <a:cs typeface="Calibri"/>
              </a:rPr>
              <a:t>Notes </a:t>
            </a:r>
            <a:endParaRPr lang="en-US" b="1"/>
          </a:p>
          <a:p>
            <a:pPr marL="171450" indent="-171450">
              <a:buFont typeface="Arial"/>
              <a:buChar char="•"/>
            </a:pPr>
            <a:r>
              <a:rPr lang="en-US">
                <a:cs typeface="Calibri"/>
              </a:rPr>
              <a:t>Pupils can work in pairs or in small groups to create advice for Mo and Kate. </a:t>
            </a:r>
            <a:endParaRPr lang="en-US">
              <a:ea typeface="Calibri"/>
              <a:cs typeface="Calibri"/>
            </a:endParaRPr>
          </a:p>
          <a:p>
            <a:pPr marL="171450" indent="-171450">
              <a:buFont typeface="Arial"/>
              <a:buChar char="•"/>
            </a:pPr>
            <a:r>
              <a:rPr lang="en-US">
                <a:cs typeface="Calibri"/>
              </a:rPr>
              <a:t>Share ideas as a class for things that will help them to stay confident when being active. For example, they could talk to a trusted adult about ways to increase their body confidence or focus on the things their body can do rather than what it looks like.</a:t>
            </a:r>
            <a:endParaRPr lang="en-US"/>
          </a:p>
          <a:p>
            <a:pPr marL="171450" indent="-171450">
              <a:buFont typeface="Arial"/>
              <a:buChar char="•"/>
            </a:pPr>
            <a:r>
              <a:rPr lang="en-US">
                <a:ea typeface="Calibri"/>
                <a:cs typeface="Calibri"/>
              </a:rPr>
              <a:t>Discussion questions to ask students: </a:t>
            </a:r>
          </a:p>
          <a:p>
            <a:pPr marL="628650" lvl="1" indent="-171450">
              <a:buFont typeface="Arial"/>
              <a:buChar char="•"/>
            </a:pPr>
            <a:r>
              <a:rPr lang="en-US">
                <a:ea typeface="Calibri"/>
                <a:cs typeface="Calibri"/>
              </a:rPr>
              <a:t>Why might a person feel embarrassed about their body changing? </a:t>
            </a:r>
          </a:p>
          <a:p>
            <a:pPr marL="628650" lvl="1" indent="-171450">
              <a:buFont typeface="Arial"/>
              <a:buChar char="•"/>
            </a:pPr>
            <a:r>
              <a:rPr lang="en-US">
                <a:ea typeface="Calibri"/>
                <a:cs typeface="Calibri"/>
              </a:rPr>
              <a:t>Why is it important for people to stay active even if their body does change? </a:t>
            </a:r>
          </a:p>
          <a:p>
            <a:pPr marL="628650" lvl="1" indent="-171450">
              <a:buFont typeface="Arial"/>
              <a:buChar char="•"/>
            </a:pPr>
            <a:r>
              <a:rPr lang="en-US">
                <a:ea typeface="Calibri"/>
                <a:cs typeface="Calibri"/>
              </a:rPr>
              <a:t>How could a person increase their confidence? Why is this important? </a:t>
            </a: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18</a:t>
            </a:fld>
            <a:endParaRPr lang="en-GB"/>
          </a:p>
        </p:txBody>
      </p:sp>
    </p:spTree>
    <p:extLst>
      <p:ext uri="{BB962C8B-B14F-4D97-AF65-F5344CB8AC3E}">
        <p14:creationId xmlns:p14="http://schemas.microsoft.com/office/powerpoint/2010/main" val="354599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r>
              <a:rPr lang="en-GB"/>
              <a:t>An online version of the video is accessible here: https://vimeo.com/759167861 </a:t>
            </a:r>
          </a:p>
        </p:txBody>
      </p:sp>
      <p:sp>
        <p:nvSpPr>
          <p:cNvPr id="4" name="Slide Number Placeholder 3"/>
          <p:cNvSpPr>
            <a:spLocks noGrp="1"/>
          </p:cNvSpPr>
          <p:nvPr>
            <p:ph type="sldNum" sz="quarter" idx="5"/>
          </p:nvPr>
        </p:nvSpPr>
        <p:spPr/>
        <p:txBody>
          <a:bodyPr/>
          <a:lstStyle/>
          <a:p>
            <a:fld id="{6EAE4089-4F49-4F25-94E6-A336C2C3F5FF}" type="slidenum">
              <a:rPr lang="en-GB" smtClean="0"/>
              <a:t>19</a:t>
            </a:fld>
            <a:endParaRPr lang="en-GB"/>
          </a:p>
        </p:txBody>
      </p:sp>
    </p:spTree>
    <p:extLst>
      <p:ext uri="{BB962C8B-B14F-4D97-AF65-F5344CB8AC3E}">
        <p14:creationId xmlns:p14="http://schemas.microsoft.com/office/powerpoint/2010/main" val="41404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Notes </a:t>
            </a:r>
          </a:p>
          <a:p>
            <a:pPr marL="171450" indent="-171450">
              <a:buFont typeface="Arial"/>
              <a:buChar char="•"/>
            </a:pPr>
            <a:r>
              <a:rPr lang="en-US">
                <a:cs typeface="Calibri"/>
              </a:rPr>
              <a:t>Challenge pupils to keep jumping for 2 minutes, following the instructions.</a:t>
            </a:r>
            <a:endParaRPr lang="en-US">
              <a:ea typeface="Calibri"/>
              <a:cs typeface="Calibri"/>
            </a:endParaRPr>
          </a:p>
          <a:p>
            <a:pPr marL="171450" indent="-171450">
              <a:buFont typeface="Arial"/>
              <a:buChar char="•"/>
            </a:pPr>
            <a:r>
              <a:rPr lang="en-US">
                <a:ea typeface="Calibri"/>
                <a:cs typeface="Calibri"/>
              </a:rPr>
              <a:t>Ensure there is enough space for pupils to move safely by clearing chairs and tables or completing the activity in a large space such as a hall. </a:t>
            </a:r>
          </a:p>
          <a:p>
            <a:endParaRPr lang="en-US">
              <a:ea typeface="Calibri"/>
              <a:cs typeface="Calibri"/>
            </a:endParaRPr>
          </a:p>
          <a:p>
            <a:pPr>
              <a:buFont typeface="Arial"/>
            </a:pPr>
            <a:r>
              <a:rPr lang="en-US" b="1">
                <a:cs typeface="Calibri"/>
              </a:rPr>
              <a:t>Inclusion Notes</a:t>
            </a:r>
            <a:endParaRPr lang="en-US" b="1">
              <a:ea typeface="Calibri"/>
              <a:cs typeface="Calibri"/>
            </a:endParaRPr>
          </a:p>
          <a:p>
            <a:pPr marL="171450" indent="-171450">
              <a:buFont typeface="Arial"/>
              <a:buChar char="•"/>
            </a:pPr>
            <a:r>
              <a:rPr lang="en-US">
                <a:cs typeface="Calibri"/>
              </a:rPr>
              <a:t>For pupils with additional requirements, the movement can be adapted to suit their needs. For example, students could touch their toes or shake their wrists. </a:t>
            </a:r>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2</a:t>
            </a:fld>
            <a:endParaRPr lang="en-GB"/>
          </a:p>
        </p:txBody>
      </p:sp>
    </p:spTree>
    <p:extLst>
      <p:ext uri="{BB962C8B-B14F-4D97-AF65-F5344CB8AC3E}">
        <p14:creationId xmlns:p14="http://schemas.microsoft.com/office/powerpoint/2010/main" val="49604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a:t>
            </a:r>
            <a:r>
              <a:rPr lang="en-US" b="1">
                <a:cs typeface="Calibri"/>
              </a:rPr>
              <a:t> Notes </a:t>
            </a:r>
            <a:endParaRPr lang="en-US">
              <a:cs typeface="Calibri"/>
            </a:endParaRPr>
          </a:p>
          <a:p>
            <a:pPr marL="171450" indent="-171450">
              <a:buFont typeface="Arial"/>
              <a:buChar char="•"/>
            </a:pPr>
            <a:r>
              <a:rPr lang="en-GB" sz="1800">
                <a:solidFill>
                  <a:srgbClr val="333333"/>
                </a:solidFill>
                <a:effectLst/>
                <a:latin typeface="Montserrat Medium"/>
                <a:ea typeface="Times New Roman" panose="02020603050405020304" pitchFamily="18" charset="0"/>
                <a:cs typeface="Calibri" panose="020F0502020204030204" pitchFamily="34" charset="0"/>
              </a:rPr>
              <a:t>Use the next slide to try the activity yourselves</a:t>
            </a:r>
          </a:p>
          <a:p>
            <a:pPr marL="171450" indent="-171450">
              <a:buFont typeface="Arial"/>
              <a:buChar char="•"/>
            </a:pPr>
            <a:r>
              <a:rPr lang="en-GB" sz="1800">
                <a:solidFill>
                  <a:srgbClr val="333333"/>
                </a:solidFill>
                <a:latin typeface="Montserrat Medium"/>
                <a:cs typeface="Calibri"/>
              </a:rPr>
              <a:t>Ensure there is sufficient space in the classroom to complete the activity safely by clearing away chairs and tables, or use a large space such as a hall. </a:t>
            </a:r>
          </a:p>
          <a:p>
            <a:endParaRPr lang="en-US">
              <a:cs typeface="Calibri"/>
            </a:endParaRPr>
          </a:p>
          <a:p>
            <a:pPr>
              <a:buFont typeface="Arial"/>
            </a:pPr>
            <a:r>
              <a:rPr lang="en-US" b="1">
                <a:cs typeface="Calibri"/>
              </a:rPr>
              <a:t>Inclusion Notes </a:t>
            </a:r>
            <a:endParaRPr lang="en-US" b="1">
              <a:ea typeface="Calibri"/>
              <a:cs typeface="Calibri"/>
            </a:endParaRPr>
          </a:p>
          <a:p>
            <a:pPr marL="171450" indent="-171450">
              <a:buFont typeface="Arial"/>
              <a:buChar char="•"/>
            </a:pPr>
            <a:r>
              <a:rPr lang="en-US">
                <a:cs typeface="Calibri"/>
              </a:rPr>
              <a:t> Encourage all pupils to create a sequence of movements that are accessible to everyone in the class. Depending on your students' needs, this could involve raising/waving arms, kicking their feet or shaking their head.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20</a:t>
            </a:fld>
            <a:endParaRPr lang="en-GB"/>
          </a:p>
        </p:txBody>
      </p:sp>
    </p:spTree>
    <p:extLst>
      <p:ext uri="{BB962C8B-B14F-4D97-AF65-F5344CB8AC3E}">
        <p14:creationId xmlns:p14="http://schemas.microsoft.com/office/powerpoint/2010/main" val="204855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a:t>
            </a:r>
            <a:r>
              <a:rPr lang="en-US" b="1">
                <a:cs typeface="Calibri"/>
              </a:rPr>
              <a:t> Notes </a:t>
            </a:r>
            <a:endParaRPr lang="en-US" b="1"/>
          </a:p>
          <a:p>
            <a:pPr marL="171450" indent="-171450">
              <a:buFont typeface="Arial"/>
              <a:buChar char="•"/>
            </a:pPr>
            <a:r>
              <a:rPr lang="en-US">
                <a:cs typeface="Calibri"/>
              </a:rPr>
              <a:t>Give pupils time to learn the sequence, then call out a different number. </a:t>
            </a:r>
          </a:p>
          <a:p>
            <a:pPr marL="171450" indent="-171450">
              <a:buFont typeface="Arial"/>
              <a:buChar char="•"/>
            </a:pPr>
            <a:r>
              <a:rPr lang="en-US">
                <a:cs typeface="Calibri"/>
              </a:rPr>
              <a:t>Continue until all pupils have moved groups.</a:t>
            </a:r>
          </a:p>
          <a:p>
            <a:pPr marL="171450" indent="-171450">
              <a:buFont typeface="Arial"/>
              <a:buChar char="•"/>
            </a:pPr>
            <a:r>
              <a:rPr lang="en-US">
                <a:cs typeface="Calibri"/>
              </a:rPr>
              <a:t>Call out the numbers 1 to 4 in a random order until all students have moved around the group at least once.</a:t>
            </a:r>
          </a:p>
          <a:p>
            <a:pPr marL="171450" indent="-171450">
              <a:buFont typeface="Arial"/>
              <a:buChar char="•"/>
            </a:pPr>
            <a:r>
              <a:rPr lang="en-US"/>
              <a:t>Pupils should try and learn the moves without verbal communication.</a:t>
            </a:r>
            <a:endParaRPr lang="en-US">
              <a:cs typeface="Calibri"/>
            </a:endParaRPr>
          </a:p>
          <a:p>
            <a:endParaRPr lang="en-GB"/>
          </a:p>
        </p:txBody>
      </p:sp>
      <p:sp>
        <p:nvSpPr>
          <p:cNvPr id="4" name="Slide Number Placeholder 3"/>
          <p:cNvSpPr>
            <a:spLocks noGrp="1"/>
          </p:cNvSpPr>
          <p:nvPr>
            <p:ph type="sldNum" sz="quarter" idx="5"/>
          </p:nvPr>
        </p:nvSpPr>
        <p:spPr/>
        <p:txBody>
          <a:bodyPr/>
          <a:lstStyle/>
          <a:p>
            <a:fld id="{6EAE4089-4F49-4F25-94E6-A336C2C3F5FF}" type="slidenum">
              <a:rPr lang="en-GB" smtClean="0"/>
              <a:t>21</a:t>
            </a:fld>
            <a:endParaRPr lang="en-GB"/>
          </a:p>
        </p:txBody>
      </p:sp>
    </p:spTree>
    <p:extLst>
      <p:ext uri="{BB962C8B-B14F-4D97-AF65-F5344CB8AC3E}">
        <p14:creationId xmlns:p14="http://schemas.microsoft.com/office/powerpoint/2010/main" val="893928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Notes </a:t>
            </a:r>
          </a:p>
          <a:p>
            <a:pPr marL="171450" indent="-171450">
              <a:buFont typeface="Arial"/>
              <a:buChar char="•"/>
            </a:pPr>
            <a:r>
              <a:rPr lang="en-US">
                <a:cs typeface="Calibri"/>
              </a:rPr>
              <a:t>Lead pupils in a group discussion on the questions here. </a:t>
            </a:r>
            <a:endParaRPr lang="en-US">
              <a:ea typeface="Calibri"/>
              <a:cs typeface="Calibri"/>
            </a:endParaRPr>
          </a:p>
          <a:p>
            <a:pPr marL="171450" indent="-171450">
              <a:buFont typeface="Arial"/>
              <a:buChar char="•"/>
            </a:pPr>
            <a:r>
              <a:rPr lang="en-US">
                <a:ea typeface="Calibri"/>
                <a:cs typeface="Calibri"/>
              </a:rPr>
              <a:t>Invite pupils to ask questions/share thoughts about anything else that came to mind during the main activity. </a:t>
            </a: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22</a:t>
            </a:fld>
            <a:endParaRPr lang="en-GB"/>
          </a:p>
        </p:txBody>
      </p:sp>
    </p:spTree>
    <p:extLst>
      <p:ext uri="{BB962C8B-B14F-4D97-AF65-F5344CB8AC3E}">
        <p14:creationId xmlns:p14="http://schemas.microsoft.com/office/powerpoint/2010/main" val="1909954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Pupils to add and amend, in a new colour of pen, their answers from the baseline activity, demonstrating their new knowledge and understanding. </a:t>
            </a:r>
            <a:endParaRPr lang="en-US"/>
          </a:p>
          <a:p>
            <a:endParaRPr lang="en-US"/>
          </a:p>
          <a:p>
            <a:r>
              <a:rPr lang="en-US">
                <a:ea typeface="Calibri"/>
                <a:cs typeface="Calibri"/>
              </a:rPr>
              <a:t>Go through the correct answers with pupils. </a:t>
            </a:r>
            <a:endParaRPr lang="en-US"/>
          </a:p>
          <a:p>
            <a:pPr marL="228600" indent="-228600">
              <a:buAutoNum type="arabicPeriod"/>
            </a:pPr>
            <a:r>
              <a:rPr lang="en-US"/>
              <a:t>Self-confidence is feeling sure of yourself and your abilities. </a:t>
            </a:r>
            <a:endParaRPr lang="en-US">
              <a:ea typeface="Calibri" panose="020F0502020204030204"/>
              <a:cs typeface="Calibri" panose="020F0502020204030204"/>
            </a:endParaRPr>
          </a:p>
          <a:p>
            <a:pPr marL="228600" indent="-228600">
              <a:buAutoNum type="arabicPeriod"/>
            </a:pPr>
            <a:r>
              <a:rPr lang="en-US"/>
              <a:t>Physical activity can benefit our mental health by releasing endorphins (chemicals that make us feel happy), relieving stress and improving our sleep.</a:t>
            </a:r>
            <a:endParaRPr lang="en-US">
              <a:ea typeface="Calibri" panose="020F0502020204030204"/>
              <a:cs typeface="Calibri" panose="020F0502020204030204"/>
            </a:endParaRPr>
          </a:p>
          <a:p>
            <a:pPr marL="228600" indent="-228600">
              <a:buAutoNum type="arabicPeriod"/>
            </a:pPr>
            <a:r>
              <a:rPr lang="en-US"/>
              <a:t>Physical activity can benefit our physical health by promoting healthy growth of muscles and bones, and by improving our cardiovascular fitness. </a:t>
            </a:r>
            <a:endParaRPr lang="en-US">
              <a:ea typeface="Calibri" panose="020F0502020204030204"/>
              <a:cs typeface="Calibri" panose="020F0502020204030204"/>
            </a:endParaRPr>
          </a:p>
          <a:p>
            <a:pPr marL="228600" indent="-228600">
              <a:buAutoNum type="arabicPeriod"/>
            </a:pPr>
            <a:r>
              <a:rPr lang="en-US"/>
              <a:t>Someone might feel less confident about moving if they are conscious of their bodies, if they are worried they are not good enough at the activity, or they do not see people like themselves represented in that activity. </a:t>
            </a:r>
            <a:endParaRPr lang="en-US">
              <a:ea typeface="Calibri" panose="020F0502020204030204"/>
              <a:cs typeface="Calibri" panose="020F0502020204030204"/>
            </a:endParaRPr>
          </a:p>
          <a:p>
            <a:pPr marL="228600" indent="-228600">
              <a:buAutoNum type="arabicPeriod"/>
            </a:pPr>
            <a:r>
              <a:rPr lang="en-US"/>
              <a:t>We could help someone feel more confident about moving by being inclusive, by helping people focus on what they can do rather than what they look like.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EAE4089-4F49-4F25-94E6-A336C2C3F5FF}" type="slidenum">
              <a:rPr lang="en-US"/>
              <a:t>23</a:t>
            </a:fld>
            <a:endParaRPr lang="en-US"/>
          </a:p>
        </p:txBody>
      </p:sp>
    </p:spTree>
    <p:extLst>
      <p:ext uri="{BB962C8B-B14F-4D97-AF65-F5344CB8AC3E}">
        <p14:creationId xmlns:p14="http://schemas.microsoft.com/office/powerpoint/2010/main" val="3909404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Notes:</a:t>
            </a:r>
          </a:p>
          <a:p>
            <a:pPr marL="285750" indent="-285750">
              <a:buFont typeface="Arial"/>
              <a:buChar char="•"/>
            </a:pPr>
            <a:r>
              <a:rPr lang="en-US" b="0"/>
              <a:t>Discuss with pupils how they think they’ve broken limits in the lesson today.</a:t>
            </a:r>
            <a:r>
              <a:rPr lang="en-US"/>
              <a:t> </a:t>
            </a:r>
            <a:endParaRPr lang="en-US" b="0">
              <a:cs typeface="Calibri" panose="020F0502020204030204"/>
            </a:endParaRPr>
          </a:p>
          <a:p>
            <a:pPr marL="285750" indent="-285750">
              <a:buFont typeface="Arial"/>
              <a:buChar char="•"/>
            </a:pPr>
            <a:r>
              <a:rPr lang="en-US" b="0"/>
              <a:t>Use the slide prompts to support pupils with their thinking.</a:t>
            </a:r>
            <a:r>
              <a:rPr lang="en-US"/>
              <a:t> </a:t>
            </a:r>
            <a:endParaRPr lang="en-US" b="0">
              <a:cs typeface="Calibri" panose="020F0502020204030204"/>
            </a:endParaRPr>
          </a:p>
          <a:p>
            <a:pPr marL="285750" indent="-285750">
              <a:buFont typeface="Arial"/>
              <a:buChar char="•"/>
            </a:pPr>
            <a:r>
              <a:rPr lang="en-US">
                <a:ea typeface="Calibri"/>
                <a:cs typeface="Calibri"/>
              </a:rPr>
              <a:t>Ask questions that encourage personal reflection linked to the learning, for example: </a:t>
            </a:r>
            <a:endParaRPr lang="en-US" b="0">
              <a:ea typeface="Calibri"/>
              <a:cs typeface="Calibri"/>
            </a:endParaRPr>
          </a:p>
          <a:p>
            <a:pPr marL="742950" lvl="1" indent="-285750">
              <a:buFont typeface="Arial"/>
              <a:buChar char="•"/>
            </a:pPr>
            <a:r>
              <a:rPr lang="en-US">
                <a:ea typeface="Calibri"/>
                <a:cs typeface="Calibri"/>
              </a:rPr>
              <a:t>What times of day could you do more movement? </a:t>
            </a:r>
          </a:p>
          <a:p>
            <a:pPr marL="742950" lvl="1" indent="-285750">
              <a:buFont typeface="Arial"/>
              <a:buChar char="•"/>
            </a:pPr>
            <a:r>
              <a:rPr lang="en-US">
                <a:ea typeface="Calibri"/>
                <a:cs typeface="Calibri"/>
              </a:rPr>
              <a:t>Is there anyone you could encourage to move with you?</a:t>
            </a:r>
          </a:p>
          <a:p>
            <a:endParaRPr lang="en-US"/>
          </a:p>
          <a:p>
            <a:r>
              <a:rPr lang="en-US"/>
              <a:t>Think back to the lesson outcomes:</a:t>
            </a:r>
            <a:endParaRPr lang="en-GB" sz="1800">
              <a:latin typeface="Montserrat Medium" panose="00000600000000000000" pitchFamily="2" charset="0"/>
            </a:endParaRPr>
          </a:p>
          <a:p>
            <a:endParaRPr lang="en-US"/>
          </a:p>
          <a:p>
            <a:pPr>
              <a:defRPr/>
            </a:pPr>
            <a:r>
              <a:rPr lang="en-US"/>
              <a:t>By the end of the lesson pupils will be able to: </a:t>
            </a:r>
          </a:p>
          <a:p>
            <a:pPr marL="171450" indent="-171450">
              <a:buFont typeface="Arial,Sans-Serif"/>
              <a:buChar char="•"/>
              <a:defRPr/>
            </a:pPr>
            <a:r>
              <a:rPr lang="en-US"/>
              <a:t>Understand how regular physical activity benefits both mental and physical health</a:t>
            </a:r>
          </a:p>
          <a:p>
            <a:pPr marL="171450" indent="-171450">
              <a:buFont typeface="Arial,Sans-Serif"/>
              <a:buChar char="•"/>
              <a:defRPr/>
            </a:pPr>
            <a:r>
              <a:rPr lang="en-US" err="1"/>
              <a:t>Recognise</a:t>
            </a:r>
            <a:r>
              <a:rPr lang="en-US"/>
              <a:t> how low self-confidence might be a barrier to physical activity </a:t>
            </a:r>
          </a:p>
          <a:p>
            <a:pPr marL="171450" indent="-171450">
              <a:buFont typeface="Arial,Sans-Serif"/>
              <a:buChar char="•"/>
              <a:defRPr/>
            </a:pPr>
            <a:r>
              <a:rPr lang="en-US"/>
              <a:t>Develop strategies to increase self-confidence in relation to physical activity </a:t>
            </a:r>
            <a:endParaRPr lang="en-GB"/>
          </a:p>
          <a:p>
            <a:pPr>
              <a:defRPr/>
            </a:pPr>
            <a:r>
              <a:rPr lang="en-GB" sz="1800">
                <a:latin typeface="Montserrat Medium"/>
                <a:ea typeface="Calibri"/>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a:t> </a:t>
            </a:r>
            <a:endParaRPr lang="en-US" b="0">
              <a:ea typeface="Calibri"/>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24</a:t>
            </a:fld>
            <a:endParaRPr lang="en-GB"/>
          </a:p>
        </p:txBody>
      </p:sp>
    </p:spTree>
    <p:extLst>
      <p:ext uri="{BB962C8B-B14F-4D97-AF65-F5344CB8AC3E}">
        <p14:creationId xmlns:p14="http://schemas.microsoft.com/office/powerpoint/2010/main" val="2477036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Montserrat Medium" panose="00000600000000000000" pitchFamily="2"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b="0"/>
              <a:t> </a:t>
            </a:r>
          </a:p>
        </p:txBody>
      </p:sp>
      <p:sp>
        <p:nvSpPr>
          <p:cNvPr id="4" name="Slide Number Placeholder 3"/>
          <p:cNvSpPr>
            <a:spLocks noGrp="1"/>
          </p:cNvSpPr>
          <p:nvPr>
            <p:ph type="sldNum" sz="quarter" idx="5"/>
          </p:nvPr>
        </p:nvSpPr>
        <p:spPr/>
        <p:txBody>
          <a:bodyPr/>
          <a:lstStyle/>
          <a:p>
            <a:fld id="{6EAE4089-4F49-4F25-94E6-A336C2C3F5FF}" type="slidenum">
              <a:rPr lang="en-GB" smtClean="0"/>
              <a:t>25</a:t>
            </a:fld>
            <a:endParaRPr lang="en-GB"/>
          </a:p>
        </p:txBody>
      </p:sp>
    </p:spTree>
    <p:extLst>
      <p:ext uri="{BB962C8B-B14F-4D97-AF65-F5344CB8AC3E}">
        <p14:creationId xmlns:p14="http://schemas.microsoft.com/office/powerpoint/2010/main" val="4124944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AE4089-4F49-4F25-94E6-A336C2C3F5FF}" type="slidenum">
              <a:rPr lang="en-GB" smtClean="0"/>
              <a:t>28</a:t>
            </a:fld>
            <a:endParaRPr lang="en-GB"/>
          </a:p>
        </p:txBody>
      </p:sp>
    </p:spTree>
    <p:extLst>
      <p:ext uri="{BB962C8B-B14F-4D97-AF65-F5344CB8AC3E}">
        <p14:creationId xmlns:p14="http://schemas.microsoft.com/office/powerpoint/2010/main" val="10772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to the pupils that this is the first lesson of three and is all about the benefits of being a confident mover. </a:t>
            </a:r>
          </a:p>
        </p:txBody>
      </p:sp>
      <p:sp>
        <p:nvSpPr>
          <p:cNvPr id="4" name="Slide Number Placeholder 3"/>
          <p:cNvSpPr>
            <a:spLocks noGrp="1"/>
          </p:cNvSpPr>
          <p:nvPr>
            <p:ph type="sldNum" sz="quarter" idx="5"/>
          </p:nvPr>
        </p:nvSpPr>
        <p:spPr/>
        <p:txBody>
          <a:bodyPr/>
          <a:lstStyle/>
          <a:p>
            <a:fld id="{6EAE4089-4F49-4F25-94E6-A336C2C3F5FF}" type="slidenum">
              <a:rPr lang="en-US"/>
              <a:t>3</a:t>
            </a:fld>
            <a:endParaRPr lang="en-US"/>
          </a:p>
        </p:txBody>
      </p:sp>
    </p:spTree>
    <p:extLst>
      <p:ext uri="{BB962C8B-B14F-4D97-AF65-F5344CB8AC3E}">
        <p14:creationId xmlns:p14="http://schemas.microsoft.com/office/powerpoint/2010/main" val="366956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Delivery Notes: </a:t>
            </a:r>
          </a:p>
          <a:p>
            <a:pPr>
              <a:defRPr/>
            </a:pPr>
            <a:r>
              <a:rPr lang="en-US">
                <a:cs typeface="Calibri"/>
              </a:rPr>
              <a:t>The purpose of this slide is to give pupils an understanding of what is to come for all lessons. </a:t>
            </a:r>
            <a:endParaRPr lang="en-US"/>
          </a:p>
          <a:p>
            <a:pPr>
              <a:defRPr/>
            </a:pPr>
            <a:endParaRPr lang="en-US" i="1">
              <a:ea typeface="Calibri"/>
              <a:cs typeface="Calibri"/>
            </a:endParaRPr>
          </a:p>
          <a:p>
            <a:endParaRPr lang="en-GB" b="1"/>
          </a:p>
        </p:txBody>
      </p:sp>
      <p:sp>
        <p:nvSpPr>
          <p:cNvPr id="4" name="Slide Number Placeholder 3"/>
          <p:cNvSpPr>
            <a:spLocks noGrp="1"/>
          </p:cNvSpPr>
          <p:nvPr>
            <p:ph type="sldNum" sz="quarter" idx="5"/>
          </p:nvPr>
        </p:nvSpPr>
        <p:spPr/>
        <p:txBody>
          <a:bodyPr/>
          <a:lstStyle/>
          <a:p>
            <a:fld id="{6EAE4089-4F49-4F25-94E6-A336C2C3F5FF}" type="slidenum">
              <a:rPr lang="en-GB" smtClean="0"/>
              <a:t>4</a:t>
            </a:fld>
            <a:endParaRPr lang="en-GB"/>
          </a:p>
        </p:txBody>
      </p:sp>
    </p:spTree>
    <p:extLst>
      <p:ext uri="{BB962C8B-B14F-4D97-AF65-F5344CB8AC3E}">
        <p14:creationId xmlns:p14="http://schemas.microsoft.com/office/powerpoint/2010/main" val="111804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see the teacher guidance on ground rules. Some examples have been provided but these can be added to – either by yourself or through suggestions by the class. </a:t>
            </a:r>
          </a:p>
          <a:p>
            <a:endParaRPr lang="en-US">
              <a:ea typeface="Calibri"/>
              <a:cs typeface="Calibri"/>
            </a:endParaRPr>
          </a:p>
          <a:p>
            <a:r>
              <a:rPr lang="en-US">
                <a:ea typeface="Calibri"/>
                <a:cs typeface="Calibri"/>
              </a:rPr>
              <a:t>At this point, it is good practice to remind pupils about any ways they can ask questions. If you are choosing to let pupils submit questions anonymously (either through an envelope or box system), then make that clear here. </a:t>
            </a:r>
          </a:p>
        </p:txBody>
      </p:sp>
      <p:sp>
        <p:nvSpPr>
          <p:cNvPr id="4" name="Slide Number Placeholder 3"/>
          <p:cNvSpPr>
            <a:spLocks noGrp="1"/>
          </p:cNvSpPr>
          <p:nvPr>
            <p:ph type="sldNum" sz="quarter" idx="5"/>
          </p:nvPr>
        </p:nvSpPr>
        <p:spPr/>
        <p:txBody>
          <a:bodyPr/>
          <a:lstStyle/>
          <a:p>
            <a:fld id="{6EAE4089-4F49-4F25-94E6-A336C2C3F5FF}" type="slidenum">
              <a:rPr lang="en-US"/>
              <a:t>5</a:t>
            </a:fld>
            <a:endParaRPr lang="en-US"/>
          </a:p>
        </p:txBody>
      </p:sp>
    </p:spTree>
    <p:extLst>
      <p:ext uri="{BB962C8B-B14F-4D97-AF65-F5344CB8AC3E}">
        <p14:creationId xmlns:p14="http://schemas.microsoft.com/office/powerpoint/2010/main" val="342076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Pupils to record their answers in one </a:t>
            </a:r>
            <a:r>
              <a:rPr lang="en-US" err="1">
                <a:ea typeface="Calibri"/>
                <a:cs typeface="Calibri"/>
              </a:rPr>
              <a:t>colour</a:t>
            </a:r>
            <a:r>
              <a:rPr lang="en-US">
                <a:ea typeface="Calibri"/>
                <a:cs typeface="Calibri"/>
              </a:rPr>
              <a:t> pen so you can assess their prior knowledge. </a:t>
            </a:r>
          </a:p>
          <a:p>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US"/>
              <a:t>6</a:t>
            </a:fld>
            <a:endParaRPr lang="en-US"/>
          </a:p>
        </p:txBody>
      </p:sp>
    </p:spTree>
    <p:extLst>
      <p:ext uri="{BB962C8B-B14F-4D97-AF65-F5344CB8AC3E}">
        <p14:creationId xmlns:p14="http://schemas.microsoft.com/office/powerpoint/2010/main" val="1247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Delivery Notes: </a:t>
            </a:r>
            <a:endParaRPr lang="en-US" b="1" i="1"/>
          </a:p>
          <a:p>
            <a:r>
              <a:rPr lang="en-US">
                <a:ea typeface="Calibri"/>
                <a:cs typeface="Calibri"/>
              </a:rPr>
              <a:t>Ask pupils: 'how can we explain what 'self-confidence' means?'</a:t>
            </a:r>
            <a:endParaRPr lang="en-US"/>
          </a:p>
          <a:p>
            <a:endParaRPr lang="en-US"/>
          </a:p>
          <a:p>
            <a:r>
              <a:rPr lang="en-US" i="1"/>
              <a:t>Self-confidence: feeling sure of yourself and your abilities. </a:t>
            </a:r>
            <a:endParaRPr lang="en-US">
              <a:ea typeface="Calibri"/>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7</a:t>
            </a:fld>
            <a:endParaRPr lang="en-GB"/>
          </a:p>
        </p:txBody>
      </p:sp>
    </p:spTree>
    <p:extLst>
      <p:ext uri="{BB962C8B-B14F-4D97-AF65-F5344CB8AC3E}">
        <p14:creationId xmlns:p14="http://schemas.microsoft.com/office/powerpoint/2010/main" val="197430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Delivery Notes: </a:t>
            </a:r>
          </a:p>
          <a:p>
            <a:r>
              <a:rPr lang="en-GB" b="1"/>
              <a:t>Discussion: </a:t>
            </a:r>
          </a:p>
          <a:p>
            <a:pPr marL="171450" indent="-171450">
              <a:buFont typeface="Arial"/>
              <a:buChar char="•"/>
            </a:pPr>
            <a:r>
              <a:rPr lang="en-GB" b="0"/>
              <a:t>Discuss with pupils the name of the lesson.</a:t>
            </a:r>
            <a:r>
              <a:rPr lang="en-GB"/>
              <a:t> </a:t>
            </a:r>
          </a:p>
          <a:p>
            <a:pPr marL="171450" indent="-171450">
              <a:buFont typeface="Arial"/>
              <a:buChar char="•"/>
            </a:pPr>
            <a:r>
              <a:rPr lang="en-GB" b="0"/>
              <a:t>What does ‘confident mover’ mean to them?</a:t>
            </a:r>
            <a:r>
              <a:rPr lang="en-GB"/>
              <a:t> </a:t>
            </a:r>
          </a:p>
          <a:p>
            <a:pPr marL="171450" indent="-171450">
              <a:buFont typeface="Arial"/>
              <a:buChar char="•"/>
            </a:pPr>
            <a:r>
              <a:rPr lang="en-GB" b="0"/>
              <a:t>How does it relate to self-confidence?</a:t>
            </a:r>
            <a:endParaRPr lang="en-GB" b="1"/>
          </a:p>
          <a:p>
            <a:pPr marL="171450" indent="-171450">
              <a:buFont typeface="Arial"/>
              <a:buChar char="•"/>
            </a:pPr>
            <a:r>
              <a:rPr lang="en-GB" b="0"/>
              <a:t>Run through the lesson objectives with pupils ensure they understand what they are aiming to achieve today.</a:t>
            </a:r>
            <a:r>
              <a:rPr lang="en-GB"/>
              <a:t> </a:t>
            </a:r>
            <a:endParaRPr lang="en-GB" b="1">
              <a:cs typeface="Calibri"/>
            </a:endParaRPr>
          </a:p>
        </p:txBody>
      </p:sp>
      <p:sp>
        <p:nvSpPr>
          <p:cNvPr id="4" name="Slide Number Placeholder 3"/>
          <p:cNvSpPr>
            <a:spLocks noGrp="1"/>
          </p:cNvSpPr>
          <p:nvPr>
            <p:ph type="sldNum" sz="quarter" idx="5"/>
          </p:nvPr>
        </p:nvSpPr>
        <p:spPr/>
        <p:txBody>
          <a:bodyPr/>
          <a:lstStyle/>
          <a:p>
            <a:fld id="{6EAE4089-4F49-4F25-94E6-A336C2C3F5FF}" type="slidenum">
              <a:rPr lang="en-GB" smtClean="0"/>
              <a:t>8</a:t>
            </a:fld>
            <a:endParaRPr lang="en-GB"/>
          </a:p>
        </p:txBody>
      </p:sp>
    </p:spTree>
    <p:extLst>
      <p:ext uri="{BB962C8B-B14F-4D97-AF65-F5344CB8AC3E}">
        <p14:creationId xmlns:p14="http://schemas.microsoft.com/office/powerpoint/2010/main" val="374486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conduct this activity safely, ensure students have enough space by clearing space and moving chairs and tables. </a:t>
            </a:r>
          </a:p>
        </p:txBody>
      </p:sp>
      <p:sp>
        <p:nvSpPr>
          <p:cNvPr id="4" name="Slide Number Placeholder 3"/>
          <p:cNvSpPr>
            <a:spLocks noGrp="1"/>
          </p:cNvSpPr>
          <p:nvPr>
            <p:ph type="sldNum" sz="quarter" idx="5"/>
          </p:nvPr>
        </p:nvSpPr>
        <p:spPr/>
        <p:txBody>
          <a:bodyPr/>
          <a:lstStyle/>
          <a:p>
            <a:fld id="{6EAE4089-4F49-4F25-94E6-A336C2C3F5FF}" type="slidenum">
              <a:rPr lang="en-US"/>
              <a:t>9</a:t>
            </a:fld>
            <a:endParaRPr lang="en-US"/>
          </a:p>
        </p:txBody>
      </p:sp>
    </p:spTree>
    <p:extLst>
      <p:ext uri="{BB962C8B-B14F-4D97-AF65-F5344CB8AC3E}">
        <p14:creationId xmlns:p14="http://schemas.microsoft.com/office/powerpoint/2010/main" val="355562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1.emf"/><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1.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4.emf"/><Relationship Id="rId9"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jpeg"/><Relationship Id="rId7" Type="http://schemas.openxmlformats.org/officeDocument/2006/relationships/image" Target="../media/image32.emf"/><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7.svg"/><Relationship Id="rId4" Type="http://schemas.openxmlformats.org/officeDocument/2006/relationships/image" Target="../media/image4.emf"/><Relationship Id="rId9"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2.jpeg"/><Relationship Id="rId4" Type="http://schemas.openxmlformats.org/officeDocument/2006/relationships/image" Target="../media/image23.svg"/><Relationship Id="rId9" Type="http://schemas.openxmlformats.org/officeDocument/2006/relationships/image" Target="../media/image3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2.jp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03057004-C74B-6B87-50B7-CA14FB22E4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83"/>
          <a:stretch/>
        </p:blipFill>
        <p:spPr>
          <a:xfrm>
            <a:off x="0" y="5128590"/>
            <a:ext cx="12192000" cy="1729409"/>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20228432-9336-C38F-26DE-CF87661DCD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164103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19DA9907-6779-D536-8F0A-96ADC54D02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dirty="0"/>
              <a:t>Reaching tall</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5750"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014708"/>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dirty="0">
                <a:solidFill>
                  <a:srgbClr val="00B0AB"/>
                </a:solidFill>
                <a:ea typeface="+mj-ea"/>
                <a:cs typeface="Calibri Light"/>
              </a:rPr>
              <a:t>More</a:t>
            </a:r>
            <a:endParaRPr lang="en-US" sz="3200" b="1" dirty="0">
              <a:solidFill>
                <a:srgbClr val="00B0AB"/>
              </a:solidFill>
              <a:ea typeface="+mj-ea"/>
              <a:cs typeface="Calibri Light"/>
            </a:endParaRP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Less</a:t>
            </a:r>
            <a:endParaRPr lang="en-US" sz="3200" b="1">
              <a:solidFill>
                <a:srgbClr val="00B0AB"/>
              </a:solidFill>
              <a:ea typeface="+mj-ea"/>
              <a:cs typeface="Calibri Light"/>
            </a:endParaRPr>
          </a:p>
        </p:txBody>
      </p:sp>
    </p:spTree>
    <p:extLst>
      <p:ext uri="{BB962C8B-B14F-4D97-AF65-F5344CB8AC3E}">
        <p14:creationId xmlns:p14="http://schemas.microsoft.com/office/powerpoint/2010/main" val="25998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click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49" grpId="0"/>
      <p:bldP spid="50" grpId="0"/>
      <p:bldP spid="51" grpId="0"/>
    </p:bldLst>
  </p:timing>
  <p:extLst>
    <p:ext uri="{DCECCB84-F9BA-43D5-87BE-67443E8EF086}">
      <p15:sldGuideLst xmlns:p15="http://schemas.microsoft.com/office/powerpoint/2012/main">
        <p15:guide id="1" orient="horz" pos="2160">
          <p15:clr>
            <a:srgbClr val="FBAE40"/>
          </p15:clr>
        </p15:guide>
        <p15:guide id="2" pos="211">
          <p15:clr>
            <a:srgbClr val="FBAE40"/>
          </p15:clr>
        </p15:guide>
        <p15:guide id="3" pos="746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70D25EC5-8BAE-718B-B0FA-1007CBAE9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5750"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248976"/>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A hijab</a:t>
            </a:r>
            <a:endParaRPr lang="en-US" sz="3200" b="1">
              <a:solidFill>
                <a:srgbClr val="00B0AB"/>
              </a:solidFill>
              <a:ea typeface="+mj-ea"/>
              <a:cs typeface="Calibri Light"/>
            </a:endParaRP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Gloves</a:t>
            </a:r>
            <a:endParaRPr lang="en-US" sz="3200" b="1">
              <a:solidFill>
                <a:srgbClr val="00B0AB"/>
              </a:solidFill>
              <a:ea typeface="+mj-ea"/>
              <a:cs typeface="Calibri Light"/>
            </a:endParaRPr>
          </a:p>
        </p:txBody>
      </p:sp>
    </p:spTree>
    <p:extLst>
      <p:ext uri="{BB962C8B-B14F-4D97-AF65-F5344CB8AC3E}">
        <p14:creationId xmlns:p14="http://schemas.microsoft.com/office/powerpoint/2010/main" val="23902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click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49" grpId="0"/>
      <p:bldP spid="50" grpId="0"/>
      <p:bldP spid="51" grpId="0"/>
    </p:bldLst>
  </p:timing>
  <p:extLst>
    <p:ext uri="{DCECCB84-F9BA-43D5-87BE-67443E8EF086}">
      <p15:sldGuideLst xmlns:p15="http://schemas.microsoft.com/office/powerpoint/2012/main">
        <p15:guide id="1" orient="horz" pos="2160">
          <p15:clr>
            <a:srgbClr val="FBAE40"/>
          </p15:clr>
        </p15:guide>
        <p15:guide id="2" pos="211">
          <p15:clr>
            <a:srgbClr val="FBAE40"/>
          </p15:clr>
        </p15:guide>
        <p15:guide id="3" pos="74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AD0A56A6-EA94-85AA-35CD-CEB810B0B0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5750"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248976"/>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Cricket</a:t>
            </a:r>
            <a:endParaRPr lang="en-US" sz="3200" b="1">
              <a:solidFill>
                <a:srgbClr val="00B0AB"/>
              </a:solidFill>
              <a:ea typeface="+mj-ea"/>
              <a:cs typeface="Calibri Light"/>
            </a:endParaRP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Football</a:t>
            </a:r>
            <a:endParaRPr lang="en-US" sz="3200" b="1">
              <a:solidFill>
                <a:srgbClr val="00B0AB"/>
              </a:solidFill>
              <a:ea typeface="+mj-ea"/>
              <a:cs typeface="Calibri Light"/>
            </a:endParaRPr>
          </a:p>
        </p:txBody>
      </p:sp>
    </p:spTree>
    <p:extLst>
      <p:ext uri="{BB962C8B-B14F-4D97-AF65-F5344CB8AC3E}">
        <p14:creationId xmlns:p14="http://schemas.microsoft.com/office/powerpoint/2010/main" val="34015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click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49" grpId="0"/>
      <p:bldP spid="50" grpId="0"/>
      <p:bldP spid="51" grpId="0"/>
    </p:bldLst>
  </p:timing>
  <p:extLst>
    <p:ext uri="{DCECCB84-F9BA-43D5-87BE-67443E8EF086}">
      <p15:sldGuideLst xmlns:p15="http://schemas.microsoft.com/office/powerpoint/2012/main">
        <p15:guide id="1" orient="horz" pos="2160">
          <p15:clr>
            <a:srgbClr val="FBAE40"/>
          </p15:clr>
        </p15:guide>
        <p15:guide id="2" pos="211">
          <p15:clr>
            <a:srgbClr val="FBAE40"/>
          </p15:clr>
        </p15:guide>
        <p15:guide id="3" pos="74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729BB1B4-D9A5-D666-DA19-EC59A2EC4E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5750"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248976"/>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More</a:t>
            </a:r>
            <a:endParaRPr lang="en-US" sz="3200" b="1">
              <a:solidFill>
                <a:srgbClr val="00B0AB"/>
              </a:solidFill>
              <a:ea typeface="+mj-ea"/>
              <a:cs typeface="Calibri Light"/>
            </a:endParaRP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Less</a:t>
            </a:r>
            <a:endParaRPr lang="en-US" sz="3200" b="1">
              <a:solidFill>
                <a:srgbClr val="00B0AB"/>
              </a:solidFill>
              <a:ea typeface="+mj-ea"/>
              <a:cs typeface="Calibri Light"/>
            </a:endParaRPr>
          </a:p>
        </p:txBody>
      </p:sp>
    </p:spTree>
    <p:extLst>
      <p:ext uri="{BB962C8B-B14F-4D97-AF65-F5344CB8AC3E}">
        <p14:creationId xmlns:p14="http://schemas.microsoft.com/office/powerpoint/2010/main" val="370348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click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49" grpId="0"/>
      <p:bldP spid="50" grpId="0"/>
      <p:bldP spid="51" grpId="0"/>
    </p:bldLst>
  </p:timing>
  <p:extLst>
    <p:ext uri="{DCECCB84-F9BA-43D5-87BE-67443E8EF086}">
      <p15:sldGuideLst xmlns:p15="http://schemas.microsoft.com/office/powerpoint/2012/main">
        <p15:guide id="1" orient="horz" pos="2160">
          <p15:clr>
            <a:srgbClr val="FBAE40"/>
          </p15:clr>
        </p15:guide>
        <p15:guide id="2" pos="211">
          <p15:clr>
            <a:srgbClr val="FBAE40"/>
          </p15:clr>
        </p15:guide>
        <p15:guide id="3" pos="746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B9BC2E-2E14-91DB-B2FF-D7492953DB2B}"/>
              </a:ext>
            </a:extLst>
          </p:cNvPr>
          <p:cNvSpPr>
            <a:spLocks noGrp="1"/>
          </p:cNvSpPr>
          <p:nvPr>
            <p:ph type="body" sz="quarter" idx="10"/>
          </p:nvPr>
        </p:nvSpPr>
        <p:spPr>
          <a:xfrm>
            <a:off x="245220" y="1898650"/>
            <a:ext cx="5670755" cy="1350963"/>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9" name="Text Placeholder 6">
            <a:extLst>
              <a:ext uri="{FF2B5EF4-FFF2-40B4-BE49-F238E27FC236}">
                <a16:creationId xmlns:a16="http://schemas.microsoft.com/office/drawing/2014/main" id="{0D27CA5E-1F15-CED3-8B28-B9FA4E17A8ED}"/>
              </a:ext>
            </a:extLst>
          </p:cNvPr>
          <p:cNvSpPr>
            <a:spLocks noGrp="1"/>
          </p:cNvSpPr>
          <p:nvPr>
            <p:ph type="body" sz="quarter" idx="14" hasCustomPrompt="1"/>
          </p:nvPr>
        </p:nvSpPr>
        <p:spPr>
          <a:xfrm>
            <a:off x="245220" y="1178700"/>
            <a:ext cx="5850779" cy="630084"/>
          </a:xfrm>
          <a:prstGeom prst="rect">
            <a:avLst/>
          </a:prstGeom>
        </p:spPr>
        <p:txBody>
          <a:bodyPr/>
          <a:lstStyle>
            <a:lvl1pPr marL="0" indent="0">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pic>
        <p:nvPicPr>
          <p:cNvPr id="4" name="Picture 3" descr="A screen shot of a computer&#10;&#10;Description automatically generated">
            <a:extLst>
              <a:ext uri="{FF2B5EF4-FFF2-40B4-BE49-F238E27FC236}">
                <a16:creationId xmlns:a16="http://schemas.microsoft.com/office/drawing/2014/main" id="{AFFA99FB-7983-A919-392E-64E07F2B02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6335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ubtitle+Timer">
    <p:spTree>
      <p:nvGrpSpPr>
        <p:cNvPr id="1" name=""/>
        <p:cNvGrpSpPr/>
        <p:nvPr/>
      </p:nvGrpSpPr>
      <p:grpSpPr>
        <a:xfrm>
          <a:off x="0" y="0"/>
          <a:ext cx="0" cy="0"/>
          <a:chOff x="0" y="0"/>
          <a:chExt cx="0" cy="0"/>
        </a:xfrm>
      </p:grpSpPr>
      <p:pic>
        <p:nvPicPr>
          <p:cNvPr id="2" name="Picture 1" descr="A screen shot of a computer&#10;&#10;Description automatically generated">
            <a:extLst>
              <a:ext uri="{FF2B5EF4-FFF2-40B4-BE49-F238E27FC236}">
                <a16:creationId xmlns:a16="http://schemas.microsoft.com/office/drawing/2014/main" id="{B896C3C6-6466-12EB-83A2-ACC50C2CF1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Text Placeholder 32">
            <a:extLst>
              <a:ext uri="{FF2B5EF4-FFF2-40B4-BE49-F238E27FC236}">
                <a16:creationId xmlns:a16="http://schemas.microsoft.com/office/drawing/2014/main" id="{45507AF7-B0F3-A72A-FBE1-D2E39469A745}"/>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 MINS</a:t>
            </a:r>
          </a:p>
        </p:txBody>
      </p:sp>
      <p:sp>
        <p:nvSpPr>
          <p:cNvPr id="7" name="Text Placeholder 6">
            <a:extLst>
              <a:ext uri="{FF2B5EF4-FFF2-40B4-BE49-F238E27FC236}">
                <a16:creationId xmlns:a16="http://schemas.microsoft.com/office/drawing/2014/main" id="{CA83AEE7-B4E6-7138-682D-169662952D94}"/>
              </a:ext>
            </a:extLst>
          </p:cNvPr>
          <p:cNvSpPr>
            <a:spLocks noGrp="1"/>
          </p:cNvSpPr>
          <p:nvPr>
            <p:ph type="body" sz="quarter" idx="14" hasCustomPrompt="1"/>
          </p:nvPr>
        </p:nvSpPr>
        <p:spPr>
          <a:xfrm>
            <a:off x="245220" y="1178700"/>
            <a:ext cx="5850779" cy="630084"/>
          </a:xfrm>
          <a:prstGeom prst="rect">
            <a:avLst/>
          </a:prstGeom>
        </p:spPr>
        <p:txBody>
          <a:bodyPr/>
          <a:lstStyle>
            <a:lvl1pPr marL="0" indent="0">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sp>
        <p:nvSpPr>
          <p:cNvPr id="18" name="Text Placeholder 7">
            <a:extLst>
              <a:ext uri="{FF2B5EF4-FFF2-40B4-BE49-F238E27FC236}">
                <a16:creationId xmlns:a16="http://schemas.microsoft.com/office/drawing/2014/main" id="{078FAEEF-75DA-0021-3B7E-81C7E2827535}"/>
              </a:ext>
            </a:extLst>
          </p:cNvPr>
          <p:cNvSpPr>
            <a:spLocks noGrp="1"/>
          </p:cNvSpPr>
          <p:nvPr>
            <p:ph type="body" sz="quarter" idx="10"/>
          </p:nvPr>
        </p:nvSpPr>
        <p:spPr>
          <a:xfrm>
            <a:off x="245220" y="1898650"/>
            <a:ext cx="5670755" cy="1350963"/>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Tree>
    <p:extLst>
      <p:ext uri="{BB962C8B-B14F-4D97-AF65-F5344CB8AC3E}">
        <p14:creationId xmlns:p14="http://schemas.microsoft.com/office/powerpoint/2010/main" val="86999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ubtitle+ImageLeft">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50C67F59-FEDE-A632-C211-B2B328FAF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4863F350-D2D6-1E62-B1F2-2D55F8F718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
        <p:nvSpPr>
          <p:cNvPr id="7" name="Text Placeholder 6">
            <a:extLst>
              <a:ext uri="{FF2B5EF4-FFF2-40B4-BE49-F238E27FC236}">
                <a16:creationId xmlns:a16="http://schemas.microsoft.com/office/drawing/2014/main" id="{CA83AEE7-B4E6-7138-682D-169662952D94}"/>
              </a:ext>
            </a:extLst>
          </p:cNvPr>
          <p:cNvSpPr>
            <a:spLocks noGrp="1"/>
          </p:cNvSpPr>
          <p:nvPr>
            <p:ph type="body" sz="quarter" idx="14" hasCustomPrompt="1"/>
          </p:nvPr>
        </p:nvSpPr>
        <p:spPr>
          <a:xfrm>
            <a:off x="6096000" y="1178700"/>
            <a:ext cx="5850779" cy="630084"/>
          </a:xfrm>
          <a:prstGeom prst="rect">
            <a:avLst/>
          </a:prstGeom>
        </p:spPr>
        <p:txBody>
          <a:bodyPr/>
          <a:lstStyle>
            <a:lvl1pPr marL="0" indent="0" algn="r">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sp>
        <p:nvSpPr>
          <p:cNvPr id="18" name="Text Placeholder 7">
            <a:extLst>
              <a:ext uri="{FF2B5EF4-FFF2-40B4-BE49-F238E27FC236}">
                <a16:creationId xmlns:a16="http://schemas.microsoft.com/office/drawing/2014/main" id="{078FAEEF-75DA-0021-3B7E-81C7E2827535}"/>
              </a:ext>
            </a:extLst>
          </p:cNvPr>
          <p:cNvSpPr>
            <a:spLocks noGrp="1"/>
          </p:cNvSpPr>
          <p:nvPr>
            <p:ph type="body" sz="quarter" idx="10"/>
          </p:nvPr>
        </p:nvSpPr>
        <p:spPr>
          <a:xfrm>
            <a:off x="6276024" y="1898650"/>
            <a:ext cx="5670755" cy="1350963"/>
          </a:xfrm>
          <a:prstGeom prst="rect">
            <a:avLst/>
          </a:prstGeom>
        </p:spPr>
        <p:txBody>
          <a:bodyPr/>
          <a:lstStyle>
            <a:lvl1pPr marL="0" indent="0" algn="r">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2" name="Picture Placeholder 7">
            <a:extLst>
              <a:ext uri="{FF2B5EF4-FFF2-40B4-BE49-F238E27FC236}">
                <a16:creationId xmlns:a16="http://schemas.microsoft.com/office/drawing/2014/main" id="{16911F5C-962D-4A03-28D4-010FBFCA19AA}"/>
              </a:ext>
            </a:extLst>
          </p:cNvPr>
          <p:cNvSpPr>
            <a:spLocks noGrp="1"/>
          </p:cNvSpPr>
          <p:nvPr>
            <p:ph type="pic" sz="quarter" idx="16"/>
          </p:nvPr>
        </p:nvSpPr>
        <p:spPr>
          <a:xfrm>
            <a:off x="0" y="831543"/>
            <a:ext cx="5624373" cy="6026457"/>
          </a:xfrm>
          <a:custGeom>
            <a:avLst/>
            <a:gdLst>
              <a:gd name="connsiteX0" fmla="*/ 0 w 5623200"/>
              <a:gd name="connsiteY0" fmla="*/ 6019200 h 6019200"/>
              <a:gd name="connsiteX1" fmla="*/ 1013919 w 5623200"/>
              <a:gd name="connsiteY1" fmla="*/ 0 h 6019200"/>
              <a:gd name="connsiteX2" fmla="*/ 4609281 w 5623200"/>
              <a:gd name="connsiteY2" fmla="*/ 0 h 6019200"/>
              <a:gd name="connsiteX3" fmla="*/ 5623200 w 5623200"/>
              <a:gd name="connsiteY3" fmla="*/ 6019200 h 6019200"/>
              <a:gd name="connsiteX4" fmla="*/ 0 w 5623200"/>
              <a:gd name="connsiteY4" fmla="*/ 6019200 h 6019200"/>
              <a:gd name="connsiteX0" fmla="*/ 0 w 5623200"/>
              <a:gd name="connsiteY0" fmla="*/ 6019200 h 6019200"/>
              <a:gd name="connsiteX1" fmla="*/ 284577 w 5623200"/>
              <a:gd name="connsiteY1" fmla="*/ 195943 h 6019200"/>
              <a:gd name="connsiteX2" fmla="*/ 4609281 w 5623200"/>
              <a:gd name="connsiteY2" fmla="*/ 0 h 6019200"/>
              <a:gd name="connsiteX3" fmla="*/ 5623200 w 5623200"/>
              <a:gd name="connsiteY3" fmla="*/ 6019200 h 6019200"/>
              <a:gd name="connsiteX4" fmla="*/ 0 w 5623200"/>
              <a:gd name="connsiteY4" fmla="*/ 6019200 h 6019200"/>
              <a:gd name="connsiteX0" fmla="*/ 1173 w 5624373"/>
              <a:gd name="connsiteY0" fmla="*/ 6026457 h 6026457"/>
              <a:gd name="connsiteX1" fmla="*/ 0 w 5624373"/>
              <a:gd name="connsiteY1" fmla="*/ 0 h 6026457"/>
              <a:gd name="connsiteX2" fmla="*/ 4610454 w 5624373"/>
              <a:gd name="connsiteY2" fmla="*/ 7257 h 6026457"/>
              <a:gd name="connsiteX3" fmla="*/ 5624373 w 5624373"/>
              <a:gd name="connsiteY3" fmla="*/ 6026457 h 6026457"/>
              <a:gd name="connsiteX4" fmla="*/ 1173 w 5624373"/>
              <a:gd name="connsiteY4" fmla="*/ 6026457 h 602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4373" h="6026457">
                <a:moveTo>
                  <a:pt x="1173" y="6026457"/>
                </a:moveTo>
                <a:lnTo>
                  <a:pt x="0" y="0"/>
                </a:lnTo>
                <a:lnTo>
                  <a:pt x="4610454" y="7257"/>
                </a:lnTo>
                <a:lnTo>
                  <a:pt x="5624373" y="6026457"/>
                </a:lnTo>
                <a:lnTo>
                  <a:pt x="1173" y="6026457"/>
                </a:lnTo>
                <a:close/>
              </a:path>
            </a:pathLst>
          </a:custGeom>
          <a:solidFill>
            <a:srgbClr val="71DCD2"/>
          </a:solidFill>
        </p:spPr>
        <p:txBody>
          <a:bodyPr/>
          <a:lstStyle/>
          <a:p>
            <a:endParaRPr lang="en-GB"/>
          </a:p>
        </p:txBody>
      </p:sp>
    </p:spTree>
    <p:extLst>
      <p:ext uri="{BB962C8B-B14F-4D97-AF65-F5344CB8AC3E}">
        <p14:creationId xmlns:p14="http://schemas.microsoft.com/office/powerpoint/2010/main" val="201889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ImageRigh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721064-8223-3950-AD44-AFD7F88FE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sp>
        <p:nvSpPr>
          <p:cNvPr id="7" name="Text Placeholder 6">
            <a:extLst>
              <a:ext uri="{FF2B5EF4-FFF2-40B4-BE49-F238E27FC236}">
                <a16:creationId xmlns:a16="http://schemas.microsoft.com/office/drawing/2014/main" id="{CA83AEE7-B4E6-7138-682D-169662952D94}"/>
              </a:ext>
            </a:extLst>
          </p:cNvPr>
          <p:cNvSpPr>
            <a:spLocks noGrp="1"/>
          </p:cNvSpPr>
          <p:nvPr>
            <p:ph type="body" sz="quarter" idx="14" hasCustomPrompt="1"/>
          </p:nvPr>
        </p:nvSpPr>
        <p:spPr>
          <a:xfrm>
            <a:off x="245220" y="1178700"/>
            <a:ext cx="5850779" cy="630084"/>
          </a:xfrm>
          <a:prstGeom prst="rect">
            <a:avLst/>
          </a:prstGeom>
        </p:spPr>
        <p:txBody>
          <a:bodyPr/>
          <a:lstStyle>
            <a:lvl1pPr marL="0" indent="0">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sp>
        <p:nvSpPr>
          <p:cNvPr id="18" name="Text Placeholder 7">
            <a:extLst>
              <a:ext uri="{FF2B5EF4-FFF2-40B4-BE49-F238E27FC236}">
                <a16:creationId xmlns:a16="http://schemas.microsoft.com/office/drawing/2014/main" id="{078FAEEF-75DA-0021-3B7E-81C7E2827535}"/>
              </a:ext>
            </a:extLst>
          </p:cNvPr>
          <p:cNvSpPr>
            <a:spLocks noGrp="1"/>
          </p:cNvSpPr>
          <p:nvPr>
            <p:ph type="body" sz="quarter" idx="10"/>
          </p:nvPr>
        </p:nvSpPr>
        <p:spPr>
          <a:xfrm>
            <a:off x="245220" y="1898650"/>
            <a:ext cx="5670755" cy="1350963"/>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1" name="Picture Placeholder 19">
            <a:extLst>
              <a:ext uri="{FF2B5EF4-FFF2-40B4-BE49-F238E27FC236}">
                <a16:creationId xmlns:a16="http://schemas.microsoft.com/office/drawing/2014/main" id="{31C91733-C298-CE74-F5B5-663E8E854B10}"/>
              </a:ext>
            </a:extLst>
          </p:cNvPr>
          <p:cNvSpPr>
            <a:spLocks noGrp="1"/>
          </p:cNvSpPr>
          <p:nvPr>
            <p:ph type="pic" sz="quarter" idx="15"/>
          </p:nvPr>
        </p:nvSpPr>
        <p:spPr>
          <a:xfrm>
            <a:off x="6569480" y="837344"/>
            <a:ext cx="5623624" cy="6020656"/>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pic>
        <p:nvPicPr>
          <p:cNvPr id="2" name="Picture 1" descr="Graphical user interface&#10;&#10;Description automatically generated">
            <a:extLst>
              <a:ext uri="{FF2B5EF4-FFF2-40B4-BE49-F238E27FC236}">
                <a16:creationId xmlns:a16="http://schemas.microsoft.com/office/drawing/2014/main" id="{6015C982-C3B7-E722-433E-8EC708EF4D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4095875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Subtitle+Timer+ImageRigh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721064-8223-3950-AD44-AFD7F88FE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17" name="Picture 16">
            <a:extLst>
              <a:ext uri="{FF2B5EF4-FFF2-40B4-BE49-F238E27FC236}">
                <a16:creationId xmlns:a16="http://schemas.microsoft.com/office/drawing/2014/main" id="{C3EAD323-2950-445D-3052-BFF9160D93DD}"/>
              </a:ext>
            </a:extLst>
          </p:cNvPr>
          <p:cNvPicPr>
            <a:picLocks noChangeAspect="1"/>
          </p:cNvPicPr>
          <p:nvPr userDrawn="1"/>
        </p:nvPicPr>
        <p:blipFill>
          <a:blip r:embed="rId5"/>
          <a:stretch>
            <a:fillRect/>
          </a:stretch>
        </p:blipFill>
        <p:spPr>
          <a:xfrm>
            <a:off x="6203481" y="192845"/>
            <a:ext cx="267945" cy="358263"/>
          </a:xfrm>
          <a:prstGeom prst="rect">
            <a:avLst/>
          </a:prstGeom>
        </p:spPr>
      </p:pic>
      <p:sp>
        <p:nvSpPr>
          <p:cNvPr id="33" name="Text Placeholder 32">
            <a:extLst>
              <a:ext uri="{FF2B5EF4-FFF2-40B4-BE49-F238E27FC236}">
                <a16:creationId xmlns:a16="http://schemas.microsoft.com/office/drawing/2014/main" id="{45507AF7-B0F3-A72A-FBE1-D2E39469A745}"/>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 MINS</a:t>
            </a:r>
          </a:p>
        </p:txBody>
      </p:sp>
      <p:sp>
        <p:nvSpPr>
          <p:cNvPr id="7" name="Text Placeholder 6">
            <a:extLst>
              <a:ext uri="{FF2B5EF4-FFF2-40B4-BE49-F238E27FC236}">
                <a16:creationId xmlns:a16="http://schemas.microsoft.com/office/drawing/2014/main" id="{CA83AEE7-B4E6-7138-682D-169662952D94}"/>
              </a:ext>
            </a:extLst>
          </p:cNvPr>
          <p:cNvSpPr>
            <a:spLocks noGrp="1"/>
          </p:cNvSpPr>
          <p:nvPr>
            <p:ph type="body" sz="quarter" idx="14" hasCustomPrompt="1"/>
          </p:nvPr>
        </p:nvSpPr>
        <p:spPr>
          <a:xfrm>
            <a:off x="245220" y="1178700"/>
            <a:ext cx="5850779" cy="630084"/>
          </a:xfrm>
          <a:prstGeom prst="rect">
            <a:avLst/>
          </a:prstGeom>
        </p:spPr>
        <p:txBody>
          <a:bodyPr/>
          <a:lstStyle>
            <a:lvl1pPr marL="0" indent="0">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sp>
        <p:nvSpPr>
          <p:cNvPr id="18" name="Text Placeholder 7">
            <a:extLst>
              <a:ext uri="{FF2B5EF4-FFF2-40B4-BE49-F238E27FC236}">
                <a16:creationId xmlns:a16="http://schemas.microsoft.com/office/drawing/2014/main" id="{078FAEEF-75DA-0021-3B7E-81C7E2827535}"/>
              </a:ext>
            </a:extLst>
          </p:cNvPr>
          <p:cNvSpPr>
            <a:spLocks noGrp="1"/>
          </p:cNvSpPr>
          <p:nvPr>
            <p:ph type="body" sz="quarter" idx="10"/>
          </p:nvPr>
        </p:nvSpPr>
        <p:spPr>
          <a:xfrm>
            <a:off x="245220" y="1898650"/>
            <a:ext cx="5670755" cy="1350963"/>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1" name="Picture Placeholder 19">
            <a:extLst>
              <a:ext uri="{FF2B5EF4-FFF2-40B4-BE49-F238E27FC236}">
                <a16:creationId xmlns:a16="http://schemas.microsoft.com/office/drawing/2014/main" id="{31C91733-C298-CE74-F5B5-663E8E854B10}"/>
              </a:ext>
            </a:extLst>
          </p:cNvPr>
          <p:cNvSpPr>
            <a:spLocks noGrp="1"/>
          </p:cNvSpPr>
          <p:nvPr>
            <p:ph type="pic" sz="quarter" idx="15"/>
          </p:nvPr>
        </p:nvSpPr>
        <p:spPr>
          <a:xfrm>
            <a:off x="6569480" y="837344"/>
            <a:ext cx="5623624" cy="6020656"/>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pic>
        <p:nvPicPr>
          <p:cNvPr id="6" name="Picture 5" descr="Graphical user interface&#10;&#10;Description automatically generated">
            <a:extLst>
              <a:ext uri="{FF2B5EF4-FFF2-40B4-BE49-F238E27FC236}">
                <a16:creationId xmlns:a16="http://schemas.microsoft.com/office/drawing/2014/main" id="{D00FBD2B-A740-B7AA-D62F-32384412DB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1815703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Subtitle+Timer+ImageRigh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721064-8223-3950-AD44-AFD7F88FE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4863F350-D2D6-1E62-B1F2-2D55F8F718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17" name="Picture 16">
            <a:extLst>
              <a:ext uri="{FF2B5EF4-FFF2-40B4-BE49-F238E27FC236}">
                <a16:creationId xmlns:a16="http://schemas.microsoft.com/office/drawing/2014/main" id="{C3EAD323-2950-445D-3052-BFF9160D93DD}"/>
              </a:ext>
            </a:extLst>
          </p:cNvPr>
          <p:cNvPicPr>
            <a:picLocks noChangeAspect="1"/>
          </p:cNvPicPr>
          <p:nvPr userDrawn="1"/>
        </p:nvPicPr>
        <p:blipFill>
          <a:blip r:embed="rId5"/>
          <a:stretch>
            <a:fillRect/>
          </a:stretch>
        </p:blipFill>
        <p:spPr>
          <a:xfrm>
            <a:off x="6203481" y="192845"/>
            <a:ext cx="267945" cy="358263"/>
          </a:xfrm>
          <a:prstGeom prst="rect">
            <a:avLst/>
          </a:prstGeom>
        </p:spPr>
      </p:pic>
      <p:sp>
        <p:nvSpPr>
          <p:cNvPr id="33" name="Text Placeholder 32">
            <a:extLst>
              <a:ext uri="{FF2B5EF4-FFF2-40B4-BE49-F238E27FC236}">
                <a16:creationId xmlns:a16="http://schemas.microsoft.com/office/drawing/2014/main" id="{45507AF7-B0F3-A72A-FBE1-D2E39469A745}"/>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 MINS</a:t>
            </a:r>
          </a:p>
        </p:txBody>
      </p:sp>
      <p:sp>
        <p:nvSpPr>
          <p:cNvPr id="7" name="Text Placeholder 6">
            <a:extLst>
              <a:ext uri="{FF2B5EF4-FFF2-40B4-BE49-F238E27FC236}">
                <a16:creationId xmlns:a16="http://schemas.microsoft.com/office/drawing/2014/main" id="{CA83AEE7-B4E6-7138-682D-169662952D94}"/>
              </a:ext>
            </a:extLst>
          </p:cNvPr>
          <p:cNvSpPr>
            <a:spLocks noGrp="1"/>
          </p:cNvSpPr>
          <p:nvPr>
            <p:ph type="body" sz="quarter" idx="14" hasCustomPrompt="1"/>
          </p:nvPr>
        </p:nvSpPr>
        <p:spPr>
          <a:xfrm>
            <a:off x="6096000" y="1178700"/>
            <a:ext cx="5850779" cy="630084"/>
          </a:xfrm>
          <a:prstGeom prst="rect">
            <a:avLst/>
          </a:prstGeom>
        </p:spPr>
        <p:txBody>
          <a:bodyPr/>
          <a:lstStyle>
            <a:lvl1pPr marL="0" indent="0" algn="r">
              <a:buNone/>
              <a:defRPr sz="4000" b="1">
                <a:gradFill>
                  <a:gsLst>
                    <a:gs pos="0">
                      <a:srgbClr val="0000FF"/>
                    </a:gs>
                    <a:gs pos="50000">
                      <a:srgbClr val="72DCD4"/>
                    </a:gs>
                    <a:gs pos="100000">
                      <a:srgbClr val="00FF54"/>
                    </a:gs>
                  </a:gsLst>
                  <a:lin ang="18600000" scaled="0"/>
                </a:gradFill>
              </a:defRPr>
            </a:lvl1pPr>
          </a:lstStyle>
          <a:p>
            <a:pPr lvl="0"/>
            <a:r>
              <a:rPr lang="en-GB"/>
              <a:t>CLICK TO EDIT</a:t>
            </a:r>
          </a:p>
        </p:txBody>
      </p:sp>
      <p:sp>
        <p:nvSpPr>
          <p:cNvPr id="18" name="Text Placeholder 7">
            <a:extLst>
              <a:ext uri="{FF2B5EF4-FFF2-40B4-BE49-F238E27FC236}">
                <a16:creationId xmlns:a16="http://schemas.microsoft.com/office/drawing/2014/main" id="{078FAEEF-75DA-0021-3B7E-81C7E2827535}"/>
              </a:ext>
            </a:extLst>
          </p:cNvPr>
          <p:cNvSpPr>
            <a:spLocks noGrp="1"/>
          </p:cNvSpPr>
          <p:nvPr>
            <p:ph type="body" sz="quarter" idx="10"/>
          </p:nvPr>
        </p:nvSpPr>
        <p:spPr>
          <a:xfrm>
            <a:off x="6276024" y="1898650"/>
            <a:ext cx="5670755" cy="1350963"/>
          </a:xfrm>
          <a:prstGeom prst="rect">
            <a:avLst/>
          </a:prstGeom>
        </p:spPr>
        <p:txBody>
          <a:bodyPr/>
          <a:lstStyle>
            <a:lvl1pPr marL="0" indent="0" algn="r">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8" name="Picture Placeholder 7">
            <a:extLst>
              <a:ext uri="{FF2B5EF4-FFF2-40B4-BE49-F238E27FC236}">
                <a16:creationId xmlns:a16="http://schemas.microsoft.com/office/drawing/2014/main" id="{B4115378-4F02-B517-31E2-15D48513D5DC}"/>
              </a:ext>
            </a:extLst>
          </p:cNvPr>
          <p:cNvSpPr>
            <a:spLocks noGrp="1"/>
          </p:cNvSpPr>
          <p:nvPr>
            <p:ph type="pic" sz="quarter" idx="16"/>
          </p:nvPr>
        </p:nvSpPr>
        <p:spPr>
          <a:xfrm>
            <a:off x="0" y="831543"/>
            <a:ext cx="5624373" cy="6026457"/>
          </a:xfrm>
          <a:custGeom>
            <a:avLst/>
            <a:gdLst>
              <a:gd name="connsiteX0" fmla="*/ 0 w 5623200"/>
              <a:gd name="connsiteY0" fmla="*/ 6019200 h 6019200"/>
              <a:gd name="connsiteX1" fmla="*/ 1013919 w 5623200"/>
              <a:gd name="connsiteY1" fmla="*/ 0 h 6019200"/>
              <a:gd name="connsiteX2" fmla="*/ 4609281 w 5623200"/>
              <a:gd name="connsiteY2" fmla="*/ 0 h 6019200"/>
              <a:gd name="connsiteX3" fmla="*/ 5623200 w 5623200"/>
              <a:gd name="connsiteY3" fmla="*/ 6019200 h 6019200"/>
              <a:gd name="connsiteX4" fmla="*/ 0 w 5623200"/>
              <a:gd name="connsiteY4" fmla="*/ 6019200 h 6019200"/>
              <a:gd name="connsiteX0" fmla="*/ 0 w 5623200"/>
              <a:gd name="connsiteY0" fmla="*/ 6019200 h 6019200"/>
              <a:gd name="connsiteX1" fmla="*/ 284577 w 5623200"/>
              <a:gd name="connsiteY1" fmla="*/ 195943 h 6019200"/>
              <a:gd name="connsiteX2" fmla="*/ 4609281 w 5623200"/>
              <a:gd name="connsiteY2" fmla="*/ 0 h 6019200"/>
              <a:gd name="connsiteX3" fmla="*/ 5623200 w 5623200"/>
              <a:gd name="connsiteY3" fmla="*/ 6019200 h 6019200"/>
              <a:gd name="connsiteX4" fmla="*/ 0 w 5623200"/>
              <a:gd name="connsiteY4" fmla="*/ 6019200 h 6019200"/>
              <a:gd name="connsiteX0" fmla="*/ 1173 w 5624373"/>
              <a:gd name="connsiteY0" fmla="*/ 6026457 h 6026457"/>
              <a:gd name="connsiteX1" fmla="*/ 0 w 5624373"/>
              <a:gd name="connsiteY1" fmla="*/ 0 h 6026457"/>
              <a:gd name="connsiteX2" fmla="*/ 4610454 w 5624373"/>
              <a:gd name="connsiteY2" fmla="*/ 7257 h 6026457"/>
              <a:gd name="connsiteX3" fmla="*/ 5624373 w 5624373"/>
              <a:gd name="connsiteY3" fmla="*/ 6026457 h 6026457"/>
              <a:gd name="connsiteX4" fmla="*/ 1173 w 5624373"/>
              <a:gd name="connsiteY4" fmla="*/ 6026457 h 602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4373" h="6026457">
                <a:moveTo>
                  <a:pt x="1173" y="6026457"/>
                </a:moveTo>
                <a:lnTo>
                  <a:pt x="0" y="0"/>
                </a:lnTo>
                <a:lnTo>
                  <a:pt x="4610454" y="7257"/>
                </a:lnTo>
                <a:lnTo>
                  <a:pt x="5624373" y="6026457"/>
                </a:lnTo>
                <a:lnTo>
                  <a:pt x="1173" y="6026457"/>
                </a:lnTo>
                <a:close/>
              </a:path>
            </a:pathLst>
          </a:custGeom>
          <a:solidFill>
            <a:srgbClr val="71DCD2"/>
          </a:solidFill>
        </p:spPr>
        <p:txBody>
          <a:bodyPr/>
          <a:lstStyle/>
          <a:p>
            <a:endParaRPr lang="en-GB"/>
          </a:p>
        </p:txBody>
      </p:sp>
    </p:spTree>
    <p:extLst>
      <p:ext uri="{BB962C8B-B14F-4D97-AF65-F5344CB8AC3E}">
        <p14:creationId xmlns:p14="http://schemas.microsoft.com/office/powerpoint/2010/main" val="197434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CF5C1C-9EA8-22D1-A40D-5342B37651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24DA6932-798B-CACA-061A-18EC0AC343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pic>
        <p:nvPicPr>
          <p:cNvPr id="6" name="Picture 5">
            <a:extLst>
              <a:ext uri="{FF2B5EF4-FFF2-40B4-BE49-F238E27FC236}">
                <a16:creationId xmlns:a16="http://schemas.microsoft.com/office/drawing/2014/main" id="{0B6F0475-ABFA-B8ED-A82D-3630F3D949DE}"/>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DD7A31C0-1CAD-E18C-3C56-B2A594D252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8259C97D-0390-7D02-F0A0-CE64F1D8B1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3813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dYouKnow-Mee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8BC5F5-2DD0-BB26-39DC-1C7CDF9402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5" name="Picture 4" descr="Graphical user interface&#10;&#10;Description automatically generated">
            <a:extLst>
              <a:ext uri="{FF2B5EF4-FFF2-40B4-BE49-F238E27FC236}">
                <a16:creationId xmlns:a16="http://schemas.microsoft.com/office/drawing/2014/main" id="{2E2F7427-6195-2DAA-A05F-764BBEAF6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7" name="Picture 6">
            <a:extLst>
              <a:ext uri="{FF2B5EF4-FFF2-40B4-BE49-F238E27FC236}">
                <a16:creationId xmlns:a16="http://schemas.microsoft.com/office/drawing/2014/main" id="{3185642F-8C64-7AD8-E993-675C1C8A4C25}"/>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sp>
        <p:nvSpPr>
          <p:cNvPr id="41" name="Title 1">
            <a:extLst>
              <a:ext uri="{FF2B5EF4-FFF2-40B4-BE49-F238E27FC236}">
                <a16:creationId xmlns:a16="http://schemas.microsoft.com/office/drawing/2014/main" id="{95E98CB8-25D9-D3B0-E02D-27F0545943F6}"/>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DID YOU KNOW?</a:t>
            </a:r>
            <a:endParaRPr lang="en-GB" sz="4000" b="1" dirty="0">
              <a:solidFill>
                <a:srgbClr val="05B0AB"/>
              </a:solidFill>
              <a:latin typeface="+mn-lt"/>
              <a:cs typeface="Calibri Light"/>
            </a:endParaRPr>
          </a:p>
        </p:txBody>
      </p:sp>
      <p:pic>
        <p:nvPicPr>
          <p:cNvPr id="19" name="Graphic 18">
            <a:extLst>
              <a:ext uri="{FF2B5EF4-FFF2-40B4-BE49-F238E27FC236}">
                <a16:creationId xmlns:a16="http://schemas.microsoft.com/office/drawing/2014/main" id="{9A14BB23-14BC-78BE-3882-9EF265FEEE1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962" y="2708904"/>
            <a:ext cx="3960797" cy="3203736"/>
          </a:xfrm>
          <a:prstGeom prst="rect">
            <a:avLst/>
          </a:prstGeom>
        </p:spPr>
      </p:pic>
      <p:sp>
        <p:nvSpPr>
          <p:cNvPr id="8" name="Text Placeholder 7">
            <a:extLst>
              <a:ext uri="{FF2B5EF4-FFF2-40B4-BE49-F238E27FC236}">
                <a16:creationId xmlns:a16="http://schemas.microsoft.com/office/drawing/2014/main" id="{AEB9BC2E-2E14-91DB-B2FF-D7492953DB2B}"/>
              </a:ext>
            </a:extLst>
          </p:cNvPr>
          <p:cNvSpPr>
            <a:spLocks noGrp="1"/>
          </p:cNvSpPr>
          <p:nvPr>
            <p:ph type="body" sz="quarter" idx="10"/>
          </p:nvPr>
        </p:nvSpPr>
        <p:spPr>
          <a:xfrm>
            <a:off x="245221" y="1898651"/>
            <a:ext cx="3960528" cy="720242"/>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1" name="Subtitle 2">
            <a:extLst>
              <a:ext uri="{FF2B5EF4-FFF2-40B4-BE49-F238E27FC236}">
                <a16:creationId xmlns:a16="http://schemas.microsoft.com/office/drawing/2014/main" id="{AAF99623-2550-5C38-2321-66FDE7C46FDB}"/>
              </a:ext>
            </a:extLst>
          </p:cNvPr>
          <p:cNvSpPr txBox="1">
            <a:spLocks/>
          </p:cNvSpPr>
          <p:nvPr/>
        </p:nvSpPr>
        <p:spPr>
          <a:xfrm>
            <a:off x="4588863" y="3879060"/>
            <a:ext cx="4851033" cy="2556000"/>
          </a:xfrm>
          <a:prstGeom prst="wedgeRoundRectCallout">
            <a:avLst>
              <a:gd name="adj1" fmla="val 55118"/>
              <a:gd name="adj2" fmla="val -20708"/>
              <a:gd name="adj3" fmla="val 16667"/>
            </a:avLst>
          </a:prstGeom>
          <a:noFill/>
          <a:ln>
            <a:solidFill>
              <a:srgbClr val="00B0A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endParaRPr lang="en-US" sz="1800">
              <a:solidFill>
                <a:srgbClr val="140041"/>
              </a:solidFill>
              <a:cs typeface="Calibri"/>
            </a:endParaRPr>
          </a:p>
        </p:txBody>
      </p:sp>
      <p:sp>
        <p:nvSpPr>
          <p:cNvPr id="21" name="Picture Placeholder 2">
            <a:extLst>
              <a:ext uri="{FF2B5EF4-FFF2-40B4-BE49-F238E27FC236}">
                <a16:creationId xmlns:a16="http://schemas.microsoft.com/office/drawing/2014/main" id="{960F57CA-3B7F-829B-0C47-630DD6897514}"/>
              </a:ext>
            </a:extLst>
          </p:cNvPr>
          <p:cNvSpPr>
            <a:spLocks noGrp="1"/>
          </p:cNvSpPr>
          <p:nvPr>
            <p:ph type="pic" sz="quarter" idx="12"/>
          </p:nvPr>
        </p:nvSpPr>
        <p:spPr>
          <a:xfrm>
            <a:off x="9696451" y="4077485"/>
            <a:ext cx="2160587" cy="2160587"/>
          </a:xfrm>
          <a:prstGeom prst="ellipse">
            <a:avLst/>
          </a:prstGeom>
          <a:solidFill>
            <a:srgbClr val="71DCD2"/>
          </a:solidFill>
        </p:spPr>
        <p:txBody>
          <a:bodyPr/>
          <a:lstStyle/>
          <a:p>
            <a:endParaRPr lang="en-GB"/>
          </a:p>
        </p:txBody>
      </p:sp>
      <p:sp>
        <p:nvSpPr>
          <p:cNvPr id="23" name="Text Placeholder 7">
            <a:extLst>
              <a:ext uri="{FF2B5EF4-FFF2-40B4-BE49-F238E27FC236}">
                <a16:creationId xmlns:a16="http://schemas.microsoft.com/office/drawing/2014/main" id="{AFA23230-402C-E0C9-299B-417DF339083A}"/>
              </a:ext>
            </a:extLst>
          </p:cNvPr>
          <p:cNvSpPr>
            <a:spLocks noGrp="1"/>
          </p:cNvSpPr>
          <p:nvPr>
            <p:ph type="body" sz="quarter" idx="13"/>
          </p:nvPr>
        </p:nvSpPr>
        <p:spPr>
          <a:xfrm>
            <a:off x="605268" y="2978940"/>
            <a:ext cx="3330444" cy="2610348"/>
          </a:xfrm>
          <a:prstGeom prst="rect">
            <a:avLst/>
          </a:prstGeom>
        </p:spPr>
        <p:txBody>
          <a:bodyPr/>
          <a:lstStyle>
            <a:lvl1pPr marL="0" indent="0">
              <a:buNone/>
              <a:defRPr sz="2200" b="1">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27" name="Text Placeholder 7">
            <a:extLst>
              <a:ext uri="{FF2B5EF4-FFF2-40B4-BE49-F238E27FC236}">
                <a16:creationId xmlns:a16="http://schemas.microsoft.com/office/drawing/2014/main" id="{FD5D5873-6EAD-81C9-6AA7-E9C7A52161C4}"/>
              </a:ext>
            </a:extLst>
          </p:cNvPr>
          <p:cNvSpPr>
            <a:spLocks noGrp="1"/>
          </p:cNvSpPr>
          <p:nvPr>
            <p:ph type="body" sz="quarter" idx="16"/>
          </p:nvPr>
        </p:nvSpPr>
        <p:spPr>
          <a:xfrm>
            <a:off x="4745820" y="4393878"/>
            <a:ext cx="4500600" cy="1915506"/>
          </a:xfrm>
          <a:prstGeom prst="rect">
            <a:avLst/>
          </a:prstGeom>
        </p:spPr>
        <p:txBody>
          <a:bodyPr/>
          <a:lstStyle>
            <a:lvl1pPr marL="0" indent="0" algn="ctr">
              <a:buNone/>
              <a:defRPr sz="18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28" name="Text Placeholder 7">
            <a:extLst>
              <a:ext uri="{FF2B5EF4-FFF2-40B4-BE49-F238E27FC236}">
                <a16:creationId xmlns:a16="http://schemas.microsoft.com/office/drawing/2014/main" id="{E9E8F2B0-C935-9D1C-AE5B-B5FFF668152C}"/>
              </a:ext>
            </a:extLst>
          </p:cNvPr>
          <p:cNvSpPr>
            <a:spLocks noGrp="1"/>
          </p:cNvSpPr>
          <p:nvPr>
            <p:ph type="body" sz="quarter" idx="17" hasCustomPrompt="1"/>
          </p:nvPr>
        </p:nvSpPr>
        <p:spPr>
          <a:xfrm>
            <a:off x="4745820" y="4002309"/>
            <a:ext cx="4500600" cy="391569"/>
          </a:xfrm>
          <a:prstGeom prst="rect">
            <a:avLst/>
          </a:prstGeom>
        </p:spPr>
        <p:txBody>
          <a:bodyPr/>
          <a:lstStyle>
            <a:lvl1pPr marL="0" indent="0" algn="ctr">
              <a:buNone/>
              <a:defRPr sz="2200" b="1">
                <a:solidFill>
                  <a:srgbClr val="00B0AB"/>
                </a:solidFill>
              </a:defRPr>
            </a:lvl1pPr>
            <a:lvl2pPr>
              <a:defRPr sz="2200"/>
            </a:lvl2pPr>
            <a:lvl3pPr>
              <a:defRPr sz="2200"/>
            </a:lvl3pPr>
            <a:lvl4pPr>
              <a:defRPr sz="2200"/>
            </a:lvl4pPr>
            <a:lvl5pPr>
              <a:defRPr sz="2200"/>
            </a:lvl5pPr>
          </a:lstStyle>
          <a:p>
            <a:pPr lvl="0"/>
            <a:r>
              <a:rPr lang="en-GB"/>
              <a:t>NAME</a:t>
            </a:r>
          </a:p>
        </p:txBody>
      </p:sp>
      <p:sp>
        <p:nvSpPr>
          <p:cNvPr id="29" name="Subtitle 2">
            <a:extLst>
              <a:ext uri="{FF2B5EF4-FFF2-40B4-BE49-F238E27FC236}">
                <a16:creationId xmlns:a16="http://schemas.microsoft.com/office/drawing/2014/main" id="{F724F68B-D628-D7C0-24ED-9FA775D330D7}"/>
              </a:ext>
            </a:extLst>
          </p:cNvPr>
          <p:cNvSpPr txBox="1">
            <a:spLocks/>
          </p:cNvSpPr>
          <p:nvPr userDrawn="1"/>
        </p:nvSpPr>
        <p:spPr>
          <a:xfrm>
            <a:off x="4588863" y="1126133"/>
            <a:ext cx="4851033" cy="2556000"/>
          </a:xfrm>
          <a:prstGeom prst="wedgeRoundRectCallout">
            <a:avLst>
              <a:gd name="adj1" fmla="val 55118"/>
              <a:gd name="adj2" fmla="val 19253"/>
              <a:gd name="adj3" fmla="val 16667"/>
            </a:avLst>
          </a:prstGeom>
          <a:noFill/>
          <a:ln>
            <a:solidFill>
              <a:srgbClr val="00B0A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endParaRPr lang="en-US" sz="1800">
              <a:solidFill>
                <a:srgbClr val="140041"/>
              </a:solidFill>
              <a:cs typeface="Calibri"/>
            </a:endParaRPr>
          </a:p>
        </p:txBody>
      </p:sp>
      <p:sp>
        <p:nvSpPr>
          <p:cNvPr id="30" name="Picture Placeholder 2">
            <a:extLst>
              <a:ext uri="{FF2B5EF4-FFF2-40B4-BE49-F238E27FC236}">
                <a16:creationId xmlns:a16="http://schemas.microsoft.com/office/drawing/2014/main" id="{FC20E7F7-A20F-42EF-B19D-41F6D5E559C9}"/>
              </a:ext>
            </a:extLst>
          </p:cNvPr>
          <p:cNvSpPr>
            <a:spLocks noGrp="1"/>
          </p:cNvSpPr>
          <p:nvPr>
            <p:ph type="pic" sz="quarter" idx="18"/>
          </p:nvPr>
        </p:nvSpPr>
        <p:spPr>
          <a:xfrm>
            <a:off x="9696451" y="1324558"/>
            <a:ext cx="2160587" cy="2160587"/>
          </a:xfrm>
          <a:prstGeom prst="ellipse">
            <a:avLst/>
          </a:prstGeom>
          <a:solidFill>
            <a:srgbClr val="71DCD2"/>
          </a:solidFill>
        </p:spPr>
        <p:txBody>
          <a:bodyPr/>
          <a:lstStyle/>
          <a:p>
            <a:endParaRPr lang="en-GB"/>
          </a:p>
        </p:txBody>
      </p:sp>
      <p:sp>
        <p:nvSpPr>
          <p:cNvPr id="31" name="Text Placeholder 7">
            <a:extLst>
              <a:ext uri="{FF2B5EF4-FFF2-40B4-BE49-F238E27FC236}">
                <a16:creationId xmlns:a16="http://schemas.microsoft.com/office/drawing/2014/main" id="{4592E8EA-766E-2AB0-4FEB-7E71C580F16A}"/>
              </a:ext>
            </a:extLst>
          </p:cNvPr>
          <p:cNvSpPr>
            <a:spLocks noGrp="1"/>
          </p:cNvSpPr>
          <p:nvPr>
            <p:ph type="body" sz="quarter" idx="19"/>
          </p:nvPr>
        </p:nvSpPr>
        <p:spPr>
          <a:xfrm>
            <a:off x="4745820" y="1640951"/>
            <a:ext cx="4500600" cy="1915506"/>
          </a:xfrm>
          <a:prstGeom prst="rect">
            <a:avLst/>
          </a:prstGeom>
        </p:spPr>
        <p:txBody>
          <a:bodyPr/>
          <a:lstStyle>
            <a:lvl1pPr marL="0" indent="0" algn="ctr">
              <a:buNone/>
              <a:defRPr sz="18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32" name="Text Placeholder 7">
            <a:extLst>
              <a:ext uri="{FF2B5EF4-FFF2-40B4-BE49-F238E27FC236}">
                <a16:creationId xmlns:a16="http://schemas.microsoft.com/office/drawing/2014/main" id="{053CE16F-118A-C4E3-23BC-94EA4D03E5E0}"/>
              </a:ext>
            </a:extLst>
          </p:cNvPr>
          <p:cNvSpPr>
            <a:spLocks noGrp="1"/>
          </p:cNvSpPr>
          <p:nvPr>
            <p:ph type="body" sz="quarter" idx="20" hasCustomPrompt="1"/>
          </p:nvPr>
        </p:nvSpPr>
        <p:spPr>
          <a:xfrm>
            <a:off x="4745820" y="1249382"/>
            <a:ext cx="4500600" cy="391569"/>
          </a:xfrm>
          <a:prstGeom prst="rect">
            <a:avLst/>
          </a:prstGeom>
        </p:spPr>
        <p:txBody>
          <a:bodyPr/>
          <a:lstStyle>
            <a:lvl1pPr marL="0" indent="0" algn="ctr">
              <a:buNone/>
              <a:defRPr sz="2200" b="1">
                <a:solidFill>
                  <a:srgbClr val="00B0AB"/>
                </a:solidFill>
              </a:defRPr>
            </a:lvl1pPr>
            <a:lvl2pPr>
              <a:defRPr sz="2200"/>
            </a:lvl2pPr>
            <a:lvl3pPr>
              <a:defRPr sz="2200"/>
            </a:lvl3pPr>
            <a:lvl4pPr>
              <a:defRPr sz="2200"/>
            </a:lvl4pPr>
            <a:lvl5pPr>
              <a:defRPr sz="2200"/>
            </a:lvl5pPr>
          </a:lstStyle>
          <a:p>
            <a:pPr lvl="0"/>
            <a:r>
              <a:rPr lang="en-GB"/>
              <a:t>NAME</a:t>
            </a:r>
          </a:p>
        </p:txBody>
      </p:sp>
      <p:pic>
        <p:nvPicPr>
          <p:cNvPr id="2" name="Picture 1" descr="Graphical user interface&#10;&#10;Description automatically generated">
            <a:extLst>
              <a:ext uri="{FF2B5EF4-FFF2-40B4-BE49-F238E27FC236}">
                <a16:creationId xmlns:a16="http://schemas.microsoft.com/office/drawing/2014/main" id="{01E8CD32-D189-EE7B-DD27-F868709768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3" name="Picture 2" descr="Graphical user interface&#10;&#10;Description automatically generated">
            <a:extLst>
              <a:ext uri="{FF2B5EF4-FFF2-40B4-BE49-F238E27FC236}">
                <a16:creationId xmlns:a16="http://schemas.microsoft.com/office/drawing/2014/main" id="{1DCABEC0-9FD6-4AEC-850E-568B128848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212946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dYouKnow-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8BC5F5-2DD0-BB26-39DC-1C7CDF9402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5" name="Picture 4" descr="Graphical user interface&#10;&#10;Description automatically generated">
            <a:extLst>
              <a:ext uri="{FF2B5EF4-FFF2-40B4-BE49-F238E27FC236}">
                <a16:creationId xmlns:a16="http://schemas.microsoft.com/office/drawing/2014/main" id="{2E2F7427-6195-2DAA-A05F-764BBEAF6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7" name="Picture 6">
            <a:extLst>
              <a:ext uri="{FF2B5EF4-FFF2-40B4-BE49-F238E27FC236}">
                <a16:creationId xmlns:a16="http://schemas.microsoft.com/office/drawing/2014/main" id="{3185642F-8C64-7AD8-E993-675C1C8A4C25}"/>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32" name="Graphic 31">
            <a:extLst>
              <a:ext uri="{FF2B5EF4-FFF2-40B4-BE49-F238E27FC236}">
                <a16:creationId xmlns:a16="http://schemas.microsoft.com/office/drawing/2014/main" id="{4873852D-7731-56D4-973A-03B5DB4862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220" y="2168832"/>
            <a:ext cx="4162298" cy="3835607"/>
          </a:xfrm>
          <a:prstGeom prst="rect">
            <a:avLst/>
          </a:prstGeom>
        </p:spPr>
      </p:pic>
      <p:pic>
        <p:nvPicPr>
          <p:cNvPr id="52" name="Graphic 51">
            <a:extLst>
              <a:ext uri="{FF2B5EF4-FFF2-40B4-BE49-F238E27FC236}">
                <a16:creationId xmlns:a16="http://schemas.microsoft.com/office/drawing/2014/main" id="{E5108C0D-874F-9AA4-66E3-696C8B086C4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8001" y="2168832"/>
            <a:ext cx="4162298" cy="3835607"/>
          </a:xfrm>
          <a:prstGeom prst="rect">
            <a:avLst/>
          </a:prstGeom>
        </p:spPr>
      </p:pic>
      <p:sp>
        <p:nvSpPr>
          <p:cNvPr id="3" name="Picture Placeholder 2">
            <a:extLst>
              <a:ext uri="{FF2B5EF4-FFF2-40B4-BE49-F238E27FC236}">
                <a16:creationId xmlns:a16="http://schemas.microsoft.com/office/drawing/2014/main" id="{DC6D18EE-DEDA-BB87-6ECD-5B52F8FAA667}"/>
              </a:ext>
            </a:extLst>
          </p:cNvPr>
          <p:cNvSpPr>
            <a:spLocks noGrp="1"/>
          </p:cNvSpPr>
          <p:nvPr>
            <p:ph type="pic" sz="quarter" idx="10"/>
          </p:nvPr>
        </p:nvSpPr>
        <p:spPr>
          <a:xfrm>
            <a:off x="8435975" y="835200"/>
            <a:ext cx="3756025" cy="6022800"/>
          </a:xfrm>
          <a:prstGeom prst="rect">
            <a:avLst/>
          </a:prstGeom>
          <a:solidFill>
            <a:srgbClr val="71DCD2"/>
          </a:solidFill>
        </p:spPr>
        <p:txBody>
          <a:bodyPr/>
          <a:lstStyle/>
          <a:p>
            <a:endParaRPr lang="en-GB"/>
          </a:p>
        </p:txBody>
      </p:sp>
      <p:sp>
        <p:nvSpPr>
          <p:cNvPr id="41" name="Title 1">
            <a:extLst>
              <a:ext uri="{FF2B5EF4-FFF2-40B4-BE49-F238E27FC236}">
                <a16:creationId xmlns:a16="http://schemas.microsoft.com/office/drawing/2014/main" id="{95E98CB8-25D9-D3B0-E02D-27F0545943F6}"/>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DID YOU KNOW?</a:t>
            </a:r>
            <a:endParaRPr lang="en-GB" sz="4000" b="1" dirty="0">
              <a:solidFill>
                <a:srgbClr val="05B0AB"/>
              </a:solidFill>
              <a:latin typeface="+mn-lt"/>
              <a:cs typeface="Calibri Light"/>
            </a:endParaRPr>
          </a:p>
        </p:txBody>
      </p:sp>
      <p:pic>
        <p:nvPicPr>
          <p:cNvPr id="9" name="Graphic 8">
            <a:extLst>
              <a:ext uri="{FF2B5EF4-FFF2-40B4-BE49-F238E27FC236}">
                <a16:creationId xmlns:a16="http://schemas.microsoft.com/office/drawing/2014/main" id="{0C5FC7C8-DD2B-98F0-3A3D-AB8FED296AE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5592" y="2715576"/>
            <a:ext cx="713424" cy="713424"/>
          </a:xfrm>
          <a:prstGeom prst="rect">
            <a:avLst/>
          </a:prstGeom>
        </p:spPr>
      </p:pic>
      <p:sp>
        <p:nvSpPr>
          <p:cNvPr id="43" name="Content Placeholder 2">
            <a:extLst>
              <a:ext uri="{FF2B5EF4-FFF2-40B4-BE49-F238E27FC236}">
                <a16:creationId xmlns:a16="http://schemas.microsoft.com/office/drawing/2014/main" id="{7B2BCABD-6679-AF20-B59F-6353994A0156}"/>
              </a:ext>
            </a:extLst>
          </p:cNvPr>
          <p:cNvSpPr txBox="1">
            <a:spLocks/>
          </p:cNvSpPr>
          <p:nvPr userDrawn="1"/>
        </p:nvSpPr>
        <p:spPr>
          <a:xfrm>
            <a:off x="245220" y="1925755"/>
            <a:ext cx="8281104" cy="4231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Feeling confident gives us the freedom to move how we want!</a:t>
            </a:r>
            <a:r>
              <a:rPr lang="en-US" sz="2200">
                <a:solidFill>
                  <a:srgbClr val="140041"/>
                </a:solidFill>
                <a:cs typeface="Calibri"/>
              </a:rPr>
              <a:t> </a:t>
            </a:r>
          </a:p>
          <a:p>
            <a:pPr marL="0" indent="0" algn="l">
              <a:buNone/>
            </a:pPr>
            <a:endParaRPr lang="en-US" sz="2000" b="1">
              <a:solidFill>
                <a:srgbClr val="140041"/>
              </a:solidFill>
              <a:cs typeface="Calibri"/>
            </a:endParaRPr>
          </a:p>
        </p:txBody>
      </p:sp>
      <p:pic>
        <p:nvPicPr>
          <p:cNvPr id="54" name="Graphic 53">
            <a:extLst>
              <a:ext uri="{FF2B5EF4-FFF2-40B4-BE49-F238E27FC236}">
                <a16:creationId xmlns:a16="http://schemas.microsoft.com/office/drawing/2014/main" id="{60CC8EA7-ABB4-0EEC-F8F9-2B96A294E81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48373" y="2709998"/>
            <a:ext cx="720096" cy="720096"/>
          </a:xfrm>
          <a:prstGeom prst="rect">
            <a:avLst/>
          </a:prstGeom>
        </p:spPr>
      </p:pic>
      <p:sp>
        <p:nvSpPr>
          <p:cNvPr id="17" name="Text Placeholder 16">
            <a:extLst>
              <a:ext uri="{FF2B5EF4-FFF2-40B4-BE49-F238E27FC236}">
                <a16:creationId xmlns:a16="http://schemas.microsoft.com/office/drawing/2014/main" id="{0DBCEC50-116E-D6BA-DE99-445CCA764CA3}"/>
              </a:ext>
            </a:extLst>
          </p:cNvPr>
          <p:cNvSpPr>
            <a:spLocks noGrp="1"/>
          </p:cNvSpPr>
          <p:nvPr>
            <p:ph type="body" sz="quarter" idx="11"/>
          </p:nvPr>
        </p:nvSpPr>
        <p:spPr>
          <a:xfrm>
            <a:off x="785813" y="2888928"/>
            <a:ext cx="2879725" cy="2610172"/>
          </a:xfrm>
          <a:prstGeom prst="snip1Rect">
            <a:avLst>
              <a:gd name="adj" fmla="val 22370"/>
            </a:avLst>
          </a:prstGeom>
        </p:spPr>
        <p:txBody>
          <a:bodyPr>
            <a:normAutofit/>
          </a:bodyPr>
          <a:lstStyle>
            <a:lvl1pPr marL="0" indent="0">
              <a:buNone/>
              <a:defRPr sz="3200" b="1">
                <a:solidFill>
                  <a:srgbClr val="140041"/>
                </a:solidFill>
              </a:defRPr>
            </a:lvl1pPr>
          </a:lstStyle>
          <a:p>
            <a:pPr lvl="0"/>
            <a:r>
              <a:rPr lang="en-GB"/>
              <a:t>Click to edit</a:t>
            </a:r>
          </a:p>
        </p:txBody>
      </p:sp>
      <p:sp>
        <p:nvSpPr>
          <p:cNvPr id="57" name="Text Placeholder 16">
            <a:extLst>
              <a:ext uri="{FF2B5EF4-FFF2-40B4-BE49-F238E27FC236}">
                <a16:creationId xmlns:a16="http://schemas.microsoft.com/office/drawing/2014/main" id="{BA1E32F9-7362-2B45-6337-CB48852DD67D}"/>
              </a:ext>
            </a:extLst>
          </p:cNvPr>
          <p:cNvSpPr>
            <a:spLocks noGrp="1"/>
          </p:cNvSpPr>
          <p:nvPr>
            <p:ph type="body" sz="quarter" idx="12"/>
          </p:nvPr>
        </p:nvSpPr>
        <p:spPr>
          <a:xfrm>
            <a:off x="4709227" y="2888928"/>
            <a:ext cx="2879725" cy="2610172"/>
          </a:xfrm>
          <a:prstGeom prst="snip1Rect">
            <a:avLst>
              <a:gd name="adj" fmla="val 22370"/>
            </a:avLst>
          </a:prstGeom>
        </p:spPr>
        <p:txBody>
          <a:bodyPr>
            <a:normAutofit/>
          </a:bodyPr>
          <a:lstStyle>
            <a:lvl1pPr marL="0" indent="0">
              <a:buNone/>
              <a:defRPr sz="3200" b="1">
                <a:solidFill>
                  <a:srgbClr val="140041"/>
                </a:solidFill>
              </a:defRPr>
            </a:lvl1pPr>
          </a:lstStyle>
          <a:p>
            <a:pPr lvl="0"/>
            <a:r>
              <a:rPr lang="en-GB"/>
              <a:t>Click to edit</a:t>
            </a:r>
          </a:p>
        </p:txBody>
      </p:sp>
      <p:pic>
        <p:nvPicPr>
          <p:cNvPr id="2" name="Picture 1" descr="Graphical user interface&#10;&#10;Description automatically generated">
            <a:extLst>
              <a:ext uri="{FF2B5EF4-FFF2-40B4-BE49-F238E27FC236}">
                <a16:creationId xmlns:a16="http://schemas.microsoft.com/office/drawing/2014/main" id="{9D8736FC-6F58-E0B4-4AE6-1C9AE8F67B5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F9AB3C90-FA61-8E69-3E74-11143BF757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2684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fidentM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D450F-B12F-5F4C-9DA4-CDC8CB6F5B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9" name="Graphic 8">
            <a:extLst>
              <a:ext uri="{FF2B5EF4-FFF2-40B4-BE49-F238E27FC236}">
                <a16:creationId xmlns:a16="http://schemas.microsoft.com/office/drawing/2014/main" id="{101F4FC6-27D4-B997-FE84-D9DD17A034E5}"/>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476" t="36392" r="4540" b="37572"/>
          <a:stretch/>
        </p:blipFill>
        <p:spPr>
          <a:xfrm>
            <a:off x="334962" y="1125399"/>
            <a:ext cx="3690761" cy="1092143"/>
          </a:xfrm>
          <a:prstGeom prst="rect">
            <a:avLst/>
          </a:prstGeom>
        </p:spPr>
      </p:pic>
      <p:pic>
        <p:nvPicPr>
          <p:cNvPr id="13" name="Picture 12">
            <a:extLst>
              <a:ext uri="{FF2B5EF4-FFF2-40B4-BE49-F238E27FC236}">
                <a16:creationId xmlns:a16="http://schemas.microsoft.com/office/drawing/2014/main" id="{1FFAC2BE-736D-1FE7-413B-9672AA9ED5CB}"/>
              </a:ext>
            </a:extLst>
          </p:cNvPr>
          <p:cNvPicPr>
            <a:picLocks noChangeAspect="1"/>
          </p:cNvPicPr>
          <p:nvPr/>
        </p:nvPicPr>
        <p:blipFill>
          <a:blip r:embed="rId7"/>
          <a:stretch>
            <a:fillRect/>
          </a:stretch>
        </p:blipFill>
        <p:spPr>
          <a:xfrm>
            <a:off x="334963" y="2528880"/>
            <a:ext cx="3690761" cy="2880384"/>
          </a:xfrm>
          <a:prstGeom prst="rect">
            <a:avLst/>
          </a:prstGeom>
        </p:spPr>
      </p:pic>
      <p:cxnSp>
        <p:nvCxnSpPr>
          <p:cNvPr id="16" name="Straight Connector 15">
            <a:extLst>
              <a:ext uri="{FF2B5EF4-FFF2-40B4-BE49-F238E27FC236}">
                <a16:creationId xmlns:a16="http://schemas.microsoft.com/office/drawing/2014/main" id="{43AE59AB-09CD-B4BB-CC1E-2860C696E664}"/>
              </a:ext>
            </a:extLst>
          </p:cNvPr>
          <p:cNvCxnSpPr>
            <a:cxnSpLocks/>
          </p:cNvCxnSpPr>
          <p:nvPr/>
        </p:nvCxnSpPr>
        <p:spPr>
          <a:xfrm>
            <a:off x="582563" y="2798916"/>
            <a:ext cx="31955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3EAD323-2950-445D-3052-BFF9160D93DD}"/>
              </a:ext>
            </a:extLst>
          </p:cNvPr>
          <p:cNvPicPr>
            <a:picLocks noChangeAspect="1"/>
          </p:cNvPicPr>
          <p:nvPr userDrawn="1"/>
        </p:nvPicPr>
        <p:blipFill>
          <a:blip r:embed="rId8"/>
          <a:stretch>
            <a:fillRect/>
          </a:stretch>
        </p:blipFill>
        <p:spPr>
          <a:xfrm>
            <a:off x="6203481" y="192845"/>
            <a:ext cx="267945" cy="358263"/>
          </a:xfrm>
          <a:prstGeom prst="rect">
            <a:avLst/>
          </a:prstGeom>
        </p:spPr>
      </p:pic>
      <p:sp>
        <p:nvSpPr>
          <p:cNvPr id="18" name="Title 1">
            <a:extLst>
              <a:ext uri="{FF2B5EF4-FFF2-40B4-BE49-F238E27FC236}">
                <a16:creationId xmlns:a16="http://schemas.microsoft.com/office/drawing/2014/main" id="{E4F2FD01-840C-8D71-D918-D2C8E8EE2462}"/>
              </a:ext>
            </a:extLst>
          </p:cNvPr>
          <p:cNvSpPr txBox="1">
            <a:spLocks/>
          </p:cNvSpPr>
          <p:nvPr userDrawn="1"/>
        </p:nvSpPr>
        <p:spPr>
          <a:xfrm>
            <a:off x="4593260" y="1051709"/>
            <a:ext cx="3727174"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B0AB"/>
                </a:solidFill>
                <a:latin typeface="+mn-lt"/>
                <a:cs typeface="Calibri Light"/>
              </a:rPr>
              <a:t>WELCOME</a:t>
            </a:r>
          </a:p>
        </p:txBody>
      </p:sp>
      <p:sp>
        <p:nvSpPr>
          <p:cNvPr id="20" name="Picture Placeholder 19">
            <a:extLst>
              <a:ext uri="{FF2B5EF4-FFF2-40B4-BE49-F238E27FC236}">
                <a16:creationId xmlns:a16="http://schemas.microsoft.com/office/drawing/2014/main" id="{A755F15C-077E-C5B3-32F9-CD33C877ADE8}"/>
              </a:ext>
            </a:extLst>
          </p:cNvPr>
          <p:cNvSpPr>
            <a:spLocks noGrp="1"/>
          </p:cNvSpPr>
          <p:nvPr userDrawn="1">
            <p:ph type="pic" sz="quarter" idx="10"/>
          </p:nvPr>
        </p:nvSpPr>
        <p:spPr>
          <a:xfrm>
            <a:off x="7536192" y="837344"/>
            <a:ext cx="4656912" cy="4985693"/>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sp>
        <p:nvSpPr>
          <p:cNvPr id="22" name="Subtitle 2">
            <a:extLst>
              <a:ext uri="{FF2B5EF4-FFF2-40B4-BE49-F238E27FC236}">
                <a16:creationId xmlns:a16="http://schemas.microsoft.com/office/drawing/2014/main" id="{DD25C70F-91B1-2C74-AE7E-8FD2F8CA3A03}"/>
              </a:ext>
            </a:extLst>
          </p:cNvPr>
          <p:cNvSpPr txBox="1">
            <a:spLocks/>
          </p:cNvSpPr>
          <p:nvPr userDrawn="1"/>
        </p:nvSpPr>
        <p:spPr>
          <a:xfrm>
            <a:off x="334963" y="2888928"/>
            <a:ext cx="3690761" cy="343115"/>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2400" b="1">
                <a:solidFill>
                  <a:schemeClr val="bg1"/>
                </a:solidFill>
                <a:ea typeface="+mn-lt"/>
                <a:cs typeface="+mn-lt"/>
              </a:rPr>
              <a:t>Learning Objective:</a:t>
            </a:r>
            <a:endParaRPr lang="en-US" sz="2400">
              <a:solidFill>
                <a:schemeClr val="bg1"/>
              </a:solidFill>
              <a:ea typeface="+mn-lt"/>
              <a:cs typeface="+mn-lt"/>
            </a:endParaRPr>
          </a:p>
        </p:txBody>
      </p:sp>
      <p:cxnSp>
        <p:nvCxnSpPr>
          <p:cNvPr id="23" name="Straight Connector 22">
            <a:extLst>
              <a:ext uri="{FF2B5EF4-FFF2-40B4-BE49-F238E27FC236}">
                <a16:creationId xmlns:a16="http://schemas.microsoft.com/office/drawing/2014/main" id="{3DC8AD06-ED12-7406-0581-D8B915D18691}"/>
              </a:ext>
            </a:extLst>
          </p:cNvPr>
          <p:cNvCxnSpPr>
            <a:cxnSpLocks/>
          </p:cNvCxnSpPr>
          <p:nvPr userDrawn="1"/>
        </p:nvCxnSpPr>
        <p:spPr>
          <a:xfrm>
            <a:off x="582563" y="3264583"/>
            <a:ext cx="31955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18B83803-12BE-E444-5BC4-C82DC42A0DCC}"/>
              </a:ext>
            </a:extLst>
          </p:cNvPr>
          <p:cNvSpPr>
            <a:spLocks noGrp="1"/>
          </p:cNvSpPr>
          <p:nvPr>
            <p:ph type="body" sz="quarter" idx="11"/>
          </p:nvPr>
        </p:nvSpPr>
        <p:spPr>
          <a:xfrm>
            <a:off x="605133" y="3429000"/>
            <a:ext cx="3150420" cy="1709738"/>
          </a:xfrm>
          <a:prstGeom prst="rect">
            <a:avLst/>
          </a:prstGeom>
        </p:spPr>
        <p:txBody>
          <a:bodyPr>
            <a:normAutofit/>
          </a:bodyPr>
          <a:lstStyle>
            <a:lvl1pPr marL="0" indent="0">
              <a:buNone/>
              <a:defRPr sz="2400" i="1">
                <a:solidFill>
                  <a:schemeClr val="bg1"/>
                </a:solidFill>
              </a:defRPr>
            </a:lvl1pPr>
          </a:lstStyle>
          <a:p>
            <a:pPr lvl="0"/>
            <a:r>
              <a:rPr lang="en-GB"/>
              <a:t>Click to edit</a:t>
            </a:r>
          </a:p>
        </p:txBody>
      </p:sp>
      <p:pic>
        <p:nvPicPr>
          <p:cNvPr id="26" name="Graphic 25">
            <a:extLst>
              <a:ext uri="{FF2B5EF4-FFF2-40B4-BE49-F238E27FC236}">
                <a16:creationId xmlns:a16="http://schemas.microsoft.com/office/drawing/2014/main" id="{8808EA41-7F6E-BF3A-3D7D-D73BC5230C30}"/>
              </a:ext>
            </a:extLst>
          </p:cNvPr>
          <p:cNvPicPr>
            <a:picLocks/>
          </p:cNvPicPr>
          <p:nvPr userDrawn="1"/>
        </p:nvPicPr>
        <p:blipFill>
          <a:blip r:embed="rId9">
            <a:extLst>
              <a:ext uri="{96DAC541-7B7A-43D3-8B79-37D633B846F1}">
                <asvg:svgBlip xmlns:asvg="http://schemas.microsoft.com/office/drawing/2016/SVG/main" r:embed="rId10"/>
              </a:ext>
            </a:extLst>
          </a:blip>
          <a:stretch>
            <a:fillRect/>
          </a:stretch>
        </p:blipFill>
        <p:spPr>
          <a:xfrm>
            <a:off x="4295760" y="548616"/>
            <a:ext cx="18000" cy="5436000"/>
          </a:xfrm>
          <a:prstGeom prst="rect">
            <a:avLst/>
          </a:prstGeom>
        </p:spPr>
      </p:pic>
      <p:sp>
        <p:nvSpPr>
          <p:cNvPr id="31" name="Text Placeholder 30">
            <a:extLst>
              <a:ext uri="{FF2B5EF4-FFF2-40B4-BE49-F238E27FC236}">
                <a16:creationId xmlns:a16="http://schemas.microsoft.com/office/drawing/2014/main" id="{21B1189B-87E8-3042-75EC-094F02C0895C}"/>
              </a:ext>
            </a:extLst>
          </p:cNvPr>
          <p:cNvSpPr>
            <a:spLocks noGrp="1"/>
          </p:cNvSpPr>
          <p:nvPr>
            <p:ph type="body" sz="quarter" idx="12"/>
          </p:nvPr>
        </p:nvSpPr>
        <p:spPr>
          <a:xfrm>
            <a:off x="4565651" y="1989138"/>
            <a:ext cx="3512080" cy="3419475"/>
          </a:xfrm>
          <a:custGeom>
            <a:avLst/>
            <a:gdLst>
              <a:gd name="connsiteX0" fmla="*/ 0 w 2970213"/>
              <a:gd name="connsiteY0" fmla="*/ 3419475 h 3419475"/>
              <a:gd name="connsiteX1" fmla="*/ 0 w 2970213"/>
              <a:gd name="connsiteY1" fmla="*/ 0 h 3419475"/>
              <a:gd name="connsiteX2" fmla="*/ 2970213 w 2970213"/>
              <a:gd name="connsiteY2" fmla="*/ 0 h 3419475"/>
              <a:gd name="connsiteX3" fmla="*/ 2970213 w 2970213"/>
              <a:gd name="connsiteY3" fmla="*/ 3419475 h 3419475"/>
              <a:gd name="connsiteX4" fmla="*/ 0 w 2970213"/>
              <a:gd name="connsiteY4" fmla="*/ 3419475 h 3419475"/>
              <a:gd name="connsiteX0" fmla="*/ 0 w 3512080"/>
              <a:gd name="connsiteY0" fmla="*/ 3419475 h 3419475"/>
              <a:gd name="connsiteX1" fmla="*/ 0 w 3512080"/>
              <a:gd name="connsiteY1" fmla="*/ 0 h 3419475"/>
              <a:gd name="connsiteX2" fmla="*/ 3512080 w 3512080"/>
              <a:gd name="connsiteY2" fmla="*/ 0 h 3419475"/>
              <a:gd name="connsiteX3" fmla="*/ 2970213 w 3512080"/>
              <a:gd name="connsiteY3" fmla="*/ 3419475 h 3419475"/>
              <a:gd name="connsiteX4" fmla="*/ 0 w 3512080"/>
              <a:gd name="connsiteY4" fmla="*/ 3419475 h 3419475"/>
              <a:gd name="connsiteX0" fmla="*/ 0 w 3512080"/>
              <a:gd name="connsiteY0" fmla="*/ 3419475 h 3419475"/>
              <a:gd name="connsiteX1" fmla="*/ 0 w 3512080"/>
              <a:gd name="connsiteY1" fmla="*/ 0 h 3419475"/>
              <a:gd name="connsiteX2" fmla="*/ 3512080 w 3512080"/>
              <a:gd name="connsiteY2" fmla="*/ 0 h 3419475"/>
              <a:gd name="connsiteX3" fmla="*/ 2944813 w 3512080"/>
              <a:gd name="connsiteY3" fmla="*/ 3419475 h 3419475"/>
              <a:gd name="connsiteX4" fmla="*/ 0 w 3512080"/>
              <a:gd name="connsiteY4" fmla="*/ 3419475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080" h="3419475">
                <a:moveTo>
                  <a:pt x="0" y="3419475"/>
                </a:moveTo>
                <a:lnTo>
                  <a:pt x="0" y="0"/>
                </a:lnTo>
                <a:lnTo>
                  <a:pt x="3512080" y="0"/>
                </a:lnTo>
                <a:lnTo>
                  <a:pt x="2944813" y="3419475"/>
                </a:lnTo>
                <a:lnTo>
                  <a:pt x="0" y="3419475"/>
                </a:lnTo>
                <a:close/>
              </a:path>
            </a:pathLst>
          </a:custGeom>
        </p:spPr>
        <p:txBody>
          <a:bodyPr>
            <a:normAutofit/>
          </a:bodyPr>
          <a:lstStyle>
            <a:lvl1pPr>
              <a:defRPr sz="2100">
                <a:solidFill>
                  <a:srgbClr val="140041"/>
                </a:solidFill>
              </a:defRPr>
            </a:lvl1pPr>
          </a:lstStyle>
          <a:p>
            <a:pPr lvl="0"/>
            <a:r>
              <a:rPr lang="en-GB"/>
              <a:t>Click to edit</a:t>
            </a:r>
          </a:p>
        </p:txBody>
      </p:sp>
      <p:sp>
        <p:nvSpPr>
          <p:cNvPr id="33" name="Text Placeholder 32">
            <a:extLst>
              <a:ext uri="{FF2B5EF4-FFF2-40B4-BE49-F238E27FC236}">
                <a16:creationId xmlns:a16="http://schemas.microsoft.com/office/drawing/2014/main" id="{45507AF7-B0F3-A72A-FBE1-D2E39469A745}"/>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 MINS</a:t>
            </a:r>
          </a:p>
        </p:txBody>
      </p:sp>
      <p:pic>
        <p:nvPicPr>
          <p:cNvPr id="2" name="Picture 1" descr="Graphical user interface&#10;&#10;Description automatically generated">
            <a:extLst>
              <a:ext uri="{FF2B5EF4-FFF2-40B4-BE49-F238E27FC236}">
                <a16:creationId xmlns:a16="http://schemas.microsoft.com/office/drawing/2014/main" id="{6199553F-D504-F40F-C418-151BA73E5F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6" name="Picture 5" descr="Graphical user interface&#10;&#10;Description automatically generated">
            <a:extLst>
              <a:ext uri="{FF2B5EF4-FFF2-40B4-BE49-F238E27FC236}">
                <a16:creationId xmlns:a16="http://schemas.microsoft.com/office/drawing/2014/main" id="{753543B6-B07D-0463-0581-F1325A2120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3979260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tiveBrain">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721064-8223-3950-AD44-AFD7F88FE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92" y="0"/>
            <a:ext cx="12192000" cy="6858000"/>
          </a:xfrm>
          <a:prstGeom prst="rect">
            <a:avLst/>
          </a:prstGeom>
          <a:ln>
            <a:noFill/>
          </a:ln>
        </p:spPr>
      </p:pic>
      <p:pic>
        <p:nvPicPr>
          <p:cNvPr id="8" name="Graphic 7">
            <a:extLst>
              <a:ext uri="{FF2B5EF4-FFF2-40B4-BE49-F238E27FC236}">
                <a16:creationId xmlns:a16="http://schemas.microsoft.com/office/drawing/2014/main" id="{6554D04F-015B-0D70-3332-77EFA0304B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604" y="1898797"/>
            <a:ext cx="6100444" cy="405054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6"/>
          <a:srcRect t="1" b="51694"/>
          <a:stretch/>
        </p:blipFill>
        <p:spPr>
          <a:xfrm>
            <a:off x="8092" y="743783"/>
            <a:ext cx="12192000" cy="90013"/>
          </a:xfrm>
          <a:prstGeom prst="rect">
            <a:avLst/>
          </a:prstGeom>
        </p:spPr>
      </p:pic>
      <p:pic>
        <p:nvPicPr>
          <p:cNvPr id="17" name="Picture 16">
            <a:extLst>
              <a:ext uri="{FF2B5EF4-FFF2-40B4-BE49-F238E27FC236}">
                <a16:creationId xmlns:a16="http://schemas.microsoft.com/office/drawing/2014/main" id="{C3EAD323-2950-445D-3052-BFF9160D93DD}"/>
              </a:ext>
            </a:extLst>
          </p:cNvPr>
          <p:cNvPicPr>
            <a:picLocks noChangeAspect="1"/>
          </p:cNvPicPr>
          <p:nvPr userDrawn="1"/>
        </p:nvPicPr>
        <p:blipFill>
          <a:blip r:embed="rId7"/>
          <a:stretch>
            <a:fillRect/>
          </a:stretch>
        </p:blipFill>
        <p:spPr>
          <a:xfrm>
            <a:off x="6203481" y="192845"/>
            <a:ext cx="267945" cy="358263"/>
          </a:xfrm>
          <a:prstGeom prst="rect">
            <a:avLst/>
          </a:prstGeom>
        </p:spPr>
      </p:pic>
      <p:sp>
        <p:nvSpPr>
          <p:cNvPr id="20" name="Picture Placeholder 19">
            <a:extLst>
              <a:ext uri="{FF2B5EF4-FFF2-40B4-BE49-F238E27FC236}">
                <a16:creationId xmlns:a16="http://schemas.microsoft.com/office/drawing/2014/main" id="{A755F15C-077E-C5B3-32F9-CD33C877ADE8}"/>
              </a:ext>
            </a:extLst>
          </p:cNvPr>
          <p:cNvSpPr>
            <a:spLocks noGrp="1"/>
          </p:cNvSpPr>
          <p:nvPr userDrawn="1">
            <p:ph type="pic" sz="quarter" idx="10"/>
          </p:nvPr>
        </p:nvSpPr>
        <p:spPr>
          <a:xfrm>
            <a:off x="6569480" y="837344"/>
            <a:ext cx="5623624" cy="6020656"/>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sp>
        <p:nvSpPr>
          <p:cNvPr id="33" name="Text Placeholder 32">
            <a:extLst>
              <a:ext uri="{FF2B5EF4-FFF2-40B4-BE49-F238E27FC236}">
                <a16:creationId xmlns:a16="http://schemas.microsoft.com/office/drawing/2014/main" id="{45507AF7-B0F3-A72A-FBE1-D2E39469A745}"/>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 MINS</a:t>
            </a:r>
          </a:p>
        </p:txBody>
      </p:sp>
      <p:sp>
        <p:nvSpPr>
          <p:cNvPr id="19" name="Title 1">
            <a:extLst>
              <a:ext uri="{FF2B5EF4-FFF2-40B4-BE49-F238E27FC236}">
                <a16:creationId xmlns:a16="http://schemas.microsoft.com/office/drawing/2014/main" id="{C74328BA-8C91-93AF-D07F-E3792E2B3B70}"/>
              </a:ext>
            </a:extLst>
          </p:cNvPr>
          <p:cNvSpPr txBox="1">
            <a:spLocks/>
          </p:cNvSpPr>
          <p:nvPr userDrawn="1"/>
        </p:nvSpPr>
        <p:spPr>
          <a:xfrm>
            <a:off x="245220" y="1088821"/>
            <a:ext cx="5850780"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ACTIVE BRAIN BREAK</a:t>
            </a:r>
            <a:endParaRPr lang="en-GB" sz="4000" b="1" dirty="0">
              <a:solidFill>
                <a:srgbClr val="05B0AB"/>
              </a:solidFill>
              <a:latin typeface="+mn-lt"/>
              <a:cs typeface="Calibri Light"/>
            </a:endParaRPr>
          </a:p>
        </p:txBody>
      </p:sp>
      <p:sp>
        <p:nvSpPr>
          <p:cNvPr id="28" name="TextBox 27">
            <a:extLst>
              <a:ext uri="{FF2B5EF4-FFF2-40B4-BE49-F238E27FC236}">
                <a16:creationId xmlns:a16="http://schemas.microsoft.com/office/drawing/2014/main" id="{4AA312A5-5E42-F105-9347-2D3B2FBBCBA6}"/>
              </a:ext>
            </a:extLst>
          </p:cNvPr>
          <p:cNvSpPr txBox="1"/>
          <p:nvPr userDrawn="1"/>
        </p:nvSpPr>
        <p:spPr>
          <a:xfrm>
            <a:off x="791562" y="5319252"/>
            <a:ext cx="5228529" cy="369332"/>
          </a:xfrm>
          <a:prstGeom prst="rect">
            <a:avLst/>
          </a:prstGeom>
          <a:noFill/>
        </p:spPr>
        <p:txBody>
          <a:bodyPr wrap="square">
            <a:spAutoFit/>
          </a:bodyPr>
          <a:lstStyle/>
          <a:p>
            <a:pPr algn="ctr"/>
            <a:r>
              <a:rPr lang="en-US" sz="1800" b="1">
                <a:solidFill>
                  <a:srgbClr val="140041"/>
                </a:solidFill>
              </a:rPr>
              <a:t>Repeat as many times as you can.</a:t>
            </a:r>
          </a:p>
        </p:txBody>
      </p:sp>
      <p:pic>
        <p:nvPicPr>
          <p:cNvPr id="30" name="Graphic 12" descr="Hourglass Full with solid fill">
            <a:extLst>
              <a:ext uri="{FF2B5EF4-FFF2-40B4-BE49-F238E27FC236}">
                <a16:creationId xmlns:a16="http://schemas.microsoft.com/office/drawing/2014/main" id="{A0FD4815-0EE4-9AA3-F1B2-B6BE457690F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97177" y="2078820"/>
            <a:ext cx="552450" cy="552450"/>
          </a:xfrm>
          <a:prstGeom prst="rect">
            <a:avLst/>
          </a:prstGeom>
        </p:spPr>
      </p:pic>
      <p:sp>
        <p:nvSpPr>
          <p:cNvPr id="32" name="Text Placeholder 7">
            <a:extLst>
              <a:ext uri="{FF2B5EF4-FFF2-40B4-BE49-F238E27FC236}">
                <a16:creationId xmlns:a16="http://schemas.microsoft.com/office/drawing/2014/main" id="{55DAF8D3-FC9E-4B08-B422-C493526822E8}"/>
              </a:ext>
            </a:extLst>
          </p:cNvPr>
          <p:cNvSpPr>
            <a:spLocks noGrp="1"/>
          </p:cNvSpPr>
          <p:nvPr>
            <p:ph type="body" sz="quarter" idx="14"/>
          </p:nvPr>
        </p:nvSpPr>
        <p:spPr>
          <a:xfrm>
            <a:off x="660461" y="2168832"/>
            <a:ext cx="5490731" cy="3060408"/>
          </a:xfrm>
          <a:prstGeom prst="rect">
            <a:avLst/>
          </a:prstGeom>
        </p:spPr>
        <p:txBody>
          <a:bodyPr/>
          <a:lstStyle>
            <a:lvl1pPr marL="0" indent="0">
              <a:buNone/>
              <a:defRPr sz="2200" b="1">
                <a:solidFill>
                  <a:srgbClr val="140041"/>
                </a:solidFill>
              </a:defRPr>
            </a:lvl1pPr>
            <a:lvl2pPr>
              <a:defRPr sz="2200"/>
            </a:lvl2pPr>
            <a:lvl3pPr>
              <a:defRPr sz="2200"/>
            </a:lvl3pPr>
            <a:lvl4pPr>
              <a:defRPr sz="2200"/>
            </a:lvl4pPr>
            <a:lvl5pPr>
              <a:defRPr sz="2200"/>
            </a:lvl5pPr>
          </a:lstStyle>
          <a:p>
            <a:pPr lvl="0"/>
            <a:r>
              <a:rPr lang="en-GB"/>
              <a:t>Click to edit</a:t>
            </a:r>
          </a:p>
        </p:txBody>
      </p:sp>
      <p:pic>
        <p:nvPicPr>
          <p:cNvPr id="2" name="Picture 1" descr="Graphical user interface&#10;&#10;Description automatically generated">
            <a:extLst>
              <a:ext uri="{FF2B5EF4-FFF2-40B4-BE49-F238E27FC236}">
                <a16:creationId xmlns:a16="http://schemas.microsoft.com/office/drawing/2014/main" id="{032B6EF3-65D1-7432-C923-EF24CE79DD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6" name="Picture 5" descr="Graphical user interface&#10;&#10;Description automatically generated">
            <a:extLst>
              <a:ext uri="{FF2B5EF4-FFF2-40B4-BE49-F238E27FC236}">
                <a16:creationId xmlns:a16="http://schemas.microsoft.com/office/drawing/2014/main" id="{B7F1B951-C0FF-8627-F87C-A8B681A3147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23665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ghtyMoves-Group">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8BC5F5-2DD0-BB26-39DC-1C7CDF9402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ln>
            <a:noFill/>
          </a:ln>
        </p:spPr>
      </p:pic>
      <p:pic>
        <p:nvPicPr>
          <p:cNvPr id="5" name="Picture 4" descr="Graphical user interface&#10;&#10;Description automatically generated">
            <a:extLst>
              <a:ext uri="{FF2B5EF4-FFF2-40B4-BE49-F238E27FC236}">
                <a16:creationId xmlns:a16="http://schemas.microsoft.com/office/drawing/2014/main" id="{2E2F7427-6195-2DAA-A05F-764BBEAF6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7" name="Picture 6">
            <a:extLst>
              <a:ext uri="{FF2B5EF4-FFF2-40B4-BE49-F238E27FC236}">
                <a16:creationId xmlns:a16="http://schemas.microsoft.com/office/drawing/2014/main" id="{3185642F-8C64-7AD8-E993-675C1C8A4C25}"/>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sp>
        <p:nvSpPr>
          <p:cNvPr id="24" name="Subtitle 2">
            <a:extLst>
              <a:ext uri="{FF2B5EF4-FFF2-40B4-BE49-F238E27FC236}">
                <a16:creationId xmlns:a16="http://schemas.microsoft.com/office/drawing/2014/main" id="{AAB65C2E-8F14-431E-75EC-5E618BB3A492}"/>
              </a:ext>
            </a:extLst>
          </p:cNvPr>
          <p:cNvSpPr txBox="1">
            <a:spLocks/>
          </p:cNvSpPr>
          <p:nvPr userDrawn="1"/>
        </p:nvSpPr>
        <p:spPr>
          <a:xfrm>
            <a:off x="1595400" y="1898796"/>
            <a:ext cx="540072" cy="641881"/>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sz="6600" b="1">
                <a:solidFill>
                  <a:srgbClr val="140041"/>
                </a:solidFill>
                <a:cs typeface="Calibri"/>
              </a:rPr>
              <a:t>4</a:t>
            </a:r>
          </a:p>
        </p:txBody>
      </p:sp>
      <p:sp>
        <p:nvSpPr>
          <p:cNvPr id="28" name="Title 1">
            <a:extLst>
              <a:ext uri="{FF2B5EF4-FFF2-40B4-BE49-F238E27FC236}">
                <a16:creationId xmlns:a16="http://schemas.microsoft.com/office/drawing/2014/main" id="{983B96A6-4255-E39D-8467-307DD552EBE5}"/>
              </a:ext>
            </a:extLst>
          </p:cNvPr>
          <p:cNvSpPr txBox="1">
            <a:spLocks/>
          </p:cNvSpPr>
          <p:nvPr userDrawn="1"/>
        </p:nvSpPr>
        <p:spPr>
          <a:xfrm>
            <a:off x="245220" y="1088821"/>
            <a:ext cx="70209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MIGHTY MOVES: YOUR MOVES</a:t>
            </a:r>
            <a:endParaRPr lang="en-GB" sz="4000" b="1" dirty="0">
              <a:solidFill>
                <a:srgbClr val="05B0AB"/>
              </a:solidFill>
              <a:latin typeface="+mn-lt"/>
              <a:cs typeface="Calibri Light"/>
            </a:endParaRPr>
          </a:p>
        </p:txBody>
      </p:sp>
      <p:pic>
        <p:nvPicPr>
          <p:cNvPr id="3" name="Graphic 2">
            <a:extLst>
              <a:ext uri="{FF2B5EF4-FFF2-40B4-BE49-F238E27FC236}">
                <a16:creationId xmlns:a16="http://schemas.microsoft.com/office/drawing/2014/main" id="{F48BFF68-79C8-EACB-3B77-A1E3EB38C15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5508" y="1988808"/>
            <a:ext cx="1790700" cy="825500"/>
          </a:xfrm>
          <a:prstGeom prst="rect">
            <a:avLst/>
          </a:prstGeom>
        </p:spPr>
      </p:pic>
      <p:sp>
        <p:nvSpPr>
          <p:cNvPr id="35" name="Content Placeholder 2">
            <a:extLst>
              <a:ext uri="{FF2B5EF4-FFF2-40B4-BE49-F238E27FC236}">
                <a16:creationId xmlns:a16="http://schemas.microsoft.com/office/drawing/2014/main" id="{6A40D1DC-F836-9C4B-11AF-88955C951B0A}"/>
              </a:ext>
            </a:extLst>
          </p:cNvPr>
          <p:cNvSpPr txBox="1">
            <a:spLocks/>
          </p:cNvSpPr>
          <p:nvPr userDrawn="1"/>
        </p:nvSpPr>
        <p:spPr>
          <a:xfrm>
            <a:off x="245220" y="1988808"/>
            <a:ext cx="1620216" cy="8101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140041"/>
                </a:solidFill>
              </a:rPr>
              <a:t>Get into groups of</a:t>
            </a:r>
            <a:endParaRPr lang="en-US" sz="2400" b="1">
              <a:solidFill>
                <a:srgbClr val="140041"/>
              </a:solidFill>
              <a:cs typeface="Calibri"/>
            </a:endParaRPr>
          </a:p>
        </p:txBody>
      </p:sp>
      <p:pic>
        <p:nvPicPr>
          <p:cNvPr id="2" name="Picture 1" descr="Graphical user interface&#10;&#10;Description automatically generated">
            <a:extLst>
              <a:ext uri="{FF2B5EF4-FFF2-40B4-BE49-F238E27FC236}">
                <a16:creationId xmlns:a16="http://schemas.microsoft.com/office/drawing/2014/main" id="{5E2DD578-BD5A-DF9A-C6A2-A83E2703FF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C0A88182-86EC-CF17-CC6F-CF9D767886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143470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5" grpId="0"/>
    </p:bldLst>
  </p:timing>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4" name="Picture 3" descr="Graphical user interface, application&#10;&#10;Description automatically generated with medium confidence">
            <a:extLst>
              <a:ext uri="{FF2B5EF4-FFF2-40B4-BE49-F238E27FC236}">
                <a16:creationId xmlns:a16="http://schemas.microsoft.com/office/drawing/2014/main" id="{9FE55381-049B-9874-5F54-435582F68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oogle Shape;82;p14">
            <a:extLst>
              <a:ext uri="{FF2B5EF4-FFF2-40B4-BE49-F238E27FC236}">
                <a16:creationId xmlns:a16="http://schemas.microsoft.com/office/drawing/2014/main" id="{3DB2BC3C-3F20-903C-8B05-B1B6B465BE2D}"/>
              </a:ext>
            </a:extLst>
          </p:cNvPr>
          <p:cNvPicPr preferRelativeResize="0"/>
          <p:nvPr userDrawn="1"/>
        </p:nvPicPr>
        <p:blipFill>
          <a:blip r:embed="rId3">
            <a:alphaModFix/>
          </a:blip>
          <a:stretch>
            <a:fillRect/>
          </a:stretch>
        </p:blipFill>
        <p:spPr>
          <a:xfrm>
            <a:off x="489127" y="4852542"/>
            <a:ext cx="799345" cy="1580209"/>
          </a:xfrm>
          <a:prstGeom prst="rect">
            <a:avLst/>
          </a:prstGeom>
          <a:noFill/>
          <a:ln>
            <a:noFill/>
          </a:ln>
        </p:spPr>
      </p:pic>
    </p:spTree>
    <p:extLst>
      <p:ext uri="{BB962C8B-B14F-4D97-AF65-F5344CB8AC3E}">
        <p14:creationId xmlns:p14="http://schemas.microsoft.com/office/powerpoint/2010/main" val="1450349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dYouKnow-Meet">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4F28FC0A-3DE1-283A-9670-4D62B9F52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itle 1">
            <a:extLst>
              <a:ext uri="{FF2B5EF4-FFF2-40B4-BE49-F238E27FC236}">
                <a16:creationId xmlns:a16="http://schemas.microsoft.com/office/drawing/2014/main" id="{95E98CB8-25D9-D3B0-E02D-27F0545943F6}"/>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Did you know?</a:t>
            </a:r>
            <a:endParaRPr lang="en-GB" sz="4000" b="1" dirty="0">
              <a:solidFill>
                <a:srgbClr val="05B0AB"/>
              </a:solidFill>
              <a:latin typeface="+mn-lt"/>
              <a:cs typeface="Calibri Light"/>
            </a:endParaRPr>
          </a:p>
        </p:txBody>
      </p:sp>
      <p:pic>
        <p:nvPicPr>
          <p:cNvPr id="19" name="Graphic 18">
            <a:extLst>
              <a:ext uri="{FF2B5EF4-FFF2-40B4-BE49-F238E27FC236}">
                <a16:creationId xmlns:a16="http://schemas.microsoft.com/office/drawing/2014/main" id="{9A14BB23-14BC-78BE-3882-9EF265FEEE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962" y="2708904"/>
            <a:ext cx="3960797" cy="3203736"/>
          </a:xfrm>
          <a:prstGeom prst="rect">
            <a:avLst/>
          </a:prstGeom>
        </p:spPr>
      </p:pic>
      <p:sp>
        <p:nvSpPr>
          <p:cNvPr id="8" name="Text Placeholder 7">
            <a:extLst>
              <a:ext uri="{FF2B5EF4-FFF2-40B4-BE49-F238E27FC236}">
                <a16:creationId xmlns:a16="http://schemas.microsoft.com/office/drawing/2014/main" id="{AEB9BC2E-2E14-91DB-B2FF-D7492953DB2B}"/>
              </a:ext>
            </a:extLst>
          </p:cNvPr>
          <p:cNvSpPr>
            <a:spLocks noGrp="1"/>
          </p:cNvSpPr>
          <p:nvPr>
            <p:ph type="body" sz="quarter" idx="10"/>
          </p:nvPr>
        </p:nvSpPr>
        <p:spPr>
          <a:xfrm>
            <a:off x="245221" y="1898651"/>
            <a:ext cx="3960528" cy="720242"/>
          </a:xfrm>
          <a:prstGeom prst="rect">
            <a:avLst/>
          </a:prstGeom>
        </p:spPr>
        <p:txBody>
          <a:bodyPr/>
          <a:lstStyle>
            <a:lvl1pPr marL="0" indent="0">
              <a:buNone/>
              <a:defRPr sz="22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11" name="Subtitle 2">
            <a:extLst>
              <a:ext uri="{FF2B5EF4-FFF2-40B4-BE49-F238E27FC236}">
                <a16:creationId xmlns:a16="http://schemas.microsoft.com/office/drawing/2014/main" id="{AAF99623-2550-5C38-2321-66FDE7C46FDB}"/>
              </a:ext>
            </a:extLst>
          </p:cNvPr>
          <p:cNvSpPr txBox="1">
            <a:spLocks/>
          </p:cNvSpPr>
          <p:nvPr/>
        </p:nvSpPr>
        <p:spPr>
          <a:xfrm>
            <a:off x="4588863" y="3879060"/>
            <a:ext cx="4851033" cy="2556000"/>
          </a:xfrm>
          <a:prstGeom prst="wedgeRoundRectCallout">
            <a:avLst>
              <a:gd name="adj1" fmla="val 55118"/>
              <a:gd name="adj2" fmla="val -20708"/>
              <a:gd name="adj3" fmla="val 16667"/>
            </a:avLst>
          </a:prstGeom>
          <a:noFill/>
          <a:ln>
            <a:solidFill>
              <a:srgbClr val="00B0A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endParaRPr lang="en-US" sz="1800">
              <a:solidFill>
                <a:srgbClr val="140041"/>
              </a:solidFill>
              <a:cs typeface="Calibri"/>
            </a:endParaRPr>
          </a:p>
        </p:txBody>
      </p:sp>
      <p:sp>
        <p:nvSpPr>
          <p:cNvPr id="21" name="Picture Placeholder 2">
            <a:extLst>
              <a:ext uri="{FF2B5EF4-FFF2-40B4-BE49-F238E27FC236}">
                <a16:creationId xmlns:a16="http://schemas.microsoft.com/office/drawing/2014/main" id="{960F57CA-3B7F-829B-0C47-630DD6897514}"/>
              </a:ext>
            </a:extLst>
          </p:cNvPr>
          <p:cNvSpPr>
            <a:spLocks noGrp="1"/>
          </p:cNvSpPr>
          <p:nvPr>
            <p:ph type="pic" sz="quarter" idx="12"/>
          </p:nvPr>
        </p:nvSpPr>
        <p:spPr>
          <a:xfrm>
            <a:off x="9696451" y="4077485"/>
            <a:ext cx="2160587" cy="2160587"/>
          </a:xfrm>
          <a:prstGeom prst="ellipse">
            <a:avLst/>
          </a:prstGeom>
          <a:solidFill>
            <a:srgbClr val="71DCD2"/>
          </a:solidFill>
        </p:spPr>
        <p:txBody>
          <a:bodyPr/>
          <a:lstStyle/>
          <a:p>
            <a:endParaRPr lang="en-GB"/>
          </a:p>
        </p:txBody>
      </p:sp>
      <p:sp>
        <p:nvSpPr>
          <p:cNvPr id="23" name="Text Placeholder 7">
            <a:extLst>
              <a:ext uri="{FF2B5EF4-FFF2-40B4-BE49-F238E27FC236}">
                <a16:creationId xmlns:a16="http://schemas.microsoft.com/office/drawing/2014/main" id="{AFA23230-402C-E0C9-299B-417DF339083A}"/>
              </a:ext>
            </a:extLst>
          </p:cNvPr>
          <p:cNvSpPr>
            <a:spLocks noGrp="1"/>
          </p:cNvSpPr>
          <p:nvPr>
            <p:ph type="body" sz="quarter" idx="13"/>
          </p:nvPr>
        </p:nvSpPr>
        <p:spPr>
          <a:xfrm>
            <a:off x="605268" y="2978940"/>
            <a:ext cx="3330444" cy="2610348"/>
          </a:xfrm>
          <a:prstGeom prst="rect">
            <a:avLst/>
          </a:prstGeom>
        </p:spPr>
        <p:txBody>
          <a:bodyPr/>
          <a:lstStyle>
            <a:lvl1pPr marL="0" indent="0">
              <a:buNone/>
              <a:defRPr sz="2200" b="1">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27" name="Text Placeholder 7">
            <a:extLst>
              <a:ext uri="{FF2B5EF4-FFF2-40B4-BE49-F238E27FC236}">
                <a16:creationId xmlns:a16="http://schemas.microsoft.com/office/drawing/2014/main" id="{FD5D5873-6EAD-81C9-6AA7-E9C7A52161C4}"/>
              </a:ext>
            </a:extLst>
          </p:cNvPr>
          <p:cNvSpPr>
            <a:spLocks noGrp="1"/>
          </p:cNvSpPr>
          <p:nvPr>
            <p:ph type="body" sz="quarter" idx="16"/>
          </p:nvPr>
        </p:nvSpPr>
        <p:spPr>
          <a:xfrm>
            <a:off x="4745820" y="4393878"/>
            <a:ext cx="4500600" cy="1915506"/>
          </a:xfrm>
          <a:prstGeom prst="rect">
            <a:avLst/>
          </a:prstGeom>
        </p:spPr>
        <p:txBody>
          <a:bodyPr/>
          <a:lstStyle>
            <a:lvl1pPr marL="0" indent="0" algn="ctr">
              <a:buNone/>
              <a:defRPr sz="18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28" name="Text Placeholder 7">
            <a:extLst>
              <a:ext uri="{FF2B5EF4-FFF2-40B4-BE49-F238E27FC236}">
                <a16:creationId xmlns:a16="http://schemas.microsoft.com/office/drawing/2014/main" id="{E9E8F2B0-C935-9D1C-AE5B-B5FFF668152C}"/>
              </a:ext>
            </a:extLst>
          </p:cNvPr>
          <p:cNvSpPr>
            <a:spLocks noGrp="1"/>
          </p:cNvSpPr>
          <p:nvPr>
            <p:ph type="body" sz="quarter" idx="17" hasCustomPrompt="1"/>
          </p:nvPr>
        </p:nvSpPr>
        <p:spPr>
          <a:xfrm>
            <a:off x="4745820" y="4002309"/>
            <a:ext cx="4500600" cy="391569"/>
          </a:xfrm>
          <a:prstGeom prst="rect">
            <a:avLst/>
          </a:prstGeom>
        </p:spPr>
        <p:txBody>
          <a:bodyPr/>
          <a:lstStyle>
            <a:lvl1pPr marL="0" indent="0" algn="ctr">
              <a:buNone/>
              <a:defRPr sz="2200" b="1">
                <a:solidFill>
                  <a:srgbClr val="00B0AB"/>
                </a:solidFill>
              </a:defRPr>
            </a:lvl1pPr>
            <a:lvl2pPr>
              <a:defRPr sz="2200"/>
            </a:lvl2pPr>
            <a:lvl3pPr>
              <a:defRPr sz="2200"/>
            </a:lvl3pPr>
            <a:lvl4pPr>
              <a:defRPr sz="2200"/>
            </a:lvl4pPr>
            <a:lvl5pPr>
              <a:defRPr sz="2200"/>
            </a:lvl5pPr>
          </a:lstStyle>
          <a:p>
            <a:pPr lvl="0"/>
            <a:r>
              <a:rPr lang="en-GB"/>
              <a:t>NAME</a:t>
            </a:r>
          </a:p>
        </p:txBody>
      </p:sp>
      <p:sp>
        <p:nvSpPr>
          <p:cNvPr id="29" name="Subtitle 2">
            <a:extLst>
              <a:ext uri="{FF2B5EF4-FFF2-40B4-BE49-F238E27FC236}">
                <a16:creationId xmlns:a16="http://schemas.microsoft.com/office/drawing/2014/main" id="{F724F68B-D628-D7C0-24ED-9FA775D330D7}"/>
              </a:ext>
            </a:extLst>
          </p:cNvPr>
          <p:cNvSpPr txBox="1">
            <a:spLocks/>
          </p:cNvSpPr>
          <p:nvPr userDrawn="1"/>
        </p:nvSpPr>
        <p:spPr>
          <a:xfrm>
            <a:off x="4588863" y="1126133"/>
            <a:ext cx="4851033" cy="2556000"/>
          </a:xfrm>
          <a:prstGeom prst="wedgeRoundRectCallout">
            <a:avLst>
              <a:gd name="adj1" fmla="val 55118"/>
              <a:gd name="adj2" fmla="val 19253"/>
              <a:gd name="adj3" fmla="val 16667"/>
            </a:avLst>
          </a:prstGeom>
          <a:noFill/>
          <a:ln>
            <a:solidFill>
              <a:srgbClr val="00B0AB"/>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endParaRPr lang="en-US" sz="1800">
              <a:solidFill>
                <a:srgbClr val="140041"/>
              </a:solidFill>
              <a:cs typeface="Calibri"/>
            </a:endParaRPr>
          </a:p>
        </p:txBody>
      </p:sp>
      <p:sp>
        <p:nvSpPr>
          <p:cNvPr id="30" name="Picture Placeholder 2">
            <a:extLst>
              <a:ext uri="{FF2B5EF4-FFF2-40B4-BE49-F238E27FC236}">
                <a16:creationId xmlns:a16="http://schemas.microsoft.com/office/drawing/2014/main" id="{FC20E7F7-A20F-42EF-B19D-41F6D5E559C9}"/>
              </a:ext>
            </a:extLst>
          </p:cNvPr>
          <p:cNvSpPr>
            <a:spLocks noGrp="1"/>
          </p:cNvSpPr>
          <p:nvPr>
            <p:ph type="pic" sz="quarter" idx="18"/>
          </p:nvPr>
        </p:nvSpPr>
        <p:spPr>
          <a:xfrm>
            <a:off x="9696451" y="1324558"/>
            <a:ext cx="2160587" cy="2160587"/>
          </a:xfrm>
          <a:prstGeom prst="ellipse">
            <a:avLst/>
          </a:prstGeom>
          <a:solidFill>
            <a:srgbClr val="71DCD2"/>
          </a:solidFill>
        </p:spPr>
        <p:txBody>
          <a:bodyPr/>
          <a:lstStyle/>
          <a:p>
            <a:endParaRPr lang="en-GB"/>
          </a:p>
        </p:txBody>
      </p:sp>
      <p:sp>
        <p:nvSpPr>
          <p:cNvPr id="31" name="Text Placeholder 7">
            <a:extLst>
              <a:ext uri="{FF2B5EF4-FFF2-40B4-BE49-F238E27FC236}">
                <a16:creationId xmlns:a16="http://schemas.microsoft.com/office/drawing/2014/main" id="{4592E8EA-766E-2AB0-4FEB-7E71C580F16A}"/>
              </a:ext>
            </a:extLst>
          </p:cNvPr>
          <p:cNvSpPr>
            <a:spLocks noGrp="1"/>
          </p:cNvSpPr>
          <p:nvPr>
            <p:ph type="body" sz="quarter" idx="19"/>
          </p:nvPr>
        </p:nvSpPr>
        <p:spPr>
          <a:xfrm>
            <a:off x="4745820" y="1640951"/>
            <a:ext cx="4500600" cy="1915506"/>
          </a:xfrm>
          <a:prstGeom prst="rect">
            <a:avLst/>
          </a:prstGeom>
        </p:spPr>
        <p:txBody>
          <a:bodyPr/>
          <a:lstStyle>
            <a:lvl1pPr marL="0" indent="0" algn="ctr">
              <a:buNone/>
              <a:defRPr sz="1800">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32" name="Text Placeholder 7">
            <a:extLst>
              <a:ext uri="{FF2B5EF4-FFF2-40B4-BE49-F238E27FC236}">
                <a16:creationId xmlns:a16="http://schemas.microsoft.com/office/drawing/2014/main" id="{053CE16F-118A-C4E3-23BC-94EA4D03E5E0}"/>
              </a:ext>
            </a:extLst>
          </p:cNvPr>
          <p:cNvSpPr>
            <a:spLocks noGrp="1"/>
          </p:cNvSpPr>
          <p:nvPr>
            <p:ph type="body" sz="quarter" idx="20" hasCustomPrompt="1"/>
          </p:nvPr>
        </p:nvSpPr>
        <p:spPr>
          <a:xfrm>
            <a:off x="4745820" y="1249382"/>
            <a:ext cx="4500600" cy="391569"/>
          </a:xfrm>
          <a:prstGeom prst="rect">
            <a:avLst/>
          </a:prstGeom>
        </p:spPr>
        <p:txBody>
          <a:bodyPr/>
          <a:lstStyle>
            <a:lvl1pPr marL="0" indent="0" algn="ctr">
              <a:buNone/>
              <a:defRPr sz="2200" b="1">
                <a:solidFill>
                  <a:srgbClr val="00B0AB"/>
                </a:solidFill>
              </a:defRPr>
            </a:lvl1pPr>
            <a:lvl2pPr>
              <a:defRPr sz="2200"/>
            </a:lvl2pPr>
            <a:lvl3pPr>
              <a:defRPr sz="2200"/>
            </a:lvl3pPr>
            <a:lvl4pPr>
              <a:defRPr sz="2200"/>
            </a:lvl4pPr>
            <a:lvl5pPr>
              <a:defRPr sz="2200"/>
            </a:lvl5pPr>
          </a:lstStyle>
          <a:p>
            <a:pPr lvl="0"/>
            <a:r>
              <a:rPr lang="en-GB"/>
              <a:t>NAME</a:t>
            </a:r>
          </a:p>
        </p:txBody>
      </p:sp>
      <p:sp>
        <p:nvSpPr>
          <p:cNvPr id="3" name="Text Placeholder 32">
            <a:extLst>
              <a:ext uri="{FF2B5EF4-FFF2-40B4-BE49-F238E27FC236}">
                <a16:creationId xmlns:a16="http://schemas.microsoft.com/office/drawing/2014/main" id="{AA7985AD-0C81-B235-D7E3-B6E41B9EB06F}"/>
              </a:ext>
            </a:extLst>
          </p:cNvPr>
          <p:cNvSpPr>
            <a:spLocks noGrp="1"/>
          </p:cNvSpPr>
          <p:nvPr>
            <p:ph type="body" sz="quarter" idx="21"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5 MINS</a:t>
            </a:r>
          </a:p>
        </p:txBody>
      </p:sp>
    </p:spTree>
    <p:extLst>
      <p:ext uri="{BB962C8B-B14F-4D97-AF65-F5344CB8AC3E}">
        <p14:creationId xmlns:p14="http://schemas.microsoft.com/office/powerpoint/2010/main" val="21294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3" grpId="0" build="p">
        <p:tmplLst>
          <p:tmpl lvl="1">
            <p:tnLst>
              <p:par>
                <p:cTn presetID="1"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7" grpId="0" build="p">
        <p:tmplLst>
          <p:tmpl lvl="1">
            <p:tnLst>
              <p:par>
                <p:cTn presetID="1"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animBg="1"/>
      <p:bldP spid="30"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dYouKnow-1">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378EA75D-6D0C-C3A9-24EF-A14DFFB22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c 31">
            <a:extLst>
              <a:ext uri="{FF2B5EF4-FFF2-40B4-BE49-F238E27FC236}">
                <a16:creationId xmlns:a16="http://schemas.microsoft.com/office/drawing/2014/main" id="{4873852D-7731-56D4-973A-03B5DB4862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220" y="2168832"/>
            <a:ext cx="4162298" cy="3835607"/>
          </a:xfrm>
          <a:prstGeom prst="rect">
            <a:avLst/>
          </a:prstGeom>
        </p:spPr>
      </p:pic>
      <p:pic>
        <p:nvPicPr>
          <p:cNvPr id="52" name="Graphic 51">
            <a:extLst>
              <a:ext uri="{FF2B5EF4-FFF2-40B4-BE49-F238E27FC236}">
                <a16:creationId xmlns:a16="http://schemas.microsoft.com/office/drawing/2014/main" id="{E5108C0D-874F-9AA4-66E3-696C8B086C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8001" y="2168832"/>
            <a:ext cx="4162298" cy="3835607"/>
          </a:xfrm>
          <a:prstGeom prst="rect">
            <a:avLst/>
          </a:prstGeom>
        </p:spPr>
      </p:pic>
      <p:sp>
        <p:nvSpPr>
          <p:cNvPr id="3" name="Picture Placeholder 2">
            <a:extLst>
              <a:ext uri="{FF2B5EF4-FFF2-40B4-BE49-F238E27FC236}">
                <a16:creationId xmlns:a16="http://schemas.microsoft.com/office/drawing/2014/main" id="{DC6D18EE-DEDA-BB87-6ECD-5B52F8FAA667}"/>
              </a:ext>
            </a:extLst>
          </p:cNvPr>
          <p:cNvSpPr>
            <a:spLocks noGrp="1"/>
          </p:cNvSpPr>
          <p:nvPr>
            <p:ph type="pic" sz="quarter" idx="10"/>
          </p:nvPr>
        </p:nvSpPr>
        <p:spPr>
          <a:xfrm>
            <a:off x="8435975" y="835200"/>
            <a:ext cx="3756025" cy="6022800"/>
          </a:xfrm>
          <a:prstGeom prst="rect">
            <a:avLst/>
          </a:prstGeom>
          <a:solidFill>
            <a:srgbClr val="71DCD2"/>
          </a:solidFill>
        </p:spPr>
        <p:txBody>
          <a:bodyPr/>
          <a:lstStyle/>
          <a:p>
            <a:endParaRPr lang="en-GB"/>
          </a:p>
        </p:txBody>
      </p:sp>
      <p:sp>
        <p:nvSpPr>
          <p:cNvPr id="41" name="Title 1">
            <a:extLst>
              <a:ext uri="{FF2B5EF4-FFF2-40B4-BE49-F238E27FC236}">
                <a16:creationId xmlns:a16="http://schemas.microsoft.com/office/drawing/2014/main" id="{95E98CB8-25D9-D3B0-E02D-27F0545943F6}"/>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Did you know?</a:t>
            </a:r>
            <a:endParaRPr lang="en-GB" sz="4000" b="1" dirty="0">
              <a:solidFill>
                <a:srgbClr val="05B0AB"/>
              </a:solidFill>
              <a:latin typeface="+mn-lt"/>
              <a:cs typeface="Calibri Light"/>
            </a:endParaRPr>
          </a:p>
        </p:txBody>
      </p:sp>
      <p:sp>
        <p:nvSpPr>
          <p:cNvPr id="43" name="Content Placeholder 2">
            <a:extLst>
              <a:ext uri="{FF2B5EF4-FFF2-40B4-BE49-F238E27FC236}">
                <a16:creationId xmlns:a16="http://schemas.microsoft.com/office/drawing/2014/main" id="{7B2BCABD-6679-AF20-B59F-6353994A0156}"/>
              </a:ext>
            </a:extLst>
          </p:cNvPr>
          <p:cNvSpPr txBox="1">
            <a:spLocks/>
          </p:cNvSpPr>
          <p:nvPr userDrawn="1"/>
        </p:nvSpPr>
        <p:spPr>
          <a:xfrm>
            <a:off x="245220" y="1925755"/>
            <a:ext cx="8281104" cy="4231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Feeling confident gives us the freedom to move how we want!</a:t>
            </a:r>
            <a:r>
              <a:rPr lang="en-US" sz="2200">
                <a:solidFill>
                  <a:srgbClr val="140041"/>
                </a:solidFill>
                <a:cs typeface="Calibri"/>
              </a:rPr>
              <a:t> </a:t>
            </a:r>
          </a:p>
          <a:p>
            <a:pPr marL="0" indent="0" algn="l">
              <a:buNone/>
            </a:pPr>
            <a:endParaRPr lang="en-US" sz="2000" b="1">
              <a:solidFill>
                <a:srgbClr val="140041"/>
              </a:solidFill>
              <a:cs typeface="Calibri"/>
            </a:endParaRPr>
          </a:p>
        </p:txBody>
      </p:sp>
      <p:sp>
        <p:nvSpPr>
          <p:cNvPr id="17" name="Text Placeholder 16">
            <a:extLst>
              <a:ext uri="{FF2B5EF4-FFF2-40B4-BE49-F238E27FC236}">
                <a16:creationId xmlns:a16="http://schemas.microsoft.com/office/drawing/2014/main" id="{0DBCEC50-116E-D6BA-DE99-445CCA764CA3}"/>
              </a:ext>
            </a:extLst>
          </p:cNvPr>
          <p:cNvSpPr>
            <a:spLocks noGrp="1"/>
          </p:cNvSpPr>
          <p:nvPr>
            <p:ph type="body" sz="quarter" idx="11"/>
          </p:nvPr>
        </p:nvSpPr>
        <p:spPr>
          <a:xfrm>
            <a:off x="785813" y="2888928"/>
            <a:ext cx="2879725" cy="2610172"/>
          </a:xfrm>
          <a:prstGeom prst="snip1Rect">
            <a:avLst>
              <a:gd name="adj" fmla="val 22370"/>
            </a:avLst>
          </a:prstGeom>
        </p:spPr>
        <p:txBody>
          <a:bodyPr>
            <a:normAutofit/>
          </a:bodyPr>
          <a:lstStyle>
            <a:lvl1pPr marL="0" indent="0">
              <a:buNone/>
              <a:defRPr sz="3200" b="1">
                <a:solidFill>
                  <a:srgbClr val="140041"/>
                </a:solidFill>
              </a:defRPr>
            </a:lvl1pPr>
          </a:lstStyle>
          <a:p>
            <a:pPr lvl="0"/>
            <a:r>
              <a:rPr lang="en-GB"/>
              <a:t>Click to edit</a:t>
            </a:r>
          </a:p>
        </p:txBody>
      </p:sp>
      <p:sp>
        <p:nvSpPr>
          <p:cNvPr id="57" name="Text Placeholder 16">
            <a:extLst>
              <a:ext uri="{FF2B5EF4-FFF2-40B4-BE49-F238E27FC236}">
                <a16:creationId xmlns:a16="http://schemas.microsoft.com/office/drawing/2014/main" id="{BA1E32F9-7362-2B45-6337-CB48852DD67D}"/>
              </a:ext>
            </a:extLst>
          </p:cNvPr>
          <p:cNvSpPr>
            <a:spLocks noGrp="1"/>
          </p:cNvSpPr>
          <p:nvPr>
            <p:ph type="body" sz="quarter" idx="12"/>
          </p:nvPr>
        </p:nvSpPr>
        <p:spPr>
          <a:xfrm>
            <a:off x="4709227" y="2888928"/>
            <a:ext cx="2879725" cy="2610172"/>
          </a:xfrm>
          <a:prstGeom prst="snip1Rect">
            <a:avLst>
              <a:gd name="adj" fmla="val 22370"/>
            </a:avLst>
          </a:prstGeom>
        </p:spPr>
        <p:txBody>
          <a:bodyPr>
            <a:normAutofit/>
          </a:bodyPr>
          <a:lstStyle>
            <a:lvl1pPr marL="0" indent="0">
              <a:buNone/>
              <a:defRPr sz="3200" b="1">
                <a:solidFill>
                  <a:srgbClr val="140041"/>
                </a:solidFill>
              </a:defRPr>
            </a:lvl1pPr>
          </a:lstStyle>
          <a:p>
            <a:pPr lvl="0"/>
            <a:r>
              <a:rPr lang="en-GB"/>
              <a:t>Click to edit</a:t>
            </a:r>
          </a:p>
        </p:txBody>
      </p:sp>
      <p:sp>
        <p:nvSpPr>
          <p:cNvPr id="8" name="Text Placeholder 32">
            <a:extLst>
              <a:ext uri="{FF2B5EF4-FFF2-40B4-BE49-F238E27FC236}">
                <a16:creationId xmlns:a16="http://schemas.microsoft.com/office/drawing/2014/main" id="{DFD454B8-EB93-400D-ED46-BF388D76CFDB}"/>
              </a:ext>
            </a:extLst>
          </p:cNvPr>
          <p:cNvSpPr>
            <a:spLocks noGrp="1"/>
          </p:cNvSpPr>
          <p:nvPr>
            <p:ph type="body" sz="quarter" idx="13" hasCustomPrompt="1"/>
          </p:nvPr>
        </p:nvSpPr>
        <p:spPr>
          <a:xfrm>
            <a:off x="4655808" y="188568"/>
            <a:ext cx="1440499" cy="450060"/>
          </a:xfrm>
          <a:prstGeom prst="rect">
            <a:avLst/>
          </a:prstGeom>
        </p:spPr>
        <p:txBody>
          <a:bodyPr>
            <a:normAutofit/>
          </a:bodyPr>
          <a:lstStyle>
            <a:lvl1pPr marL="0" indent="0" algn="r">
              <a:buNone/>
              <a:defRPr sz="2400" b="1">
                <a:solidFill>
                  <a:schemeClr val="bg1"/>
                </a:solidFill>
              </a:defRPr>
            </a:lvl1pPr>
          </a:lstStyle>
          <a:p>
            <a:pPr lvl="0"/>
            <a:r>
              <a:rPr lang="en-GB"/>
              <a:t>1 MIN</a:t>
            </a:r>
          </a:p>
        </p:txBody>
      </p:sp>
    </p:spTree>
    <p:extLst>
      <p:ext uri="{BB962C8B-B14F-4D97-AF65-F5344CB8AC3E}">
        <p14:creationId xmlns:p14="http://schemas.microsoft.com/office/powerpoint/2010/main" val="2684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57" grpId="0" build="p">
        <p:tmplLst>
          <p:tmpl lvl="1">
            <p:tnLst>
              <p:par>
                <p:cTn presetID="1"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fidentMover">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6AFDA14E-D412-051D-D8A8-99D2B28E5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Picture Placeholder 19">
            <a:extLst>
              <a:ext uri="{FF2B5EF4-FFF2-40B4-BE49-F238E27FC236}">
                <a16:creationId xmlns:a16="http://schemas.microsoft.com/office/drawing/2014/main" id="{A755F15C-077E-C5B3-32F9-CD33C877ADE8}"/>
              </a:ext>
            </a:extLst>
          </p:cNvPr>
          <p:cNvSpPr>
            <a:spLocks noGrp="1"/>
          </p:cNvSpPr>
          <p:nvPr>
            <p:ph type="pic" sz="quarter" idx="10"/>
          </p:nvPr>
        </p:nvSpPr>
        <p:spPr>
          <a:xfrm>
            <a:off x="7536192" y="837344"/>
            <a:ext cx="4656912" cy="4985693"/>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sp>
        <p:nvSpPr>
          <p:cNvPr id="31" name="Text Placeholder 30">
            <a:extLst>
              <a:ext uri="{FF2B5EF4-FFF2-40B4-BE49-F238E27FC236}">
                <a16:creationId xmlns:a16="http://schemas.microsoft.com/office/drawing/2014/main" id="{21B1189B-87E8-3042-75EC-094F02C0895C}"/>
              </a:ext>
            </a:extLst>
          </p:cNvPr>
          <p:cNvSpPr>
            <a:spLocks noGrp="1"/>
          </p:cNvSpPr>
          <p:nvPr>
            <p:ph type="body" sz="quarter" idx="12"/>
          </p:nvPr>
        </p:nvSpPr>
        <p:spPr>
          <a:xfrm>
            <a:off x="4565651" y="1989138"/>
            <a:ext cx="3512080" cy="3419475"/>
          </a:xfrm>
          <a:custGeom>
            <a:avLst/>
            <a:gdLst>
              <a:gd name="connsiteX0" fmla="*/ 0 w 2970213"/>
              <a:gd name="connsiteY0" fmla="*/ 3419475 h 3419475"/>
              <a:gd name="connsiteX1" fmla="*/ 0 w 2970213"/>
              <a:gd name="connsiteY1" fmla="*/ 0 h 3419475"/>
              <a:gd name="connsiteX2" fmla="*/ 2970213 w 2970213"/>
              <a:gd name="connsiteY2" fmla="*/ 0 h 3419475"/>
              <a:gd name="connsiteX3" fmla="*/ 2970213 w 2970213"/>
              <a:gd name="connsiteY3" fmla="*/ 3419475 h 3419475"/>
              <a:gd name="connsiteX4" fmla="*/ 0 w 2970213"/>
              <a:gd name="connsiteY4" fmla="*/ 3419475 h 3419475"/>
              <a:gd name="connsiteX0" fmla="*/ 0 w 3512080"/>
              <a:gd name="connsiteY0" fmla="*/ 3419475 h 3419475"/>
              <a:gd name="connsiteX1" fmla="*/ 0 w 3512080"/>
              <a:gd name="connsiteY1" fmla="*/ 0 h 3419475"/>
              <a:gd name="connsiteX2" fmla="*/ 3512080 w 3512080"/>
              <a:gd name="connsiteY2" fmla="*/ 0 h 3419475"/>
              <a:gd name="connsiteX3" fmla="*/ 2970213 w 3512080"/>
              <a:gd name="connsiteY3" fmla="*/ 3419475 h 3419475"/>
              <a:gd name="connsiteX4" fmla="*/ 0 w 3512080"/>
              <a:gd name="connsiteY4" fmla="*/ 3419475 h 3419475"/>
              <a:gd name="connsiteX0" fmla="*/ 0 w 3512080"/>
              <a:gd name="connsiteY0" fmla="*/ 3419475 h 3419475"/>
              <a:gd name="connsiteX1" fmla="*/ 0 w 3512080"/>
              <a:gd name="connsiteY1" fmla="*/ 0 h 3419475"/>
              <a:gd name="connsiteX2" fmla="*/ 3512080 w 3512080"/>
              <a:gd name="connsiteY2" fmla="*/ 0 h 3419475"/>
              <a:gd name="connsiteX3" fmla="*/ 2944813 w 3512080"/>
              <a:gd name="connsiteY3" fmla="*/ 3419475 h 3419475"/>
              <a:gd name="connsiteX4" fmla="*/ 0 w 3512080"/>
              <a:gd name="connsiteY4" fmla="*/ 3419475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080" h="3419475">
                <a:moveTo>
                  <a:pt x="0" y="3419475"/>
                </a:moveTo>
                <a:lnTo>
                  <a:pt x="0" y="0"/>
                </a:lnTo>
                <a:lnTo>
                  <a:pt x="3512080" y="0"/>
                </a:lnTo>
                <a:lnTo>
                  <a:pt x="2944813" y="3419475"/>
                </a:lnTo>
                <a:lnTo>
                  <a:pt x="0" y="3419475"/>
                </a:lnTo>
                <a:close/>
              </a:path>
            </a:pathLst>
          </a:custGeom>
        </p:spPr>
        <p:txBody>
          <a:bodyPr>
            <a:normAutofit/>
          </a:bodyPr>
          <a:lstStyle>
            <a:lvl1pPr>
              <a:defRPr sz="2100">
                <a:solidFill>
                  <a:srgbClr val="140041"/>
                </a:solidFill>
              </a:defRPr>
            </a:lvl1pPr>
          </a:lstStyle>
          <a:p>
            <a:pPr lvl="0"/>
            <a:r>
              <a:rPr lang="en-GB"/>
              <a:t>Click to edit</a:t>
            </a:r>
          </a:p>
        </p:txBody>
      </p:sp>
      <p:sp>
        <p:nvSpPr>
          <p:cNvPr id="6" name="Title 1">
            <a:extLst>
              <a:ext uri="{FF2B5EF4-FFF2-40B4-BE49-F238E27FC236}">
                <a16:creationId xmlns:a16="http://schemas.microsoft.com/office/drawing/2014/main" id="{499F229E-317B-C22E-1ECE-0CAE20B5641E}"/>
              </a:ext>
            </a:extLst>
          </p:cNvPr>
          <p:cNvSpPr txBox="1">
            <a:spLocks/>
          </p:cNvSpPr>
          <p:nvPr userDrawn="1"/>
        </p:nvSpPr>
        <p:spPr>
          <a:xfrm>
            <a:off x="245220" y="1088821"/>
            <a:ext cx="7633022"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Lesson 1 – Confident Mover</a:t>
            </a:r>
            <a:endParaRPr lang="en-GB" sz="4000" b="1" dirty="0">
              <a:solidFill>
                <a:srgbClr val="05B0AB"/>
              </a:solidFill>
              <a:latin typeface="+mn-lt"/>
              <a:cs typeface="Calibri Light"/>
            </a:endParaRPr>
          </a:p>
        </p:txBody>
      </p:sp>
    </p:spTree>
    <p:extLst>
      <p:ext uri="{BB962C8B-B14F-4D97-AF65-F5344CB8AC3E}">
        <p14:creationId xmlns:p14="http://schemas.microsoft.com/office/powerpoint/2010/main" val="39792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eBrai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54D04F-015B-0D70-3332-77EFA0304B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604" y="1898797"/>
            <a:ext cx="6100444" cy="4050540"/>
          </a:xfrm>
          <a:prstGeom prst="rect">
            <a:avLst/>
          </a:prstGeom>
        </p:spPr>
      </p:pic>
      <p:pic>
        <p:nvPicPr>
          <p:cNvPr id="17" name="Picture 16">
            <a:extLst>
              <a:ext uri="{FF2B5EF4-FFF2-40B4-BE49-F238E27FC236}">
                <a16:creationId xmlns:a16="http://schemas.microsoft.com/office/drawing/2014/main" id="{C3EAD323-2950-445D-3052-BFF9160D93DD}"/>
              </a:ext>
            </a:extLst>
          </p:cNvPr>
          <p:cNvPicPr>
            <a:picLocks noChangeAspect="1"/>
          </p:cNvPicPr>
          <p:nvPr userDrawn="1"/>
        </p:nvPicPr>
        <p:blipFill>
          <a:blip r:embed="rId4"/>
          <a:stretch>
            <a:fillRect/>
          </a:stretch>
        </p:blipFill>
        <p:spPr>
          <a:xfrm>
            <a:off x="6203481" y="192845"/>
            <a:ext cx="267945" cy="358263"/>
          </a:xfrm>
          <a:prstGeom prst="rect">
            <a:avLst/>
          </a:prstGeom>
        </p:spPr>
      </p:pic>
      <p:sp>
        <p:nvSpPr>
          <p:cNvPr id="20" name="Picture Placeholder 19">
            <a:extLst>
              <a:ext uri="{FF2B5EF4-FFF2-40B4-BE49-F238E27FC236}">
                <a16:creationId xmlns:a16="http://schemas.microsoft.com/office/drawing/2014/main" id="{A755F15C-077E-C5B3-32F9-CD33C877ADE8}"/>
              </a:ext>
            </a:extLst>
          </p:cNvPr>
          <p:cNvSpPr>
            <a:spLocks noGrp="1"/>
          </p:cNvSpPr>
          <p:nvPr userDrawn="1">
            <p:ph type="pic" sz="quarter" idx="10"/>
          </p:nvPr>
        </p:nvSpPr>
        <p:spPr>
          <a:xfrm>
            <a:off x="6569480" y="837344"/>
            <a:ext cx="5623624" cy="6020656"/>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a:solidFill>
            <a:srgbClr val="71DCD2"/>
          </a:solidFill>
        </p:spPr>
        <p:txBody>
          <a:bodyPr/>
          <a:lstStyle/>
          <a:p>
            <a:endParaRPr lang="en-GB"/>
          </a:p>
        </p:txBody>
      </p:sp>
      <p:sp>
        <p:nvSpPr>
          <p:cNvPr id="19" name="Title 1">
            <a:extLst>
              <a:ext uri="{FF2B5EF4-FFF2-40B4-BE49-F238E27FC236}">
                <a16:creationId xmlns:a16="http://schemas.microsoft.com/office/drawing/2014/main" id="{C74328BA-8C91-93AF-D07F-E3792E2B3B70}"/>
              </a:ext>
            </a:extLst>
          </p:cNvPr>
          <p:cNvSpPr txBox="1">
            <a:spLocks/>
          </p:cNvSpPr>
          <p:nvPr userDrawn="1"/>
        </p:nvSpPr>
        <p:spPr>
          <a:xfrm>
            <a:off x="245220" y="1088821"/>
            <a:ext cx="5850780"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Active brain break</a:t>
            </a:r>
            <a:endParaRPr lang="en-GB" sz="4000" b="1" dirty="0">
              <a:solidFill>
                <a:srgbClr val="05B0AB"/>
              </a:solidFill>
              <a:latin typeface="+mn-lt"/>
              <a:cs typeface="Calibri Light"/>
            </a:endParaRPr>
          </a:p>
        </p:txBody>
      </p:sp>
      <p:sp>
        <p:nvSpPr>
          <p:cNvPr id="28" name="TextBox 27">
            <a:extLst>
              <a:ext uri="{FF2B5EF4-FFF2-40B4-BE49-F238E27FC236}">
                <a16:creationId xmlns:a16="http://schemas.microsoft.com/office/drawing/2014/main" id="{4AA312A5-5E42-F105-9347-2D3B2FBBCBA6}"/>
              </a:ext>
            </a:extLst>
          </p:cNvPr>
          <p:cNvSpPr txBox="1"/>
          <p:nvPr userDrawn="1"/>
        </p:nvSpPr>
        <p:spPr>
          <a:xfrm>
            <a:off x="791562" y="5319252"/>
            <a:ext cx="5228529" cy="369332"/>
          </a:xfrm>
          <a:prstGeom prst="rect">
            <a:avLst/>
          </a:prstGeom>
          <a:noFill/>
        </p:spPr>
        <p:txBody>
          <a:bodyPr wrap="square">
            <a:spAutoFit/>
          </a:bodyPr>
          <a:lstStyle/>
          <a:p>
            <a:pPr algn="ctr"/>
            <a:r>
              <a:rPr lang="en-US" sz="1800" b="1">
                <a:solidFill>
                  <a:srgbClr val="140041"/>
                </a:solidFill>
              </a:rPr>
              <a:t>Repeat as many times as you can.</a:t>
            </a:r>
          </a:p>
        </p:txBody>
      </p:sp>
      <p:pic>
        <p:nvPicPr>
          <p:cNvPr id="30" name="Graphic 12" descr="Hourglass Full with solid fill">
            <a:extLst>
              <a:ext uri="{FF2B5EF4-FFF2-40B4-BE49-F238E27FC236}">
                <a16:creationId xmlns:a16="http://schemas.microsoft.com/office/drawing/2014/main" id="{A0FD4815-0EE4-9AA3-F1B2-B6BE457690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97177" y="2078820"/>
            <a:ext cx="552450" cy="552450"/>
          </a:xfrm>
          <a:prstGeom prst="rect">
            <a:avLst/>
          </a:prstGeom>
        </p:spPr>
      </p:pic>
      <p:sp>
        <p:nvSpPr>
          <p:cNvPr id="32" name="Text Placeholder 7">
            <a:extLst>
              <a:ext uri="{FF2B5EF4-FFF2-40B4-BE49-F238E27FC236}">
                <a16:creationId xmlns:a16="http://schemas.microsoft.com/office/drawing/2014/main" id="{55DAF8D3-FC9E-4B08-B422-C493526822E8}"/>
              </a:ext>
            </a:extLst>
          </p:cNvPr>
          <p:cNvSpPr>
            <a:spLocks noGrp="1"/>
          </p:cNvSpPr>
          <p:nvPr>
            <p:ph type="body" sz="quarter" idx="14"/>
          </p:nvPr>
        </p:nvSpPr>
        <p:spPr>
          <a:xfrm>
            <a:off x="660461" y="2168832"/>
            <a:ext cx="5490731" cy="3060408"/>
          </a:xfrm>
          <a:prstGeom prst="rect">
            <a:avLst/>
          </a:prstGeom>
        </p:spPr>
        <p:txBody>
          <a:bodyPr/>
          <a:lstStyle>
            <a:lvl1pPr marL="0" indent="0">
              <a:buNone/>
              <a:defRPr sz="2200" b="1">
                <a:solidFill>
                  <a:srgbClr val="140041"/>
                </a:solidFill>
              </a:defRPr>
            </a:lvl1pPr>
            <a:lvl2pPr>
              <a:defRPr sz="2200"/>
            </a:lvl2pPr>
            <a:lvl3pPr>
              <a:defRPr sz="2200"/>
            </a:lvl3pPr>
            <a:lvl4pPr>
              <a:defRPr sz="2200"/>
            </a:lvl4pPr>
            <a:lvl5pPr>
              <a:defRPr sz="2200"/>
            </a:lvl5pPr>
          </a:lstStyle>
          <a:p>
            <a:pPr lvl="0"/>
            <a:r>
              <a:rPr lang="en-GB"/>
              <a:t>Click to edit</a:t>
            </a:r>
          </a:p>
        </p:txBody>
      </p:sp>
      <p:sp>
        <p:nvSpPr>
          <p:cNvPr id="6" name="Text Placeholder 32">
            <a:extLst>
              <a:ext uri="{FF2B5EF4-FFF2-40B4-BE49-F238E27FC236}">
                <a16:creationId xmlns:a16="http://schemas.microsoft.com/office/drawing/2014/main" id="{1EA04D6E-7219-0117-F48A-E9478C0AA63D}"/>
              </a:ext>
            </a:extLst>
          </p:cNvPr>
          <p:cNvSpPr>
            <a:spLocks noGrp="1"/>
          </p:cNvSpPr>
          <p:nvPr>
            <p:ph type="body" sz="quarter" idx="13" hasCustomPrompt="1"/>
          </p:nvPr>
        </p:nvSpPr>
        <p:spPr>
          <a:xfrm>
            <a:off x="4610494" y="180158"/>
            <a:ext cx="1440499" cy="450060"/>
          </a:xfrm>
          <a:prstGeom prst="rect">
            <a:avLst/>
          </a:prstGeom>
        </p:spPr>
        <p:txBody>
          <a:bodyPr>
            <a:normAutofit/>
          </a:bodyPr>
          <a:lstStyle>
            <a:lvl1pPr marL="0" indent="0" algn="r">
              <a:buNone/>
              <a:defRPr sz="2400" b="1">
                <a:solidFill>
                  <a:schemeClr val="bg1"/>
                </a:solidFill>
              </a:defRPr>
            </a:lvl1pPr>
          </a:lstStyle>
          <a:p>
            <a:pPr lvl="0"/>
            <a:r>
              <a:rPr lang="en-GB"/>
              <a:t>3 MINS</a:t>
            </a:r>
          </a:p>
        </p:txBody>
      </p:sp>
      <p:pic>
        <p:nvPicPr>
          <p:cNvPr id="2" name="Picture 1" descr="A screen shot of a computer&#10;&#10;Description automatically generated">
            <a:extLst>
              <a:ext uri="{FF2B5EF4-FFF2-40B4-BE49-F238E27FC236}">
                <a16:creationId xmlns:a16="http://schemas.microsoft.com/office/drawing/2014/main" id="{B06EAB5C-18EA-25C8-F6A2-11E854645A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65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descr="Graphical user interface&#10;&#10;Description automatically generated with low confidence">
            <a:extLst>
              <a:ext uri="{FF2B5EF4-FFF2-40B4-BE49-F238E27FC236}">
                <a16:creationId xmlns:a16="http://schemas.microsoft.com/office/drawing/2014/main" id="{A48DE4FE-3BA7-5ACC-4F4A-3571728C3B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4863F350-D2D6-1E62-B1F2-2D55F8F718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pic>
        <p:nvPicPr>
          <p:cNvPr id="13" name="Picture 12" descr="Text&#10;&#10;Description automatically generated">
            <a:extLst>
              <a:ext uri="{FF2B5EF4-FFF2-40B4-BE49-F238E27FC236}">
                <a16:creationId xmlns:a16="http://schemas.microsoft.com/office/drawing/2014/main" id="{3709029F-97A4-188A-993D-4EDF84B468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858" y="155299"/>
            <a:ext cx="2590800" cy="558800"/>
          </a:xfrm>
          <a:prstGeom prst="rect">
            <a:avLst/>
          </a:prstGeom>
        </p:spPr>
      </p:pic>
      <p:sp>
        <p:nvSpPr>
          <p:cNvPr id="7" name="Rectangle 6">
            <a:extLst>
              <a:ext uri="{FF2B5EF4-FFF2-40B4-BE49-F238E27FC236}">
                <a16:creationId xmlns:a16="http://schemas.microsoft.com/office/drawing/2014/main" id="{DE0ADE67-1A0A-5D32-B7A2-EB941FB9AA4A}"/>
              </a:ext>
            </a:extLst>
          </p:cNvPr>
          <p:cNvSpPr/>
          <p:nvPr userDrawn="1"/>
        </p:nvSpPr>
        <p:spPr>
          <a:xfrm>
            <a:off x="0" y="743782"/>
            <a:ext cx="12192000" cy="91993"/>
          </a:xfrm>
          <a:prstGeom prst="rect">
            <a:avLst/>
          </a:prstGeom>
          <a:gradFill>
            <a:gsLst>
              <a:gs pos="0">
                <a:srgbClr val="FF0004"/>
              </a:gs>
              <a:gs pos="99000">
                <a:srgbClr val="D700BA"/>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ipart, tableware&#10;&#10;Description automatically generated">
            <a:extLst>
              <a:ext uri="{FF2B5EF4-FFF2-40B4-BE49-F238E27FC236}">
                <a16:creationId xmlns:a16="http://schemas.microsoft.com/office/drawing/2014/main" id="{E534EC9A-9746-09A0-4E23-127A7BB21E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66516" y="166188"/>
            <a:ext cx="2095500" cy="558800"/>
          </a:xfrm>
          <a:prstGeom prst="rect">
            <a:avLst/>
          </a:prstGeom>
        </p:spPr>
      </p:pic>
      <p:pic>
        <p:nvPicPr>
          <p:cNvPr id="6" name="Picture 5" descr="A screen shot of a computer&#10;&#10;Description automatically generated">
            <a:extLst>
              <a:ext uri="{FF2B5EF4-FFF2-40B4-BE49-F238E27FC236}">
                <a16:creationId xmlns:a16="http://schemas.microsoft.com/office/drawing/2014/main" id="{99F82796-3FC0-EED6-9242-80778C5CE41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screen shot of a computer&#10;&#10;Description automatically generated">
            <a:extLst>
              <a:ext uri="{FF2B5EF4-FFF2-40B4-BE49-F238E27FC236}">
                <a16:creationId xmlns:a16="http://schemas.microsoft.com/office/drawing/2014/main" id="{6AB97DF5-6867-2C30-169A-DD765194CC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9038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ghtyMoves-Group">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8BC5F5-2DD0-BB26-39DC-1C7CDF9402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437"/>
          <a:stretch/>
        </p:blipFill>
        <p:spPr>
          <a:xfrm>
            <a:off x="-8092" y="6116"/>
            <a:ext cx="12192000" cy="5319252"/>
          </a:xfrm>
          <a:prstGeom prst="rect">
            <a:avLst/>
          </a:prstGeom>
          <a:ln>
            <a:noFill/>
          </a:ln>
        </p:spPr>
      </p:pic>
      <p:pic>
        <p:nvPicPr>
          <p:cNvPr id="5" name="Picture 4" descr="Graphical user interface&#10;&#10;Description automatically generated">
            <a:extLst>
              <a:ext uri="{FF2B5EF4-FFF2-40B4-BE49-F238E27FC236}">
                <a16:creationId xmlns:a16="http://schemas.microsoft.com/office/drawing/2014/main" id="{2E2F7427-6195-2DAA-A05F-764BBEAF6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7" name="Picture 6">
            <a:extLst>
              <a:ext uri="{FF2B5EF4-FFF2-40B4-BE49-F238E27FC236}">
                <a16:creationId xmlns:a16="http://schemas.microsoft.com/office/drawing/2014/main" id="{3185642F-8C64-7AD8-E993-675C1C8A4C25}"/>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sp>
        <p:nvSpPr>
          <p:cNvPr id="28" name="Title 1">
            <a:extLst>
              <a:ext uri="{FF2B5EF4-FFF2-40B4-BE49-F238E27FC236}">
                <a16:creationId xmlns:a16="http://schemas.microsoft.com/office/drawing/2014/main" id="{983B96A6-4255-E39D-8467-307DD552EBE5}"/>
              </a:ext>
            </a:extLst>
          </p:cNvPr>
          <p:cNvSpPr txBox="1">
            <a:spLocks/>
          </p:cNvSpPr>
          <p:nvPr userDrawn="1"/>
        </p:nvSpPr>
        <p:spPr>
          <a:xfrm>
            <a:off x="245220" y="1088821"/>
            <a:ext cx="70209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Mighty moves: your moves</a:t>
            </a:r>
            <a:endParaRPr lang="en-GB" sz="4000" b="1" dirty="0">
              <a:solidFill>
                <a:srgbClr val="05B0AB"/>
              </a:solidFill>
              <a:latin typeface="+mn-lt"/>
              <a:cs typeface="Calibri Light"/>
            </a:endParaRPr>
          </a:p>
        </p:txBody>
      </p:sp>
      <p:grpSp>
        <p:nvGrpSpPr>
          <p:cNvPr id="2" name="Group 1">
            <a:extLst>
              <a:ext uri="{FF2B5EF4-FFF2-40B4-BE49-F238E27FC236}">
                <a16:creationId xmlns:a16="http://schemas.microsoft.com/office/drawing/2014/main" id="{7AD4828A-E6DF-B0C6-35EA-532B22D65C66}"/>
              </a:ext>
            </a:extLst>
          </p:cNvPr>
          <p:cNvGrpSpPr/>
          <p:nvPr userDrawn="1"/>
        </p:nvGrpSpPr>
        <p:grpSpPr>
          <a:xfrm>
            <a:off x="155208" y="2168832"/>
            <a:ext cx="2192383" cy="1797951"/>
            <a:chOff x="246609" y="2655535"/>
            <a:chExt cx="2192383" cy="1797951"/>
          </a:xfrm>
        </p:grpSpPr>
        <p:grpSp>
          <p:nvGrpSpPr>
            <p:cNvPr id="8" name="Group 7">
              <a:extLst>
                <a:ext uri="{FF2B5EF4-FFF2-40B4-BE49-F238E27FC236}">
                  <a16:creationId xmlns:a16="http://schemas.microsoft.com/office/drawing/2014/main" id="{5040BE31-084D-FD8C-F7FC-2B9F7AC3B943}"/>
                </a:ext>
              </a:extLst>
            </p:cNvPr>
            <p:cNvGrpSpPr/>
            <p:nvPr/>
          </p:nvGrpSpPr>
          <p:grpSpPr>
            <a:xfrm>
              <a:off x="246609" y="3373986"/>
              <a:ext cx="2192383" cy="1079500"/>
              <a:chOff x="212732" y="3591416"/>
              <a:chExt cx="2192383" cy="1079500"/>
            </a:xfrm>
          </p:grpSpPr>
          <p:pic>
            <p:nvPicPr>
              <p:cNvPr id="10" name="Graphic 9">
                <a:extLst>
                  <a:ext uri="{FF2B5EF4-FFF2-40B4-BE49-F238E27FC236}">
                    <a16:creationId xmlns:a16="http://schemas.microsoft.com/office/drawing/2014/main" id="{0B5E8521-0858-42B5-B47C-630B9EA68D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732" y="3591416"/>
                <a:ext cx="1295400" cy="1079500"/>
              </a:xfrm>
              <a:prstGeom prst="rect">
                <a:avLst/>
              </a:prstGeom>
            </p:spPr>
          </p:pic>
          <p:pic>
            <p:nvPicPr>
              <p:cNvPr id="11" name="Graphic 10">
                <a:extLst>
                  <a:ext uri="{FF2B5EF4-FFF2-40B4-BE49-F238E27FC236}">
                    <a16:creationId xmlns:a16="http://schemas.microsoft.com/office/drawing/2014/main" id="{26CAE0A1-B626-DE5B-13F9-493474E11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9715" y="3591416"/>
                <a:ext cx="1295400" cy="1079500"/>
              </a:xfrm>
              <a:prstGeom prst="rect">
                <a:avLst/>
              </a:prstGeom>
            </p:spPr>
          </p:pic>
        </p:grpSp>
        <p:sp>
          <p:nvSpPr>
            <p:cNvPr id="9" name="Subtitle 2">
              <a:extLst>
                <a:ext uri="{FF2B5EF4-FFF2-40B4-BE49-F238E27FC236}">
                  <a16:creationId xmlns:a16="http://schemas.microsoft.com/office/drawing/2014/main" id="{1BAF8558-728F-7955-6AC3-BFB5B4D444BA}"/>
                </a:ext>
              </a:extLst>
            </p:cNvPr>
            <p:cNvSpPr txBox="1">
              <a:spLocks/>
            </p:cNvSpPr>
            <p:nvPr/>
          </p:nvSpPr>
          <p:spPr>
            <a:xfrm>
              <a:off x="408837" y="2655535"/>
              <a:ext cx="1878160" cy="106500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sz="2600" b="1">
                  <a:solidFill>
                    <a:srgbClr val="140041"/>
                  </a:solidFill>
                  <a:cs typeface="Calibri"/>
                </a:rPr>
                <a:t>Get into groups of 4</a:t>
              </a:r>
            </a:p>
          </p:txBody>
        </p:sp>
      </p:grpSp>
      <p:pic>
        <p:nvPicPr>
          <p:cNvPr id="3" name="Picture 2" descr="Graphical user interface&#10;&#10;Description automatically generated">
            <a:extLst>
              <a:ext uri="{FF2B5EF4-FFF2-40B4-BE49-F238E27FC236}">
                <a16:creationId xmlns:a16="http://schemas.microsoft.com/office/drawing/2014/main" id="{D414AB45-71EA-66D4-7C7A-713A357047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37270263-A815-0E8B-8348-010E9DFBA9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Tree>
    <p:extLst>
      <p:ext uri="{BB962C8B-B14F-4D97-AF65-F5344CB8AC3E}">
        <p14:creationId xmlns:p14="http://schemas.microsoft.com/office/powerpoint/2010/main" val="1434709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F5C5E1-671E-AE57-B196-B16D2D56BC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blue background with white text&#10;&#10;Description automatically generated">
            <a:extLst>
              <a:ext uri="{FF2B5EF4-FFF2-40B4-BE49-F238E27FC236}">
                <a16:creationId xmlns:a16="http://schemas.microsoft.com/office/drawing/2014/main" id="{3714FBEF-66DD-AF66-E834-3E2881C45B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oogle Shape;82;p14">
            <a:extLst>
              <a:ext uri="{FF2B5EF4-FFF2-40B4-BE49-F238E27FC236}">
                <a16:creationId xmlns:a16="http://schemas.microsoft.com/office/drawing/2014/main" id="{86FA43EB-6C9C-0407-CCC4-55EB8B21811C}"/>
              </a:ext>
            </a:extLst>
          </p:cNvPr>
          <p:cNvPicPr preferRelativeResize="0"/>
          <p:nvPr userDrawn="1"/>
        </p:nvPicPr>
        <p:blipFill>
          <a:blip r:embed="rId4">
            <a:alphaModFix/>
          </a:blip>
          <a:stretch>
            <a:fillRect/>
          </a:stretch>
        </p:blipFill>
        <p:spPr>
          <a:xfrm>
            <a:off x="489127" y="4852542"/>
            <a:ext cx="799345" cy="1580209"/>
          </a:xfrm>
          <a:prstGeom prst="rect">
            <a:avLst/>
          </a:prstGeom>
          <a:noFill/>
          <a:ln>
            <a:noFill/>
          </a:ln>
        </p:spPr>
      </p:pic>
    </p:spTree>
    <p:extLst>
      <p:ext uri="{BB962C8B-B14F-4D97-AF65-F5344CB8AC3E}">
        <p14:creationId xmlns:p14="http://schemas.microsoft.com/office/powerpoint/2010/main" val="2771565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1">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D962BC3-332C-031C-F600-D9EEF9914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2" y="6673"/>
            <a:ext cx="12191998" cy="6857999"/>
          </a:xfrm>
          <a:prstGeom prst="rect">
            <a:avLst/>
          </a:prstGeom>
        </p:spPr>
      </p:pic>
      <p:pic>
        <p:nvPicPr>
          <p:cNvPr id="2" name="Google Shape;82;p14">
            <a:extLst>
              <a:ext uri="{FF2B5EF4-FFF2-40B4-BE49-F238E27FC236}">
                <a16:creationId xmlns:a16="http://schemas.microsoft.com/office/drawing/2014/main" id="{EDE9E5B4-2FAD-CC27-4D95-CA80886496FD}"/>
              </a:ext>
            </a:extLst>
          </p:cNvPr>
          <p:cNvPicPr preferRelativeResize="0"/>
          <p:nvPr userDrawn="1"/>
        </p:nvPicPr>
        <p:blipFill>
          <a:blip r:embed="rId3">
            <a:alphaModFix/>
          </a:blip>
          <a:stretch>
            <a:fillRect/>
          </a:stretch>
        </p:blipFill>
        <p:spPr>
          <a:xfrm>
            <a:off x="489127" y="4852542"/>
            <a:ext cx="799345" cy="1580209"/>
          </a:xfrm>
          <a:prstGeom prst="rect">
            <a:avLst/>
          </a:prstGeom>
          <a:noFill/>
          <a:ln>
            <a:noFill/>
          </a:ln>
        </p:spPr>
      </p:pic>
    </p:spTree>
    <p:extLst>
      <p:ext uri="{BB962C8B-B14F-4D97-AF65-F5344CB8AC3E}">
        <p14:creationId xmlns:p14="http://schemas.microsoft.com/office/powerpoint/2010/main" val="2595164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2">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816FD28F-4E01-3918-E6F6-42DCF657A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blue background with white text&#10;&#10;Description automatically generated">
            <a:extLst>
              <a:ext uri="{FF2B5EF4-FFF2-40B4-BE49-F238E27FC236}">
                <a16:creationId xmlns:a16="http://schemas.microsoft.com/office/drawing/2014/main" id="{F23045D7-E60E-86B5-5F0A-7FE8E47C45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oogle Shape;82;p14">
            <a:extLst>
              <a:ext uri="{FF2B5EF4-FFF2-40B4-BE49-F238E27FC236}">
                <a16:creationId xmlns:a16="http://schemas.microsoft.com/office/drawing/2014/main" id="{49257A87-A9CE-8927-7D12-87DFD31912E5}"/>
              </a:ext>
            </a:extLst>
          </p:cNvPr>
          <p:cNvPicPr preferRelativeResize="0"/>
          <p:nvPr userDrawn="1"/>
        </p:nvPicPr>
        <p:blipFill>
          <a:blip r:embed="rId4">
            <a:alphaModFix/>
          </a:blip>
          <a:stretch>
            <a:fillRect/>
          </a:stretch>
        </p:blipFill>
        <p:spPr>
          <a:xfrm>
            <a:off x="489127" y="4852542"/>
            <a:ext cx="799345" cy="1580209"/>
          </a:xfrm>
          <a:prstGeom prst="rect">
            <a:avLst/>
          </a:prstGeom>
          <a:noFill/>
          <a:ln>
            <a:noFill/>
          </a:ln>
        </p:spPr>
      </p:pic>
    </p:spTree>
    <p:extLst>
      <p:ext uri="{BB962C8B-B14F-4D97-AF65-F5344CB8AC3E}">
        <p14:creationId xmlns:p14="http://schemas.microsoft.com/office/powerpoint/2010/main" val="393063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06DE8F-326C-4D46-A237-3AD3F0E7EC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C41012-CFD0-435E-87F0-0815879655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938162-6972-4571-BCF1-DE66D3A5E958}"/>
              </a:ext>
            </a:extLst>
          </p:cNvPr>
          <p:cNvSpPr>
            <a:spLocks noGrp="1"/>
          </p:cNvSpPr>
          <p:nvPr>
            <p:ph type="dt" sz="half" idx="10"/>
          </p:nvPr>
        </p:nvSpPr>
        <p:spPr>
          <a:xfrm>
            <a:off x="838200" y="6356350"/>
            <a:ext cx="2743200" cy="365125"/>
          </a:xfrm>
          <a:prstGeom prst="rect">
            <a:avLst/>
          </a:prstGeom>
        </p:spPr>
        <p:txBody>
          <a:bodyPr/>
          <a:lstStyle/>
          <a:p>
            <a:fld id="{2C0D1396-7E20-4B22-A79F-FD2D4C4A9E81}" type="datetimeFigureOut">
              <a:rPr lang="en-GB" smtClean="0"/>
              <a:t>10/06/2024</a:t>
            </a:fld>
            <a:endParaRPr lang="en-GB"/>
          </a:p>
        </p:txBody>
      </p:sp>
      <p:sp>
        <p:nvSpPr>
          <p:cNvPr id="5" name="Footer Placeholder 4">
            <a:extLst>
              <a:ext uri="{FF2B5EF4-FFF2-40B4-BE49-F238E27FC236}">
                <a16:creationId xmlns:a16="http://schemas.microsoft.com/office/drawing/2014/main" id="{B26A0714-104D-40B7-9E0B-A3F55EAF8B6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0A80F53-FA6E-4E83-B4AF-92DF89BAED61}"/>
              </a:ext>
            </a:extLst>
          </p:cNvPr>
          <p:cNvSpPr>
            <a:spLocks noGrp="1"/>
          </p:cNvSpPr>
          <p:nvPr>
            <p:ph type="sldNum" sz="quarter" idx="12"/>
          </p:nvPr>
        </p:nvSpPr>
        <p:spPr>
          <a:xfrm>
            <a:off x="8610600" y="6356350"/>
            <a:ext cx="2743200" cy="365125"/>
          </a:xfrm>
          <a:prstGeom prst="rect">
            <a:avLst/>
          </a:prstGeom>
        </p:spPr>
        <p:txBody>
          <a:bodyPr/>
          <a:lstStyle/>
          <a:p>
            <a:fld id="{614C3BB3-C133-4284-B4EF-82A96F840291}" type="slidenum">
              <a:rPr lang="en-GB" smtClean="0"/>
              <a:t>‹#›</a:t>
            </a:fld>
            <a:endParaRPr lang="en-GB"/>
          </a:p>
        </p:txBody>
      </p:sp>
    </p:spTree>
    <p:extLst>
      <p:ext uri="{BB962C8B-B14F-4D97-AF65-F5344CB8AC3E}">
        <p14:creationId xmlns:p14="http://schemas.microsoft.com/office/powerpoint/2010/main" val="241125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Overview">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03057004-C74B-6B87-50B7-CA14FB22E4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83"/>
          <a:stretch/>
        </p:blipFill>
        <p:spPr>
          <a:xfrm>
            <a:off x="0" y="5128590"/>
            <a:ext cx="12192000" cy="1729409"/>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20228432-9336-C38F-26DE-CF87661DCD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sp>
        <p:nvSpPr>
          <p:cNvPr id="6" name="Content Placeholder 2">
            <a:extLst>
              <a:ext uri="{FF2B5EF4-FFF2-40B4-BE49-F238E27FC236}">
                <a16:creationId xmlns:a16="http://schemas.microsoft.com/office/drawing/2014/main" id="{448BFE84-7F0B-FA80-D362-528E4EF11F0C}"/>
              </a:ext>
            </a:extLst>
          </p:cNvPr>
          <p:cNvSpPr txBox="1">
            <a:spLocks/>
          </p:cNvSpPr>
          <p:nvPr userDrawn="1"/>
        </p:nvSpPr>
        <p:spPr>
          <a:xfrm>
            <a:off x="6276024" y="1449043"/>
            <a:ext cx="4997824" cy="3600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00B0AB"/>
                </a:solidFill>
                <a:cs typeface="Calibri"/>
              </a:rPr>
              <a:t>RESOURCES REQUIRED </a:t>
            </a:r>
            <a:endParaRPr lang="en-US" sz="1600">
              <a:solidFill>
                <a:srgbClr val="140041"/>
              </a:solidFill>
              <a:cs typeface="Calibri"/>
            </a:endParaRPr>
          </a:p>
        </p:txBody>
      </p:sp>
      <p:sp>
        <p:nvSpPr>
          <p:cNvPr id="10" name="Text Placeholder 9">
            <a:extLst>
              <a:ext uri="{FF2B5EF4-FFF2-40B4-BE49-F238E27FC236}">
                <a16:creationId xmlns:a16="http://schemas.microsoft.com/office/drawing/2014/main" id="{2D897CFB-E75E-2D64-B1CC-CAEAF7842E6D}"/>
              </a:ext>
            </a:extLst>
          </p:cNvPr>
          <p:cNvSpPr>
            <a:spLocks noGrp="1"/>
          </p:cNvSpPr>
          <p:nvPr>
            <p:ph type="body" sz="quarter" idx="10"/>
          </p:nvPr>
        </p:nvSpPr>
        <p:spPr>
          <a:xfrm>
            <a:off x="245220" y="1538288"/>
            <a:ext cx="5580743" cy="3960988"/>
          </a:xfrm>
          <a:prstGeom prst="rect">
            <a:avLst/>
          </a:prstGeom>
        </p:spPr>
        <p:txBody>
          <a:bodyPr/>
          <a:lstStyle>
            <a:lvl1pPr marL="0" indent="0">
              <a:buNone/>
              <a:defRPr sz="2000"/>
            </a:lvl1pPr>
            <a:lvl2pPr marL="457200" indent="0">
              <a:buNone/>
              <a:defRPr/>
            </a:lvl2pPr>
          </a:lstStyle>
          <a:p>
            <a:pPr lvl="0"/>
            <a:r>
              <a:rPr lang="en-GB"/>
              <a:t>Click to edit Master text styles</a:t>
            </a:r>
          </a:p>
        </p:txBody>
      </p:sp>
      <p:sp>
        <p:nvSpPr>
          <p:cNvPr id="15" name="Text Placeholder 14">
            <a:extLst>
              <a:ext uri="{FF2B5EF4-FFF2-40B4-BE49-F238E27FC236}">
                <a16:creationId xmlns:a16="http://schemas.microsoft.com/office/drawing/2014/main" id="{E0D705FE-0525-E8E0-111A-13802E75E2A8}"/>
              </a:ext>
            </a:extLst>
          </p:cNvPr>
          <p:cNvSpPr>
            <a:spLocks noGrp="1"/>
          </p:cNvSpPr>
          <p:nvPr>
            <p:ph type="body" sz="quarter" idx="11"/>
          </p:nvPr>
        </p:nvSpPr>
        <p:spPr>
          <a:xfrm>
            <a:off x="6366036" y="1898796"/>
            <a:ext cx="5310027" cy="1440192"/>
          </a:xfrm>
          <a:prstGeom prst="rect">
            <a:avLst/>
          </a:prstGeom>
        </p:spPr>
        <p:txBody>
          <a:bodyPr/>
          <a:lstStyle>
            <a:lvl1pPr>
              <a:defRPr sz="1600"/>
            </a:lvl1pPr>
          </a:lstStyle>
          <a:p>
            <a:pPr lvl="0"/>
            <a:r>
              <a:rPr lang="en-GB"/>
              <a:t>Click to edit</a:t>
            </a:r>
          </a:p>
        </p:txBody>
      </p:sp>
      <p:sp>
        <p:nvSpPr>
          <p:cNvPr id="16" name="Content Placeholder 2">
            <a:extLst>
              <a:ext uri="{FF2B5EF4-FFF2-40B4-BE49-F238E27FC236}">
                <a16:creationId xmlns:a16="http://schemas.microsoft.com/office/drawing/2014/main" id="{E1848FE2-D966-D7F2-E039-5AC7F21605B9}"/>
              </a:ext>
            </a:extLst>
          </p:cNvPr>
          <p:cNvSpPr txBox="1">
            <a:spLocks/>
          </p:cNvSpPr>
          <p:nvPr userDrawn="1"/>
        </p:nvSpPr>
        <p:spPr>
          <a:xfrm>
            <a:off x="6276024" y="3429000"/>
            <a:ext cx="4997824" cy="3600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00B0AB"/>
                </a:solidFill>
                <a:cs typeface="Calibri"/>
              </a:rPr>
              <a:t>HOW TO SET UP THE CLASSROOM</a:t>
            </a:r>
            <a:endParaRPr lang="en-US" sz="1600">
              <a:solidFill>
                <a:srgbClr val="140041"/>
              </a:solidFill>
              <a:cs typeface="Calibri"/>
            </a:endParaRPr>
          </a:p>
        </p:txBody>
      </p:sp>
      <p:sp>
        <p:nvSpPr>
          <p:cNvPr id="17" name="Text Placeholder 14">
            <a:extLst>
              <a:ext uri="{FF2B5EF4-FFF2-40B4-BE49-F238E27FC236}">
                <a16:creationId xmlns:a16="http://schemas.microsoft.com/office/drawing/2014/main" id="{1934B38A-E657-ABBF-D02C-DF308E826E6E}"/>
              </a:ext>
            </a:extLst>
          </p:cNvPr>
          <p:cNvSpPr>
            <a:spLocks noGrp="1"/>
          </p:cNvSpPr>
          <p:nvPr>
            <p:ph type="body" sz="quarter" idx="12"/>
          </p:nvPr>
        </p:nvSpPr>
        <p:spPr>
          <a:xfrm>
            <a:off x="6366036" y="3785962"/>
            <a:ext cx="5310027" cy="1713314"/>
          </a:xfrm>
          <a:prstGeom prst="rect">
            <a:avLst/>
          </a:prstGeom>
        </p:spPr>
        <p:txBody>
          <a:bodyPr/>
          <a:lstStyle>
            <a:lvl1pPr>
              <a:defRPr sz="1600"/>
            </a:lvl1pPr>
          </a:lstStyle>
          <a:p>
            <a:pPr lvl="0"/>
            <a:r>
              <a:rPr lang="en-GB"/>
              <a:t>Click to edit</a:t>
            </a:r>
          </a:p>
        </p:txBody>
      </p:sp>
      <p:sp>
        <p:nvSpPr>
          <p:cNvPr id="11" name="Title 1">
            <a:extLst>
              <a:ext uri="{FF2B5EF4-FFF2-40B4-BE49-F238E27FC236}">
                <a16:creationId xmlns:a16="http://schemas.microsoft.com/office/drawing/2014/main" id="{3B1D4270-682D-F1EC-3934-08541FBA3BA8}"/>
              </a:ext>
            </a:extLst>
          </p:cNvPr>
          <p:cNvSpPr txBox="1">
            <a:spLocks/>
          </p:cNvSpPr>
          <p:nvPr userDrawn="1"/>
        </p:nvSpPr>
        <p:spPr>
          <a:xfrm>
            <a:off x="245220" y="539937"/>
            <a:ext cx="5580743" cy="684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gradFill>
                  <a:gsLst>
                    <a:gs pos="0">
                      <a:srgbClr val="FF0004"/>
                    </a:gs>
                    <a:gs pos="99000">
                      <a:srgbClr val="D700BA"/>
                    </a:gs>
                  </a:gsLst>
                  <a:lin ang="18600000" scaled="0"/>
                </a:gradFill>
                <a:latin typeface="+mn-lt"/>
                <a:cs typeface="Calibri Light"/>
              </a:rPr>
              <a:t>PRE-LESSON OVERVIEW  </a:t>
            </a:r>
          </a:p>
        </p:txBody>
      </p:sp>
      <p:sp>
        <p:nvSpPr>
          <p:cNvPr id="14" name="Rectangle 13">
            <a:extLst>
              <a:ext uri="{FF2B5EF4-FFF2-40B4-BE49-F238E27FC236}">
                <a16:creationId xmlns:a16="http://schemas.microsoft.com/office/drawing/2014/main" id="{D825A38D-66F7-1527-2B93-FBD8BD7EEC90}"/>
              </a:ext>
            </a:extLst>
          </p:cNvPr>
          <p:cNvSpPr/>
          <p:nvPr userDrawn="1"/>
        </p:nvSpPr>
        <p:spPr>
          <a:xfrm rot="5400000" flipV="1">
            <a:off x="4192476" y="3208232"/>
            <a:ext cx="3833517" cy="7200"/>
          </a:xfrm>
          <a:prstGeom prst="rect">
            <a:avLst/>
          </a:prstGeom>
          <a:gradFill>
            <a:gsLst>
              <a:gs pos="0">
                <a:srgbClr val="FF0004"/>
              </a:gs>
              <a:gs pos="99000">
                <a:srgbClr val="D700BA"/>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1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D6E39-B6F8-8E47-9015-AAA56C5BA7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436"/>
          <a:stretch/>
        </p:blipFill>
        <p:spPr>
          <a:xfrm>
            <a:off x="8092" y="0"/>
            <a:ext cx="12192000" cy="5319252"/>
          </a:xfrm>
          <a:prstGeom prst="rect">
            <a:avLst/>
          </a:prstGeom>
          <a:ln>
            <a:noFill/>
          </a:ln>
        </p:spPr>
      </p:pic>
      <p:pic>
        <p:nvPicPr>
          <p:cNvPr id="5" name="Picture 4" descr="Graphical user interface&#10;&#10;Description automatically generated">
            <a:extLst>
              <a:ext uri="{FF2B5EF4-FFF2-40B4-BE49-F238E27FC236}">
                <a16:creationId xmlns:a16="http://schemas.microsoft.com/office/drawing/2014/main" id="{2E2F7427-6195-2DAA-A05F-764BBEAF6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6" name="Picture 5" descr="Graphical user interface&#10;&#10;Description automatically generated">
            <a:extLst>
              <a:ext uri="{FF2B5EF4-FFF2-40B4-BE49-F238E27FC236}">
                <a16:creationId xmlns:a16="http://schemas.microsoft.com/office/drawing/2014/main" id="{5B2CBB2C-D0DF-3699-86F3-570E495C86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0" y="5949336"/>
            <a:ext cx="1800240" cy="908664"/>
          </a:xfrm>
          <a:prstGeom prst="rect">
            <a:avLst/>
          </a:prstGeom>
          <a:ln>
            <a:noFill/>
          </a:ln>
        </p:spPr>
      </p:pic>
      <p:pic>
        <p:nvPicPr>
          <p:cNvPr id="7" name="Picture 6">
            <a:extLst>
              <a:ext uri="{FF2B5EF4-FFF2-40B4-BE49-F238E27FC236}">
                <a16:creationId xmlns:a16="http://schemas.microsoft.com/office/drawing/2014/main" id="{3185642F-8C64-7AD8-E993-675C1C8A4C25}"/>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19D626C3-7705-8689-56ED-14AFDCC7C7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pic>
        <p:nvPicPr>
          <p:cNvPr id="3" name="Picture 2" descr="A screen shot of a computer&#10;&#10;Description automatically generated">
            <a:extLst>
              <a:ext uri="{FF2B5EF4-FFF2-40B4-BE49-F238E27FC236}">
                <a16:creationId xmlns:a16="http://schemas.microsoft.com/office/drawing/2014/main" id="{4FB7D7A9-E792-DBB2-9713-35571290D4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200092" cy="6862552"/>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F1ABDD83-BB50-D713-A8C9-F728197225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200092" cy="6862552"/>
          </a:xfrm>
          <a:prstGeom prst="rect">
            <a:avLst/>
          </a:prstGeom>
        </p:spPr>
      </p:pic>
    </p:spTree>
    <p:extLst>
      <p:ext uri="{BB962C8B-B14F-4D97-AF65-F5344CB8AC3E}">
        <p14:creationId xmlns:p14="http://schemas.microsoft.com/office/powerpoint/2010/main" val="1683813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D450F-B12F-5F4C-9DA4-CDC8CB6F5B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78239070-B19E-15AC-490D-DA62A14B5A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860" b="89375"/>
          <a:stretch/>
        </p:blipFill>
        <p:spPr>
          <a:xfrm>
            <a:off x="9549364" y="0"/>
            <a:ext cx="2577440" cy="728640"/>
          </a:xfrm>
          <a:prstGeom prst="rect">
            <a:avLst/>
          </a:prstGeom>
          <a:ln>
            <a:noFill/>
          </a:ln>
        </p:spPr>
      </p:pic>
      <p:pic>
        <p:nvPicPr>
          <p:cNvPr id="4" name="Picture 3" descr="Graphical user interface&#10;&#10;Description automatically generated">
            <a:extLst>
              <a:ext uri="{FF2B5EF4-FFF2-40B4-BE49-F238E27FC236}">
                <a16:creationId xmlns:a16="http://schemas.microsoft.com/office/drawing/2014/main" id="{4863F350-D2D6-1E62-B1F2-2D55F8F718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50" r="85234"/>
          <a:stretch/>
        </p:blipFill>
        <p:spPr>
          <a:xfrm>
            <a:off x="65196" y="5949336"/>
            <a:ext cx="1800240" cy="908664"/>
          </a:xfrm>
          <a:prstGeom prst="rect">
            <a:avLst/>
          </a:prstGeom>
          <a:ln>
            <a:noFill/>
          </a:ln>
        </p:spPr>
      </p:pic>
      <p:pic>
        <p:nvPicPr>
          <p:cNvPr id="5" name="Picture 4">
            <a:extLst>
              <a:ext uri="{FF2B5EF4-FFF2-40B4-BE49-F238E27FC236}">
                <a16:creationId xmlns:a16="http://schemas.microsoft.com/office/drawing/2014/main" id="{D9C3A06A-4ED9-A0C1-097B-E5694597AE71}"/>
              </a:ext>
            </a:extLst>
          </p:cNvPr>
          <p:cNvPicPr>
            <a:picLocks noChangeAspect="1"/>
          </p:cNvPicPr>
          <p:nvPr userDrawn="1"/>
        </p:nvPicPr>
        <p:blipFill rotWithShape="1">
          <a:blip r:embed="rId4"/>
          <a:srcRect t="1" b="51694"/>
          <a:stretch/>
        </p:blipFill>
        <p:spPr>
          <a:xfrm>
            <a:off x="8092" y="743783"/>
            <a:ext cx="12192000" cy="90013"/>
          </a:xfrm>
          <a:prstGeom prst="rect">
            <a:avLst/>
          </a:prstGeom>
        </p:spPr>
      </p:pic>
      <p:pic>
        <p:nvPicPr>
          <p:cNvPr id="6" name="Picture 5" descr="A white and blue rectangle with a green border&#10;&#10;Description automatically generated">
            <a:extLst>
              <a:ext uri="{FF2B5EF4-FFF2-40B4-BE49-F238E27FC236}">
                <a16:creationId xmlns:a16="http://schemas.microsoft.com/office/drawing/2014/main" id="{E323B724-FD3F-1FF3-EFCB-53996E05DD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FC48E4B-23C3-F1B0-97BE-FD67C18A7B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screenshot of a phone&#10;&#10;Description automatically generated">
            <a:extLst>
              <a:ext uri="{FF2B5EF4-FFF2-40B4-BE49-F238E27FC236}">
                <a16:creationId xmlns:a16="http://schemas.microsoft.com/office/drawing/2014/main" id="{E4C77DB6-08E5-49E9-C9C0-4D5711D217B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200092" cy="6862552"/>
          </a:xfrm>
          <a:prstGeom prst="rect">
            <a:avLst/>
          </a:prstGeom>
        </p:spPr>
      </p:pic>
    </p:spTree>
    <p:extLst>
      <p:ext uri="{BB962C8B-B14F-4D97-AF65-F5344CB8AC3E}">
        <p14:creationId xmlns:p14="http://schemas.microsoft.com/office/powerpoint/2010/main" val="269903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ssonOverview">
    <p:spTree>
      <p:nvGrpSpPr>
        <p:cNvPr id="1" name=""/>
        <p:cNvGrpSpPr/>
        <p:nvPr/>
      </p:nvGrpSpPr>
      <p:grpSpPr>
        <a:xfrm>
          <a:off x="0" y="0"/>
          <a:ext cx="0" cy="0"/>
          <a:chOff x="0" y="0"/>
          <a:chExt cx="0" cy="0"/>
        </a:xfrm>
      </p:grpSpPr>
      <p:pic>
        <p:nvPicPr>
          <p:cNvPr id="3" name="Picture 2" descr="A white background with a black border&#10;&#10;Description automatically generated">
            <a:extLst>
              <a:ext uri="{FF2B5EF4-FFF2-40B4-BE49-F238E27FC236}">
                <a16:creationId xmlns:a16="http://schemas.microsoft.com/office/drawing/2014/main" id="{8FF65196-4A3D-B03E-DFC6-A2FC1B75D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448BFE84-7F0B-FA80-D362-528E4EF11F0C}"/>
              </a:ext>
            </a:extLst>
          </p:cNvPr>
          <p:cNvSpPr txBox="1">
            <a:spLocks/>
          </p:cNvSpPr>
          <p:nvPr userDrawn="1"/>
        </p:nvSpPr>
        <p:spPr>
          <a:xfrm>
            <a:off x="6276024" y="1449043"/>
            <a:ext cx="4997824" cy="3600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B0AB"/>
                </a:solidFill>
                <a:cs typeface="Calibri"/>
              </a:rPr>
              <a:t>RESOURCES REQUIRED </a:t>
            </a:r>
            <a:endParaRPr lang="en-US" sz="1600" dirty="0">
              <a:solidFill>
                <a:srgbClr val="140041"/>
              </a:solidFill>
              <a:cs typeface="Calibri"/>
            </a:endParaRPr>
          </a:p>
        </p:txBody>
      </p:sp>
      <p:sp>
        <p:nvSpPr>
          <p:cNvPr id="8" name="Title 1">
            <a:extLst>
              <a:ext uri="{FF2B5EF4-FFF2-40B4-BE49-F238E27FC236}">
                <a16:creationId xmlns:a16="http://schemas.microsoft.com/office/drawing/2014/main" id="{AA21602B-05DC-84EA-8041-D0DD1901FBF2}"/>
              </a:ext>
            </a:extLst>
          </p:cNvPr>
          <p:cNvSpPr txBox="1">
            <a:spLocks/>
          </p:cNvSpPr>
          <p:nvPr userDrawn="1"/>
        </p:nvSpPr>
        <p:spPr>
          <a:xfrm>
            <a:off x="245220" y="539936"/>
            <a:ext cx="10515600" cy="703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PRE-LESSON OVERVIEW  </a:t>
            </a:r>
          </a:p>
        </p:txBody>
      </p:sp>
      <p:sp>
        <p:nvSpPr>
          <p:cNvPr id="10" name="Text Placeholder 9">
            <a:extLst>
              <a:ext uri="{FF2B5EF4-FFF2-40B4-BE49-F238E27FC236}">
                <a16:creationId xmlns:a16="http://schemas.microsoft.com/office/drawing/2014/main" id="{2D897CFB-E75E-2D64-B1CC-CAEAF7842E6D}"/>
              </a:ext>
            </a:extLst>
          </p:cNvPr>
          <p:cNvSpPr>
            <a:spLocks noGrp="1"/>
          </p:cNvSpPr>
          <p:nvPr>
            <p:ph type="body" sz="quarter" idx="10"/>
          </p:nvPr>
        </p:nvSpPr>
        <p:spPr>
          <a:xfrm>
            <a:off x="245220" y="1538288"/>
            <a:ext cx="5580743" cy="3960988"/>
          </a:xfrm>
          <a:prstGeom prst="rect">
            <a:avLst/>
          </a:prstGeom>
        </p:spPr>
        <p:txBody>
          <a:bodyPr/>
          <a:lstStyle>
            <a:lvl1pPr marL="0" indent="0">
              <a:buNone/>
              <a:defRPr sz="2000"/>
            </a:lvl1pPr>
            <a:lvl2pPr marL="457200" indent="0">
              <a:buNone/>
              <a:defRPr/>
            </a:lvl2pPr>
          </a:lstStyle>
          <a:p>
            <a:pPr lvl="0"/>
            <a:r>
              <a:rPr lang="en-GB" dirty="0"/>
              <a:t>Click to edit Master text styles</a:t>
            </a:r>
          </a:p>
        </p:txBody>
      </p:sp>
      <p:pic>
        <p:nvPicPr>
          <p:cNvPr id="12" name="Graphic 11">
            <a:extLst>
              <a:ext uri="{FF2B5EF4-FFF2-40B4-BE49-F238E27FC236}">
                <a16:creationId xmlns:a16="http://schemas.microsoft.com/office/drawing/2014/main" id="{268277CA-95C6-5040-EAB6-2B467E32CD99}"/>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a:off x="6087000" y="603372"/>
            <a:ext cx="18000" cy="5616000"/>
          </a:xfrm>
          <a:prstGeom prst="rect">
            <a:avLst/>
          </a:prstGeom>
        </p:spPr>
      </p:pic>
      <p:sp>
        <p:nvSpPr>
          <p:cNvPr id="15" name="Text Placeholder 14">
            <a:extLst>
              <a:ext uri="{FF2B5EF4-FFF2-40B4-BE49-F238E27FC236}">
                <a16:creationId xmlns:a16="http://schemas.microsoft.com/office/drawing/2014/main" id="{E0D705FE-0525-E8E0-111A-13802E75E2A8}"/>
              </a:ext>
            </a:extLst>
          </p:cNvPr>
          <p:cNvSpPr>
            <a:spLocks noGrp="1"/>
          </p:cNvSpPr>
          <p:nvPr>
            <p:ph type="body" sz="quarter" idx="11"/>
          </p:nvPr>
        </p:nvSpPr>
        <p:spPr>
          <a:xfrm>
            <a:off x="6366036" y="1898796"/>
            <a:ext cx="5310027" cy="1440192"/>
          </a:xfrm>
          <a:prstGeom prst="rect">
            <a:avLst/>
          </a:prstGeom>
        </p:spPr>
        <p:txBody>
          <a:bodyPr/>
          <a:lstStyle>
            <a:lvl1pPr>
              <a:defRPr sz="1600"/>
            </a:lvl1pPr>
          </a:lstStyle>
          <a:p>
            <a:pPr lvl="0"/>
            <a:r>
              <a:rPr lang="en-GB"/>
              <a:t>Click to edit</a:t>
            </a:r>
          </a:p>
        </p:txBody>
      </p:sp>
      <p:sp>
        <p:nvSpPr>
          <p:cNvPr id="16" name="Content Placeholder 2">
            <a:extLst>
              <a:ext uri="{FF2B5EF4-FFF2-40B4-BE49-F238E27FC236}">
                <a16:creationId xmlns:a16="http://schemas.microsoft.com/office/drawing/2014/main" id="{E1848FE2-D966-D7F2-E039-5AC7F21605B9}"/>
              </a:ext>
            </a:extLst>
          </p:cNvPr>
          <p:cNvSpPr txBox="1">
            <a:spLocks/>
          </p:cNvSpPr>
          <p:nvPr userDrawn="1"/>
        </p:nvSpPr>
        <p:spPr>
          <a:xfrm>
            <a:off x="6276024" y="3429000"/>
            <a:ext cx="4997824" cy="3600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00B0AB"/>
                </a:solidFill>
                <a:cs typeface="Calibri"/>
              </a:rPr>
              <a:t>HOW TO SET UP THE CLASSROOM</a:t>
            </a:r>
            <a:endParaRPr lang="en-US" sz="1600">
              <a:solidFill>
                <a:srgbClr val="140041"/>
              </a:solidFill>
              <a:cs typeface="Calibri"/>
            </a:endParaRPr>
          </a:p>
        </p:txBody>
      </p:sp>
      <p:sp>
        <p:nvSpPr>
          <p:cNvPr id="17" name="Text Placeholder 14">
            <a:extLst>
              <a:ext uri="{FF2B5EF4-FFF2-40B4-BE49-F238E27FC236}">
                <a16:creationId xmlns:a16="http://schemas.microsoft.com/office/drawing/2014/main" id="{1934B38A-E657-ABBF-D02C-DF308E826E6E}"/>
              </a:ext>
            </a:extLst>
          </p:cNvPr>
          <p:cNvSpPr>
            <a:spLocks noGrp="1"/>
          </p:cNvSpPr>
          <p:nvPr>
            <p:ph type="body" sz="quarter" idx="12"/>
          </p:nvPr>
        </p:nvSpPr>
        <p:spPr>
          <a:xfrm>
            <a:off x="6366036" y="3785962"/>
            <a:ext cx="5310027" cy="1713314"/>
          </a:xfrm>
          <a:prstGeom prst="rect">
            <a:avLst/>
          </a:prstGeom>
        </p:spPr>
        <p:txBody>
          <a:bodyPr/>
          <a:lstStyle>
            <a:lvl1pPr>
              <a:defRPr sz="1600"/>
            </a:lvl1pPr>
          </a:lstStyle>
          <a:p>
            <a:pPr lvl="0"/>
            <a:r>
              <a:rPr lang="en-GB"/>
              <a:t>Click to edit</a:t>
            </a:r>
          </a:p>
        </p:txBody>
      </p:sp>
    </p:spTree>
    <p:extLst>
      <p:ext uri="{BB962C8B-B14F-4D97-AF65-F5344CB8AC3E}">
        <p14:creationId xmlns:p14="http://schemas.microsoft.com/office/powerpoint/2010/main" val="128215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335A47EC-47A7-59EB-030F-638CE3F5DE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5750"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248976"/>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30 minutes </a:t>
            </a:r>
            <a:r>
              <a:rPr lang="en-US" sz="3200" b="1">
                <a:solidFill>
                  <a:srgbClr val="00B0AB"/>
                </a:solidFill>
                <a:ea typeface="+mj-ea"/>
                <a:cs typeface="Calibri Light"/>
              </a:rPr>
              <a:t> </a:t>
            </a: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60 minutes</a:t>
            </a:r>
            <a:r>
              <a:rPr lang="en-US" sz="3200" b="1">
                <a:solidFill>
                  <a:srgbClr val="00B0AB"/>
                </a:solidFill>
                <a:ea typeface="+mj-ea"/>
                <a:cs typeface="Calibri Light"/>
              </a:rPr>
              <a:t> </a:t>
            </a:r>
          </a:p>
        </p:txBody>
      </p:sp>
    </p:spTree>
    <p:extLst>
      <p:ext uri="{BB962C8B-B14F-4D97-AF65-F5344CB8AC3E}">
        <p14:creationId xmlns:p14="http://schemas.microsoft.com/office/powerpoint/2010/main" val="17865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click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49" grpId="0"/>
      <p:bldP spid="50" grpId="0"/>
      <p:bldP spid="51" grpId="0"/>
    </p:bldLst>
  </p:timing>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ue/False">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F7DD3A78-8BB0-BA78-107B-96CBEE27C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Graphic 35">
            <a:extLst>
              <a:ext uri="{FF2B5EF4-FFF2-40B4-BE49-F238E27FC236}">
                <a16:creationId xmlns:a16="http://schemas.microsoft.com/office/drawing/2014/main" id="{7FDEA665-0648-F8C1-B51F-4F99F10A51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6036" y="728640"/>
            <a:ext cx="5491002" cy="3032274"/>
          </a:xfrm>
          <a:prstGeom prst="rect">
            <a:avLst/>
          </a:prstGeom>
        </p:spPr>
      </p:pic>
      <p:sp>
        <p:nvSpPr>
          <p:cNvPr id="13" name="Title 1">
            <a:extLst>
              <a:ext uri="{FF2B5EF4-FFF2-40B4-BE49-F238E27FC236}">
                <a16:creationId xmlns:a16="http://schemas.microsoft.com/office/drawing/2014/main" id="{54C0C8C5-6AE3-925B-CB67-76010151C990}"/>
              </a:ext>
            </a:extLst>
          </p:cNvPr>
          <p:cNvSpPr txBox="1">
            <a:spLocks/>
          </p:cNvSpPr>
          <p:nvPr userDrawn="1"/>
        </p:nvSpPr>
        <p:spPr>
          <a:xfrm>
            <a:off x="245220" y="1088821"/>
            <a:ext cx="40826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Fill in the gap</a:t>
            </a:r>
            <a:endParaRPr lang="en-GB" sz="4000" b="1" dirty="0">
              <a:solidFill>
                <a:srgbClr val="05B0AB"/>
              </a:solidFill>
              <a:latin typeface="+mn-lt"/>
              <a:cs typeface="Calibri Light"/>
            </a:endParaRPr>
          </a:p>
        </p:txBody>
      </p:sp>
      <p:sp>
        <p:nvSpPr>
          <p:cNvPr id="15" name="Content Placeholder 2">
            <a:extLst>
              <a:ext uri="{FF2B5EF4-FFF2-40B4-BE49-F238E27FC236}">
                <a16:creationId xmlns:a16="http://schemas.microsoft.com/office/drawing/2014/main" id="{3F86125C-0920-8B09-299D-0E6DB943DF86}"/>
              </a:ext>
            </a:extLst>
          </p:cNvPr>
          <p:cNvSpPr txBox="1">
            <a:spLocks/>
          </p:cNvSpPr>
          <p:nvPr userDrawn="1"/>
        </p:nvSpPr>
        <p:spPr>
          <a:xfrm>
            <a:off x="245220" y="1925754"/>
            <a:ext cx="4230600" cy="1309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140041"/>
                </a:solidFill>
              </a:rPr>
              <a:t>Make the movement based on </a:t>
            </a:r>
            <a:r>
              <a:rPr lang="en-US" sz="2200" b="1">
                <a:solidFill>
                  <a:srgbClr val="00B0AB"/>
                </a:solidFill>
              </a:rPr>
              <a:t>your answer</a:t>
            </a:r>
            <a:r>
              <a:rPr lang="en-US" sz="2200">
                <a:solidFill>
                  <a:srgbClr val="140041"/>
                </a:solidFill>
              </a:rPr>
              <a:t>.</a:t>
            </a:r>
            <a:endParaRPr lang="en-US" sz="2200">
              <a:solidFill>
                <a:srgbClr val="140041"/>
              </a:solidFill>
              <a:cs typeface="Calibri"/>
            </a:endParaRPr>
          </a:p>
        </p:txBody>
      </p:sp>
      <p:pic>
        <p:nvPicPr>
          <p:cNvPr id="19" name="Graphic 18">
            <a:extLst>
              <a:ext uri="{FF2B5EF4-FFF2-40B4-BE49-F238E27FC236}">
                <a16:creationId xmlns:a16="http://schemas.microsoft.com/office/drawing/2014/main" id="{A4DF1755-55EA-955B-D174-41D3D1EEA6BD}"/>
              </a:ext>
            </a:extLst>
          </p:cNvPr>
          <p:cNvPicPr>
            <a:picLocks/>
          </p:cNvPicPr>
          <p:nvPr userDrawn="1"/>
        </p:nvPicPr>
        <p:blipFill>
          <a:blip r:embed="rId5">
            <a:extLst>
              <a:ext uri="{96DAC541-7B7A-43D3-8B79-37D633B846F1}">
                <asvg:svgBlip xmlns:asvg="http://schemas.microsoft.com/office/drawing/2016/SVG/main" r:embed="rId6"/>
              </a:ext>
            </a:extLst>
          </a:blip>
          <a:stretch>
            <a:fillRect/>
          </a:stretch>
        </p:blipFill>
        <p:spPr>
          <a:xfrm>
            <a:off x="6087000" y="458604"/>
            <a:ext cx="18000" cy="6120816"/>
          </a:xfrm>
          <a:prstGeom prst="rect">
            <a:avLst/>
          </a:prstGeom>
        </p:spPr>
      </p:pic>
      <p:sp>
        <p:nvSpPr>
          <p:cNvPr id="24" name="Text Placeholder 23">
            <a:extLst>
              <a:ext uri="{FF2B5EF4-FFF2-40B4-BE49-F238E27FC236}">
                <a16:creationId xmlns:a16="http://schemas.microsoft.com/office/drawing/2014/main" id="{A3A1F58D-C6DD-E55E-F350-31484890D97B}"/>
              </a:ext>
            </a:extLst>
          </p:cNvPr>
          <p:cNvSpPr>
            <a:spLocks noGrp="1"/>
          </p:cNvSpPr>
          <p:nvPr>
            <p:ph type="body" sz="quarter" idx="10" hasCustomPrompt="1"/>
          </p:nvPr>
        </p:nvSpPr>
        <p:spPr>
          <a:xfrm>
            <a:off x="1372078" y="3699036"/>
            <a:ext cx="2340312" cy="810108"/>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28" name="Picture Placeholder 27">
            <a:extLst>
              <a:ext uri="{FF2B5EF4-FFF2-40B4-BE49-F238E27FC236}">
                <a16:creationId xmlns:a16="http://schemas.microsoft.com/office/drawing/2014/main" id="{C02DF137-F841-646D-DAAF-699EA95DF031}"/>
              </a:ext>
            </a:extLst>
          </p:cNvPr>
          <p:cNvSpPr>
            <a:spLocks noGrp="1"/>
          </p:cNvSpPr>
          <p:nvPr>
            <p:ph type="pic" sz="quarter" idx="12"/>
          </p:nvPr>
        </p:nvSpPr>
        <p:spPr>
          <a:xfrm>
            <a:off x="3755688" y="3447921"/>
            <a:ext cx="1080145" cy="1080144"/>
          </a:xfrm>
          <a:prstGeom prst="rect">
            <a:avLst/>
          </a:prstGeom>
        </p:spPr>
        <p:txBody>
          <a:bodyPr/>
          <a:lstStyle/>
          <a:p>
            <a:endParaRPr lang="en-GB"/>
          </a:p>
        </p:txBody>
      </p:sp>
      <p:sp>
        <p:nvSpPr>
          <p:cNvPr id="33" name="Text Placeholder 23">
            <a:extLst>
              <a:ext uri="{FF2B5EF4-FFF2-40B4-BE49-F238E27FC236}">
                <a16:creationId xmlns:a16="http://schemas.microsoft.com/office/drawing/2014/main" id="{20D49B8E-ED31-4967-DD6A-3AD632330798}"/>
              </a:ext>
            </a:extLst>
          </p:cNvPr>
          <p:cNvSpPr>
            <a:spLocks noGrp="1"/>
          </p:cNvSpPr>
          <p:nvPr>
            <p:ph type="body" sz="quarter" idx="13" hasCustomPrompt="1"/>
          </p:nvPr>
        </p:nvSpPr>
        <p:spPr>
          <a:xfrm>
            <a:off x="1372078" y="5030294"/>
            <a:ext cx="2340312" cy="829030"/>
          </a:xfrm>
          <a:prstGeom prst="rect">
            <a:avLst/>
          </a:prstGeom>
        </p:spPr>
        <p:txBody>
          <a:bodyPr>
            <a:normAutofit/>
          </a:bodyPr>
          <a:lstStyle>
            <a:lvl1pPr marL="0" indent="0" algn="ctr">
              <a:lnSpc>
                <a:spcPct val="100000"/>
              </a:lnSpc>
              <a:spcBef>
                <a:spcPts val="0"/>
              </a:spcBef>
              <a:buNone/>
              <a:defRPr sz="2200" b="1">
                <a:solidFill>
                  <a:srgbClr val="140041"/>
                </a:solidFill>
              </a:defRPr>
            </a:lvl1pPr>
          </a:lstStyle>
          <a:p>
            <a:pPr lvl="0"/>
            <a:r>
              <a:rPr lang="en-GB"/>
              <a:t>Click to </a:t>
            </a:r>
            <a:br>
              <a:rPr lang="en-GB"/>
            </a:br>
            <a:r>
              <a:rPr lang="en-GB"/>
              <a:t>edit</a:t>
            </a:r>
          </a:p>
        </p:txBody>
      </p:sp>
      <p:sp>
        <p:nvSpPr>
          <p:cNvPr id="34" name="Picture Placeholder 27">
            <a:extLst>
              <a:ext uri="{FF2B5EF4-FFF2-40B4-BE49-F238E27FC236}">
                <a16:creationId xmlns:a16="http://schemas.microsoft.com/office/drawing/2014/main" id="{D2594B91-49B2-AB04-FDFB-87FC95FA6C2C}"/>
              </a:ext>
            </a:extLst>
          </p:cNvPr>
          <p:cNvSpPr>
            <a:spLocks noGrp="1"/>
          </p:cNvSpPr>
          <p:nvPr>
            <p:ph type="pic" sz="quarter" idx="14"/>
          </p:nvPr>
        </p:nvSpPr>
        <p:spPr>
          <a:xfrm>
            <a:off x="3755688" y="4779180"/>
            <a:ext cx="1080145" cy="1080144"/>
          </a:xfrm>
          <a:prstGeom prst="rect">
            <a:avLst/>
          </a:prstGeom>
        </p:spPr>
        <p:txBody>
          <a:bodyPr/>
          <a:lstStyle/>
          <a:p>
            <a:endParaRPr lang="en-GB"/>
          </a:p>
        </p:txBody>
      </p:sp>
      <p:sp>
        <p:nvSpPr>
          <p:cNvPr id="42" name="Text Placeholder 41">
            <a:extLst>
              <a:ext uri="{FF2B5EF4-FFF2-40B4-BE49-F238E27FC236}">
                <a16:creationId xmlns:a16="http://schemas.microsoft.com/office/drawing/2014/main" id="{202F6BC4-18DB-BBD0-9F4F-7321D7C1E837}"/>
              </a:ext>
            </a:extLst>
          </p:cNvPr>
          <p:cNvSpPr>
            <a:spLocks noGrp="1"/>
          </p:cNvSpPr>
          <p:nvPr>
            <p:ph type="body" sz="quarter" idx="15" hasCustomPrompt="1"/>
          </p:nvPr>
        </p:nvSpPr>
        <p:spPr>
          <a:xfrm>
            <a:off x="6636072" y="1358900"/>
            <a:ext cx="4681216" cy="539896"/>
          </a:xfrm>
          <a:prstGeom prst="rect">
            <a:avLst/>
          </a:prstGeom>
        </p:spPr>
        <p:txBody>
          <a:bodyPr>
            <a:normAutofit/>
          </a:bodyPr>
          <a:lstStyle>
            <a:lvl1pPr marL="0" indent="0" algn="ctr">
              <a:buNone/>
              <a:defRPr sz="3200" b="1">
                <a:solidFill>
                  <a:srgbClr val="00B0AB"/>
                </a:solidFill>
              </a:defRPr>
            </a:lvl1pPr>
          </a:lstStyle>
          <a:p>
            <a:pPr lvl="0"/>
            <a:r>
              <a:rPr lang="en-GB"/>
              <a:t>Statement #</a:t>
            </a:r>
          </a:p>
        </p:txBody>
      </p:sp>
      <p:sp>
        <p:nvSpPr>
          <p:cNvPr id="44" name="Text Placeholder 43">
            <a:extLst>
              <a:ext uri="{FF2B5EF4-FFF2-40B4-BE49-F238E27FC236}">
                <a16:creationId xmlns:a16="http://schemas.microsoft.com/office/drawing/2014/main" id="{BB509F54-6341-281E-94EA-10B94CEFDF1D}"/>
              </a:ext>
            </a:extLst>
          </p:cNvPr>
          <p:cNvSpPr>
            <a:spLocks noGrp="1"/>
          </p:cNvSpPr>
          <p:nvPr>
            <p:ph type="body" sz="quarter" idx="16"/>
          </p:nvPr>
        </p:nvSpPr>
        <p:spPr>
          <a:xfrm>
            <a:off x="6635750" y="1988808"/>
            <a:ext cx="4681538" cy="1260168"/>
          </a:xfrm>
          <a:prstGeom prst="rect">
            <a:avLst/>
          </a:prstGeom>
        </p:spPr>
        <p:txBody>
          <a:bodyPr>
            <a:normAutofit/>
          </a:bodyPr>
          <a:lstStyle>
            <a:lvl1pPr marL="0" indent="0" algn="ctr">
              <a:buNone/>
              <a:defRPr sz="2200"/>
            </a:lvl1pPr>
          </a:lstStyle>
          <a:p>
            <a:pPr lvl="0"/>
            <a:r>
              <a:rPr lang="en-GB"/>
              <a:t>Click to edit</a:t>
            </a:r>
          </a:p>
        </p:txBody>
      </p:sp>
      <p:sp>
        <p:nvSpPr>
          <p:cNvPr id="47" name="Text Placeholder 41">
            <a:extLst>
              <a:ext uri="{FF2B5EF4-FFF2-40B4-BE49-F238E27FC236}">
                <a16:creationId xmlns:a16="http://schemas.microsoft.com/office/drawing/2014/main" id="{3EB8C507-15C0-7D4F-A572-0BF8B53B54CB}"/>
              </a:ext>
            </a:extLst>
          </p:cNvPr>
          <p:cNvSpPr>
            <a:spLocks noGrp="1"/>
          </p:cNvSpPr>
          <p:nvPr>
            <p:ph type="body" sz="quarter" idx="18" hasCustomPrompt="1"/>
          </p:nvPr>
        </p:nvSpPr>
        <p:spPr>
          <a:xfrm>
            <a:off x="6636072" y="3658347"/>
            <a:ext cx="4681216" cy="539896"/>
          </a:xfrm>
          <a:prstGeom prst="rect">
            <a:avLst/>
          </a:prstGeom>
        </p:spPr>
        <p:txBody>
          <a:bodyPr>
            <a:normAutofit/>
          </a:bodyPr>
          <a:lstStyle>
            <a:lvl1pPr marL="0" indent="0" algn="ctr">
              <a:buNone/>
              <a:defRPr sz="3200" b="1">
                <a:solidFill>
                  <a:srgbClr val="00B0AB"/>
                </a:solidFill>
              </a:defRPr>
            </a:lvl1pPr>
          </a:lstStyle>
          <a:p>
            <a:pPr lvl="0"/>
            <a:r>
              <a:rPr lang="en-GB"/>
              <a:t>True / false</a:t>
            </a:r>
          </a:p>
        </p:txBody>
      </p:sp>
      <p:sp>
        <p:nvSpPr>
          <p:cNvPr id="48" name="Text Placeholder 43">
            <a:extLst>
              <a:ext uri="{FF2B5EF4-FFF2-40B4-BE49-F238E27FC236}">
                <a16:creationId xmlns:a16="http://schemas.microsoft.com/office/drawing/2014/main" id="{D3B70E79-9C9F-9A38-EEBE-72CC56270545}"/>
              </a:ext>
            </a:extLst>
          </p:cNvPr>
          <p:cNvSpPr>
            <a:spLocks noGrp="1"/>
          </p:cNvSpPr>
          <p:nvPr>
            <p:ph type="body" sz="quarter" idx="19"/>
          </p:nvPr>
        </p:nvSpPr>
        <p:spPr>
          <a:xfrm>
            <a:off x="6636658" y="4301702"/>
            <a:ext cx="3510790" cy="1260168"/>
          </a:xfrm>
          <a:prstGeom prst="rect">
            <a:avLst/>
          </a:prstGeom>
        </p:spPr>
        <p:txBody>
          <a:bodyPr>
            <a:normAutofit/>
          </a:bodyPr>
          <a:lstStyle>
            <a:lvl1pPr marL="0" indent="0" algn="ctr">
              <a:buNone/>
              <a:defRPr sz="2200">
                <a:solidFill>
                  <a:srgbClr val="140041"/>
                </a:solidFill>
              </a:defRPr>
            </a:lvl1pPr>
          </a:lstStyle>
          <a:p>
            <a:pPr lvl="0"/>
            <a:r>
              <a:rPr lang="en-GB"/>
              <a:t>Click to edit</a:t>
            </a:r>
          </a:p>
        </p:txBody>
      </p:sp>
      <p:sp>
        <p:nvSpPr>
          <p:cNvPr id="49" name="Picture Placeholder 27">
            <a:extLst>
              <a:ext uri="{FF2B5EF4-FFF2-40B4-BE49-F238E27FC236}">
                <a16:creationId xmlns:a16="http://schemas.microsoft.com/office/drawing/2014/main" id="{013F171D-A3DD-1BDA-D189-8BB57C6698A7}"/>
              </a:ext>
            </a:extLst>
          </p:cNvPr>
          <p:cNvSpPr>
            <a:spLocks noGrp="1"/>
          </p:cNvSpPr>
          <p:nvPr>
            <p:ph type="pic" sz="quarter" idx="20"/>
          </p:nvPr>
        </p:nvSpPr>
        <p:spPr>
          <a:xfrm>
            <a:off x="10146540" y="4239108"/>
            <a:ext cx="1440462" cy="1440461"/>
          </a:xfrm>
          <a:prstGeom prst="rect">
            <a:avLst/>
          </a:prstGeom>
        </p:spPr>
        <p:txBody>
          <a:bodyPr/>
          <a:lstStyle/>
          <a:p>
            <a:endParaRPr lang="en-GB"/>
          </a:p>
        </p:txBody>
      </p:sp>
      <p:sp>
        <p:nvSpPr>
          <p:cNvPr id="50" name="Subtitle 2">
            <a:extLst>
              <a:ext uri="{FF2B5EF4-FFF2-40B4-BE49-F238E27FC236}">
                <a16:creationId xmlns:a16="http://schemas.microsoft.com/office/drawing/2014/main" id="{3E1C8970-113C-F58B-4985-F1A77C46705C}"/>
              </a:ext>
            </a:extLst>
          </p:cNvPr>
          <p:cNvSpPr txBox="1">
            <a:spLocks/>
          </p:cNvSpPr>
          <p:nvPr userDrawn="1"/>
        </p:nvSpPr>
        <p:spPr>
          <a:xfrm>
            <a:off x="1325364" y="3248976"/>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The same</a:t>
            </a:r>
            <a:endParaRPr lang="en-US" sz="3200" b="1">
              <a:solidFill>
                <a:srgbClr val="00B0AB"/>
              </a:solidFill>
              <a:ea typeface="+mj-ea"/>
              <a:cs typeface="Calibri Light"/>
            </a:endParaRPr>
          </a:p>
        </p:txBody>
      </p:sp>
      <p:sp>
        <p:nvSpPr>
          <p:cNvPr id="51" name="Subtitle 2">
            <a:extLst>
              <a:ext uri="{FF2B5EF4-FFF2-40B4-BE49-F238E27FC236}">
                <a16:creationId xmlns:a16="http://schemas.microsoft.com/office/drawing/2014/main" id="{D5981BE2-A956-B51F-8C18-345BC2340323}"/>
              </a:ext>
            </a:extLst>
          </p:cNvPr>
          <p:cNvSpPr txBox="1">
            <a:spLocks/>
          </p:cNvSpPr>
          <p:nvPr userDrawn="1"/>
        </p:nvSpPr>
        <p:spPr>
          <a:xfrm>
            <a:off x="1325364" y="4580235"/>
            <a:ext cx="2433741" cy="540072"/>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800" b="1">
                <a:solidFill>
                  <a:srgbClr val="00B0AB"/>
                </a:solidFill>
                <a:ea typeface="+mj-ea"/>
                <a:cs typeface="Calibri Light"/>
              </a:rPr>
              <a:t>Different</a:t>
            </a:r>
            <a:endParaRPr lang="en-US" sz="3200" b="1">
              <a:solidFill>
                <a:srgbClr val="00B0AB"/>
              </a:solidFill>
              <a:ea typeface="+mj-ea"/>
              <a:cs typeface="Calibri Light"/>
            </a:endParaRPr>
          </a:p>
        </p:txBody>
      </p:sp>
    </p:spTree>
    <p:extLst>
      <p:ext uri="{BB962C8B-B14F-4D97-AF65-F5344CB8AC3E}">
        <p14:creationId xmlns:p14="http://schemas.microsoft.com/office/powerpoint/2010/main" val="11207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uiExpand="1" build="p">
        <p:tmplLst>
          <p:tmpl lvl="1">
            <p:tnLst>
              <p:par>
                <p:cTn presetID="1"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8" grpId="0"/>
      <p:bldP spid="33" grpId="0" uiExpand="1"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p:bldP spid="42" grpId="0" build="p">
        <p:tmplLst>
          <p:tmpl lvl="1">
            <p:tnLst>
              <p:par>
                <p:cTn presetID="1"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7" grpId="0" build="p">
        <p:tmplLst>
          <p:tmpl lvl="1">
            <p:tnLst>
              <p:par>
                <p:cTn presetID="1"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48" grpId="0" build="p">
        <p:tmplLst>
          <p:tmpl lvl="1">
            <p:tnLst>
              <p:par>
                <p:cTn presetID="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childTnLst>
                </p:cTn>
              </p:par>
            </p:tnLst>
          </p:tmpl>
        </p:tmplLst>
      </p:bldP>
      <p:bldP spid="50" grpId="0"/>
      <p:bldP spid="51" grpId="0"/>
    </p:bldLst>
  </p:timing>
  <p:extLst>
    <p:ext uri="{DCECCB84-F9BA-43D5-87BE-67443E8EF086}">
      <p15:sldGuideLst xmlns:p15="http://schemas.microsoft.com/office/powerpoint/2012/main">
        <p15:guide id="1" orient="horz" pos="2160">
          <p15:clr>
            <a:srgbClr val="FBAE40"/>
          </p15:clr>
        </p15:guide>
        <p15:guide id="2" pos="211">
          <p15:clr>
            <a:srgbClr val="FBAE40"/>
          </p15:clr>
        </p15:guide>
        <p15:guide id="3" pos="746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87550"/>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75" r:id="rId3"/>
    <p:sldLayoutId id="2147483676" r:id="rId4"/>
    <p:sldLayoutId id="2147483649" r:id="rId5"/>
    <p:sldLayoutId id="2147483651" r:id="rId6"/>
    <p:sldLayoutId id="2147483663" r:id="rId7"/>
    <p:sldLayoutId id="2147483660" r:id="rId8"/>
    <p:sldLayoutId id="2147483682" r:id="rId9"/>
    <p:sldLayoutId id="2147483683" r:id="rId10"/>
    <p:sldLayoutId id="2147483684" r:id="rId11"/>
    <p:sldLayoutId id="2147483685" r:id="rId12"/>
    <p:sldLayoutId id="2147483686" r:id="rId13"/>
    <p:sldLayoutId id="2147483664" r:id="rId14"/>
    <p:sldLayoutId id="2147483667" r:id="rId15"/>
    <p:sldLayoutId id="2147483670" r:id="rId16"/>
    <p:sldLayoutId id="2147483671" r:id="rId17"/>
    <p:sldLayoutId id="2147483668" r:id="rId18"/>
    <p:sldLayoutId id="2147483669" r:id="rId19"/>
    <p:sldLayoutId id="2147483677" r:id="rId20"/>
    <p:sldLayoutId id="2147483678" r:id="rId21"/>
    <p:sldLayoutId id="2147483679" r:id="rId22"/>
    <p:sldLayoutId id="2147483680" r:id="rId23"/>
    <p:sldLayoutId id="2147483681" r:id="rId24"/>
    <p:sldLayoutId id="2147483673" r:id="rId25"/>
    <p:sldLayoutId id="2147483665" r:id="rId26"/>
    <p:sldLayoutId id="2147483662" r:id="rId27"/>
    <p:sldLayoutId id="2147483661" r:id="rId28"/>
    <p:sldLayoutId id="2147483666" r:id="rId29"/>
    <p:sldLayoutId id="2147483672" r:id="rId30"/>
    <p:sldLayoutId id="2147483656" r:id="rId31"/>
    <p:sldLayoutId id="2147483657" r:id="rId32"/>
    <p:sldLayoutId id="2147483658" r:id="rId33"/>
    <p:sldLayoutId id="214748365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3840" userDrawn="1">
          <p15:clr>
            <a:srgbClr val="F26B43"/>
          </p15:clr>
        </p15:guide>
        <p15:guide id="3" pos="7469"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2.emf"/></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8.emf"/></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1.emf"/><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19.xml"/><Relationship Id="rId7" Type="http://schemas.openxmlformats.org/officeDocument/2006/relationships/image" Target="../media/image70.png"/><Relationship Id="rId2" Type="http://schemas.openxmlformats.org/officeDocument/2006/relationships/slideLayout" Target="../slideLayouts/slideLayout15.xml"/><Relationship Id="rId1" Type="http://schemas.openxmlformats.org/officeDocument/2006/relationships/video" Target="https://player.vimeo.com/video/759167861?h=b5fa2bda8b&amp;app_id=122963" TargetMode="Externa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hyperlink" Target="https://vimeo.com/75916786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73.svg"/></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hyperlink" Target="https://rb.gy/pzk18"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hyperlink" Target="https://www.childline.org.uk/info-advice/you-your-body/"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9.emf"/><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1.emf"/><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A8A91-C2F9-D7A9-3456-151D6A049280}"/>
              </a:ext>
            </a:extLst>
          </p:cNvPr>
          <p:cNvSpPr>
            <a:spLocks noGrp="1"/>
          </p:cNvSpPr>
          <p:nvPr>
            <p:ph type="body" sz="quarter" idx="10"/>
          </p:nvPr>
        </p:nvSpPr>
        <p:spPr>
          <a:xfrm>
            <a:off x="245222" y="1268712"/>
            <a:ext cx="5850778" cy="4860648"/>
          </a:xfrm>
        </p:spPr>
        <p:txBody>
          <a:bodyPr lIns="91440" tIns="45720" rIns="91440" bIns="45720" anchor="t"/>
          <a:lstStyle/>
          <a:p>
            <a:r>
              <a:rPr lang="en-US" sz="2000" dirty="0">
                <a:solidFill>
                  <a:srgbClr val="140041"/>
                </a:solidFill>
                <a:ea typeface="+mn-lt"/>
                <a:cs typeface="+mn-lt"/>
              </a:rPr>
              <a:t>This PSHE lesson is delivered through PowerPoint with integrated delivery notes on each slide. </a:t>
            </a:r>
            <a:br>
              <a:rPr lang="en-US" dirty="0">
                <a:ea typeface="+mn-lt"/>
                <a:cs typeface="+mn-lt"/>
              </a:rPr>
            </a:br>
            <a:endParaRPr lang="en-US" dirty="0">
              <a:solidFill>
                <a:srgbClr val="140041"/>
              </a:solidFill>
              <a:ea typeface="+mn-lt"/>
              <a:cs typeface="+mn-lt"/>
            </a:endParaRPr>
          </a:p>
          <a:p>
            <a:r>
              <a:rPr lang="en-US" sz="1600" b="1" dirty="0">
                <a:solidFill>
                  <a:srgbClr val="140041"/>
                </a:solidFill>
              </a:rPr>
              <a:t>How to deliver the topic</a:t>
            </a:r>
            <a:endParaRPr lang="en-US" sz="1600" b="1" dirty="0">
              <a:solidFill>
                <a:srgbClr val="140041"/>
              </a:solidFill>
              <a:cs typeface="Calibri"/>
            </a:endParaRPr>
          </a:p>
          <a:p>
            <a:r>
              <a:rPr lang="en-US" sz="1600" dirty="0">
                <a:solidFill>
                  <a:srgbClr val="140041"/>
                </a:solidFill>
              </a:rPr>
              <a:t>1. First, launch the </a:t>
            </a:r>
            <a:r>
              <a:rPr lang="en-US" sz="1600" dirty="0" err="1">
                <a:solidFill>
                  <a:srgbClr val="140041"/>
                </a:solidFill>
              </a:rPr>
              <a:t>programme</a:t>
            </a:r>
            <a:r>
              <a:rPr lang="en-US" sz="1600" dirty="0">
                <a:solidFill>
                  <a:srgbClr val="140041"/>
                </a:solidFill>
              </a:rPr>
              <a:t> with the </a:t>
            </a:r>
            <a:r>
              <a:rPr lang="en-US" sz="1600" dirty="0" err="1">
                <a:solidFill>
                  <a:srgbClr val="140041"/>
                </a:solidFill>
              </a:rPr>
              <a:t>energiser</a:t>
            </a:r>
            <a:r>
              <a:rPr lang="en-US" sz="1600" dirty="0">
                <a:solidFill>
                  <a:srgbClr val="140041"/>
                </a:solidFill>
              </a:rPr>
              <a:t> Assembly to be delivered to the class completing the </a:t>
            </a:r>
            <a:r>
              <a:rPr lang="en-US" sz="1600" dirty="0" err="1">
                <a:solidFill>
                  <a:srgbClr val="140041"/>
                </a:solidFill>
              </a:rPr>
              <a:t>programme</a:t>
            </a:r>
            <a:r>
              <a:rPr lang="en-US" sz="1600" dirty="0">
                <a:solidFill>
                  <a:srgbClr val="140041"/>
                </a:solidFill>
              </a:rPr>
              <a:t> or enjoyed by the wider school.</a:t>
            </a:r>
            <a:endParaRPr lang="en-US" sz="1600" dirty="0">
              <a:solidFill>
                <a:srgbClr val="140041"/>
              </a:solidFill>
              <a:ea typeface="Calibri"/>
              <a:cs typeface="Calibri"/>
            </a:endParaRPr>
          </a:p>
          <a:p>
            <a:endParaRPr lang="en-GB" sz="1600" dirty="0">
              <a:solidFill>
                <a:srgbClr val="140041"/>
              </a:solidFill>
            </a:endParaRPr>
          </a:p>
          <a:p>
            <a:r>
              <a:rPr lang="en-US" sz="1600" dirty="0">
                <a:solidFill>
                  <a:srgbClr val="140041"/>
                </a:solidFill>
              </a:rPr>
              <a:t> 2. Teach this 60-minute PSHE session in the classroom. An optional 'active brain break' has been provided on the next slide for use before the main activity to add extra movement to the lesson. </a:t>
            </a:r>
            <a:endParaRPr lang="en-US" sz="1600" dirty="0">
              <a:solidFill>
                <a:srgbClr val="140041"/>
              </a:solidFill>
              <a:cs typeface="Calibri"/>
            </a:endParaRPr>
          </a:p>
          <a:p>
            <a:endParaRPr lang="en-US" sz="1600" dirty="0">
              <a:solidFill>
                <a:srgbClr val="140041"/>
              </a:solidFill>
            </a:endParaRPr>
          </a:p>
          <a:p>
            <a:r>
              <a:rPr lang="en-US" sz="1600" dirty="0">
                <a:solidFill>
                  <a:srgbClr val="140041"/>
                </a:solidFill>
              </a:rPr>
              <a:t>3. Reflect with pupils how they feel at the end of the lesson.</a:t>
            </a:r>
            <a:endParaRPr lang="en-US" sz="1600" dirty="0">
              <a:solidFill>
                <a:srgbClr val="140041"/>
              </a:solidFill>
              <a:cs typeface="Calibri"/>
            </a:endParaRPr>
          </a:p>
        </p:txBody>
      </p:sp>
      <p:sp>
        <p:nvSpPr>
          <p:cNvPr id="3" name="Text Placeholder 2">
            <a:extLst>
              <a:ext uri="{FF2B5EF4-FFF2-40B4-BE49-F238E27FC236}">
                <a16:creationId xmlns:a16="http://schemas.microsoft.com/office/drawing/2014/main" id="{7A124CE9-8DA6-BEA5-6784-5815E4297ED1}"/>
              </a:ext>
            </a:extLst>
          </p:cNvPr>
          <p:cNvSpPr>
            <a:spLocks noGrp="1"/>
          </p:cNvSpPr>
          <p:nvPr>
            <p:ph type="body" sz="quarter" idx="11"/>
          </p:nvPr>
        </p:nvSpPr>
        <p:spPr/>
        <p:txBody>
          <a:bodyPr/>
          <a:lstStyle/>
          <a:p>
            <a:r>
              <a:rPr lang="en-GB">
                <a:solidFill>
                  <a:srgbClr val="140041"/>
                </a:solidFill>
              </a:rPr>
              <a:t>PowerPoint lesson presentation (includes notes on delivery and inclusion)</a:t>
            </a:r>
          </a:p>
        </p:txBody>
      </p:sp>
      <p:sp>
        <p:nvSpPr>
          <p:cNvPr id="4" name="Text Placeholder 3">
            <a:extLst>
              <a:ext uri="{FF2B5EF4-FFF2-40B4-BE49-F238E27FC236}">
                <a16:creationId xmlns:a16="http://schemas.microsoft.com/office/drawing/2014/main" id="{7384D2D4-6F16-9587-D9E8-6DEF49D34EF7}"/>
              </a:ext>
            </a:extLst>
          </p:cNvPr>
          <p:cNvSpPr>
            <a:spLocks noGrp="1"/>
          </p:cNvSpPr>
          <p:nvPr>
            <p:ph type="body" sz="quarter" idx="12"/>
          </p:nvPr>
        </p:nvSpPr>
        <p:spPr/>
        <p:txBody>
          <a:bodyPr/>
          <a:lstStyle/>
          <a:p>
            <a:r>
              <a:rPr lang="en-GB">
                <a:solidFill>
                  <a:srgbClr val="140041"/>
                </a:solidFill>
              </a:rPr>
              <a:t>Pupils will need to move around the classroom during the main activities. You may wish to use a hall or outdoor space, if available</a:t>
            </a:r>
          </a:p>
          <a:p>
            <a:r>
              <a:rPr lang="en-GB">
                <a:solidFill>
                  <a:srgbClr val="140041"/>
                </a:solidFill>
              </a:rPr>
              <a:t>If you are using a classroom, work with the pupils to move any desks and chairs to create a suitable space</a:t>
            </a:r>
          </a:p>
        </p:txBody>
      </p:sp>
    </p:spTree>
    <p:extLst>
      <p:ext uri="{BB962C8B-B14F-4D97-AF65-F5344CB8AC3E}">
        <p14:creationId xmlns:p14="http://schemas.microsoft.com/office/powerpoint/2010/main" val="49691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0F597-757B-3508-9F5B-15C3BD938D8A}"/>
              </a:ext>
            </a:extLst>
          </p:cNvPr>
          <p:cNvSpPr>
            <a:spLocks noGrp="1"/>
          </p:cNvSpPr>
          <p:nvPr>
            <p:ph type="body" sz="quarter" idx="10"/>
          </p:nvPr>
        </p:nvSpPr>
        <p:spPr/>
        <p:txBody>
          <a:bodyPr/>
          <a:lstStyle/>
          <a:p>
            <a:r>
              <a:rPr lang="en-GB" dirty="0"/>
              <a:t>Reaching tall</a:t>
            </a:r>
          </a:p>
          <a:p>
            <a:endParaRPr lang="en-GB" dirty="0"/>
          </a:p>
        </p:txBody>
      </p:sp>
      <p:sp>
        <p:nvSpPr>
          <p:cNvPr id="4" name="Text Placeholder 3">
            <a:extLst>
              <a:ext uri="{FF2B5EF4-FFF2-40B4-BE49-F238E27FC236}">
                <a16:creationId xmlns:a16="http://schemas.microsoft.com/office/drawing/2014/main" id="{32426DA2-5464-9A39-2685-07455DA1D7C0}"/>
              </a:ext>
            </a:extLst>
          </p:cNvPr>
          <p:cNvSpPr>
            <a:spLocks noGrp="1"/>
          </p:cNvSpPr>
          <p:nvPr>
            <p:ph type="body" sz="quarter" idx="13"/>
          </p:nvPr>
        </p:nvSpPr>
        <p:spPr/>
        <p:txBody>
          <a:bodyPr/>
          <a:lstStyle/>
          <a:p>
            <a:r>
              <a:rPr lang="en-GB" dirty="0"/>
              <a:t>Stretch to the floor</a:t>
            </a:r>
          </a:p>
        </p:txBody>
      </p:sp>
      <p:sp>
        <p:nvSpPr>
          <p:cNvPr id="6" name="Text Placeholder 5">
            <a:extLst>
              <a:ext uri="{FF2B5EF4-FFF2-40B4-BE49-F238E27FC236}">
                <a16:creationId xmlns:a16="http://schemas.microsoft.com/office/drawing/2014/main" id="{FEC58DC3-EC23-E29A-55C3-9636D7DE3DF9}"/>
              </a:ext>
            </a:extLst>
          </p:cNvPr>
          <p:cNvSpPr>
            <a:spLocks noGrp="1"/>
          </p:cNvSpPr>
          <p:nvPr>
            <p:ph type="body" sz="quarter" idx="15"/>
          </p:nvPr>
        </p:nvSpPr>
        <p:spPr/>
        <p:txBody>
          <a:bodyPr/>
          <a:lstStyle/>
          <a:p>
            <a:pPr algn="l"/>
            <a:r>
              <a:rPr lang="en-GB" dirty="0"/>
              <a:t>Statement 1</a:t>
            </a:r>
          </a:p>
        </p:txBody>
      </p:sp>
      <p:sp>
        <p:nvSpPr>
          <p:cNvPr id="7" name="Text Placeholder 6">
            <a:extLst>
              <a:ext uri="{FF2B5EF4-FFF2-40B4-BE49-F238E27FC236}">
                <a16:creationId xmlns:a16="http://schemas.microsoft.com/office/drawing/2014/main" id="{071061F7-1227-1DF6-99FA-C183A7BE42A2}"/>
              </a:ext>
            </a:extLst>
          </p:cNvPr>
          <p:cNvSpPr>
            <a:spLocks noGrp="1"/>
          </p:cNvSpPr>
          <p:nvPr>
            <p:ph type="body" sz="quarter" idx="16"/>
          </p:nvPr>
        </p:nvSpPr>
        <p:spPr/>
        <p:txBody>
          <a:bodyPr lIns="91440" tIns="45720" rIns="91440" bIns="45720" anchor="t">
            <a:normAutofit/>
          </a:bodyPr>
          <a:lstStyle/>
          <a:p>
            <a:pPr algn="l"/>
            <a:r>
              <a:rPr lang="en-US" dirty="0">
                <a:solidFill>
                  <a:srgbClr val="140041"/>
                </a:solidFill>
                <a:ea typeface="Calibri"/>
                <a:cs typeface="Calibri"/>
              </a:rPr>
              <a:t>Children need at least ______ minutes of activity per day. </a:t>
            </a:r>
            <a:endParaRPr lang="en-US" sz="2200" dirty="0">
              <a:solidFill>
                <a:srgbClr val="140041"/>
              </a:solidFill>
              <a:ea typeface="Calibri"/>
              <a:cs typeface="Calibri"/>
            </a:endParaRPr>
          </a:p>
        </p:txBody>
      </p:sp>
      <p:sp>
        <p:nvSpPr>
          <p:cNvPr id="8" name="Text Placeholder 7">
            <a:extLst>
              <a:ext uri="{FF2B5EF4-FFF2-40B4-BE49-F238E27FC236}">
                <a16:creationId xmlns:a16="http://schemas.microsoft.com/office/drawing/2014/main" id="{30CBB6F0-48A9-4DF4-79F5-584678173080}"/>
              </a:ext>
            </a:extLst>
          </p:cNvPr>
          <p:cNvSpPr>
            <a:spLocks noGrp="1"/>
          </p:cNvSpPr>
          <p:nvPr>
            <p:ph type="body" sz="quarter" idx="18"/>
          </p:nvPr>
        </p:nvSpPr>
        <p:spPr/>
        <p:txBody>
          <a:bodyPr lIns="91440" tIns="45720" rIns="91440" bIns="45720" anchor="t">
            <a:normAutofit/>
          </a:bodyPr>
          <a:lstStyle/>
          <a:p>
            <a:pPr algn="l"/>
            <a:r>
              <a:rPr lang="en-GB" dirty="0">
                <a:ea typeface="Calibri"/>
                <a:cs typeface="Calibri"/>
              </a:rPr>
              <a:t>60 minutes</a:t>
            </a:r>
          </a:p>
        </p:txBody>
      </p:sp>
      <p:sp>
        <p:nvSpPr>
          <p:cNvPr id="9" name="Text Placeholder 8">
            <a:extLst>
              <a:ext uri="{FF2B5EF4-FFF2-40B4-BE49-F238E27FC236}">
                <a16:creationId xmlns:a16="http://schemas.microsoft.com/office/drawing/2014/main" id="{CD495F3E-7334-8263-13F5-2FDAB820F0A9}"/>
              </a:ext>
            </a:extLst>
          </p:cNvPr>
          <p:cNvSpPr>
            <a:spLocks noGrp="1"/>
          </p:cNvSpPr>
          <p:nvPr>
            <p:ph type="body" sz="quarter" idx="19"/>
          </p:nvPr>
        </p:nvSpPr>
        <p:spPr>
          <a:xfrm>
            <a:off x="6635750" y="4301702"/>
            <a:ext cx="3712210" cy="1557622"/>
          </a:xfrm>
        </p:spPr>
        <p:txBody>
          <a:bodyPr>
            <a:normAutofit/>
          </a:bodyPr>
          <a:lstStyle/>
          <a:p>
            <a:pPr algn="l"/>
            <a:r>
              <a:rPr lang="en-US" sz="2200" dirty="0">
                <a:solidFill>
                  <a:srgbClr val="140041"/>
                </a:solidFill>
                <a:cs typeface="Calibri"/>
              </a:rPr>
              <a:t>Children need at least 60 minutes of activity a day. This can be all at once, or in short bursts throughout the day. </a:t>
            </a:r>
          </a:p>
        </p:txBody>
      </p:sp>
      <p:pic>
        <p:nvPicPr>
          <p:cNvPr id="16" name="Picture 15">
            <a:extLst>
              <a:ext uri="{FF2B5EF4-FFF2-40B4-BE49-F238E27FC236}">
                <a16:creationId xmlns:a16="http://schemas.microsoft.com/office/drawing/2014/main" id="{7044E11C-9FE6-E972-ED1F-719429286B8B}"/>
              </a:ext>
            </a:extLst>
          </p:cNvPr>
          <p:cNvPicPr>
            <a:picLocks noChangeAspect="1"/>
          </p:cNvPicPr>
          <p:nvPr/>
        </p:nvPicPr>
        <p:blipFill>
          <a:blip r:embed="rId3"/>
          <a:stretch>
            <a:fillRect/>
          </a:stretch>
        </p:blipFill>
        <p:spPr>
          <a:xfrm>
            <a:off x="4022710" y="3146908"/>
            <a:ext cx="546100" cy="1092200"/>
          </a:xfrm>
          <a:prstGeom prst="rect">
            <a:avLst/>
          </a:prstGeom>
        </p:spPr>
      </p:pic>
      <p:pic>
        <p:nvPicPr>
          <p:cNvPr id="19" name="Picture 18">
            <a:extLst>
              <a:ext uri="{FF2B5EF4-FFF2-40B4-BE49-F238E27FC236}">
                <a16:creationId xmlns:a16="http://schemas.microsoft.com/office/drawing/2014/main" id="{A4EEA6C2-400C-06E0-89AB-180EC868F700}"/>
              </a:ext>
            </a:extLst>
          </p:cNvPr>
          <p:cNvPicPr>
            <a:picLocks noChangeAspect="1"/>
          </p:cNvPicPr>
          <p:nvPr/>
        </p:nvPicPr>
        <p:blipFill>
          <a:blip r:embed="rId4"/>
          <a:stretch>
            <a:fillRect/>
          </a:stretch>
        </p:blipFill>
        <p:spPr>
          <a:xfrm>
            <a:off x="3876660" y="4636013"/>
            <a:ext cx="838200" cy="889000"/>
          </a:xfrm>
          <a:prstGeom prst="rect">
            <a:avLst/>
          </a:prstGeom>
        </p:spPr>
      </p:pic>
      <p:pic>
        <p:nvPicPr>
          <p:cNvPr id="22" name="Picture 21">
            <a:extLst>
              <a:ext uri="{FF2B5EF4-FFF2-40B4-BE49-F238E27FC236}">
                <a16:creationId xmlns:a16="http://schemas.microsoft.com/office/drawing/2014/main" id="{83CFF776-F8B6-7122-0F5F-7DCA2A189439}"/>
              </a:ext>
            </a:extLst>
          </p:cNvPr>
          <p:cNvPicPr>
            <a:picLocks noChangeAspect="1"/>
          </p:cNvPicPr>
          <p:nvPr/>
        </p:nvPicPr>
        <p:blipFill>
          <a:blip r:embed="rId4"/>
          <a:stretch>
            <a:fillRect/>
          </a:stretch>
        </p:blipFill>
        <p:spPr>
          <a:xfrm>
            <a:off x="10398158" y="4301702"/>
            <a:ext cx="1157796" cy="1227965"/>
          </a:xfrm>
          <a:prstGeom prst="rect">
            <a:avLst/>
          </a:prstGeom>
        </p:spPr>
      </p:pic>
    </p:spTree>
    <p:extLst>
      <p:ext uri="{BB962C8B-B14F-4D97-AF65-F5344CB8AC3E}">
        <p14:creationId xmlns:p14="http://schemas.microsoft.com/office/powerpoint/2010/main" val="164795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2EB21-9E7F-4EF7-36DD-91CDF238B838}"/>
              </a:ext>
            </a:extLst>
          </p:cNvPr>
          <p:cNvSpPr>
            <a:spLocks noGrp="1"/>
          </p:cNvSpPr>
          <p:nvPr>
            <p:ph type="body" sz="quarter" idx="10"/>
          </p:nvPr>
        </p:nvSpPr>
        <p:spPr/>
        <p:txBody>
          <a:bodyPr/>
          <a:lstStyle/>
          <a:p>
            <a:r>
              <a:rPr lang="en-GB" dirty="0"/>
              <a:t>Stretch to the right</a:t>
            </a:r>
          </a:p>
        </p:txBody>
      </p:sp>
      <p:sp>
        <p:nvSpPr>
          <p:cNvPr id="4" name="Text Placeholder 3">
            <a:extLst>
              <a:ext uri="{FF2B5EF4-FFF2-40B4-BE49-F238E27FC236}">
                <a16:creationId xmlns:a16="http://schemas.microsoft.com/office/drawing/2014/main" id="{83AD78AC-2DF7-AD73-B499-310E3D2D8330}"/>
              </a:ext>
            </a:extLst>
          </p:cNvPr>
          <p:cNvSpPr>
            <a:spLocks noGrp="1"/>
          </p:cNvSpPr>
          <p:nvPr>
            <p:ph type="body" sz="quarter" idx="13"/>
          </p:nvPr>
        </p:nvSpPr>
        <p:spPr/>
        <p:txBody>
          <a:bodyPr/>
          <a:lstStyle/>
          <a:p>
            <a:r>
              <a:rPr lang="en-GB" dirty="0"/>
              <a:t>Stretch to the left</a:t>
            </a:r>
          </a:p>
        </p:txBody>
      </p:sp>
      <p:sp>
        <p:nvSpPr>
          <p:cNvPr id="6" name="Text Placeholder 5">
            <a:extLst>
              <a:ext uri="{FF2B5EF4-FFF2-40B4-BE49-F238E27FC236}">
                <a16:creationId xmlns:a16="http://schemas.microsoft.com/office/drawing/2014/main" id="{212041C1-7646-47A2-612B-6468B3E3DECF}"/>
              </a:ext>
            </a:extLst>
          </p:cNvPr>
          <p:cNvSpPr>
            <a:spLocks noGrp="1"/>
          </p:cNvSpPr>
          <p:nvPr>
            <p:ph type="body" sz="quarter" idx="15"/>
          </p:nvPr>
        </p:nvSpPr>
        <p:spPr/>
        <p:txBody>
          <a:bodyPr/>
          <a:lstStyle/>
          <a:p>
            <a:pPr algn="l"/>
            <a:r>
              <a:rPr lang="en-GB" dirty="0"/>
              <a:t>Statement 2</a:t>
            </a:r>
          </a:p>
        </p:txBody>
      </p:sp>
      <p:sp>
        <p:nvSpPr>
          <p:cNvPr id="7" name="Text Placeholder 6">
            <a:extLst>
              <a:ext uri="{FF2B5EF4-FFF2-40B4-BE49-F238E27FC236}">
                <a16:creationId xmlns:a16="http://schemas.microsoft.com/office/drawing/2014/main" id="{F2799EDB-2EDE-A06D-998E-DFA4E583F20A}"/>
              </a:ext>
            </a:extLst>
          </p:cNvPr>
          <p:cNvSpPr>
            <a:spLocks noGrp="1"/>
          </p:cNvSpPr>
          <p:nvPr>
            <p:ph type="body" sz="quarter" idx="16"/>
          </p:nvPr>
        </p:nvSpPr>
        <p:spPr/>
        <p:txBody>
          <a:bodyPr lIns="91440" tIns="45720" rIns="91440" bIns="45720" anchor="t">
            <a:normAutofit/>
          </a:bodyPr>
          <a:lstStyle/>
          <a:p>
            <a:pPr algn="l"/>
            <a:r>
              <a:rPr lang="en-US" dirty="0">
                <a:solidFill>
                  <a:srgbClr val="140041"/>
                </a:solidFill>
                <a:cs typeface="Calibri"/>
              </a:rPr>
              <a:t>Research shows that activity levels are _________ for disabled children as they are for non-disabled children.</a:t>
            </a:r>
            <a:endParaRPr lang="en-US" dirty="0"/>
          </a:p>
        </p:txBody>
      </p:sp>
      <p:sp>
        <p:nvSpPr>
          <p:cNvPr id="8" name="Text Placeholder 7">
            <a:extLst>
              <a:ext uri="{FF2B5EF4-FFF2-40B4-BE49-F238E27FC236}">
                <a16:creationId xmlns:a16="http://schemas.microsoft.com/office/drawing/2014/main" id="{3753E1C2-994D-3140-741F-6B03FDDB9E12}"/>
              </a:ext>
            </a:extLst>
          </p:cNvPr>
          <p:cNvSpPr>
            <a:spLocks noGrp="1"/>
          </p:cNvSpPr>
          <p:nvPr>
            <p:ph type="body" sz="quarter" idx="18"/>
          </p:nvPr>
        </p:nvSpPr>
        <p:spPr/>
        <p:txBody>
          <a:bodyPr lIns="91440" tIns="45720" rIns="91440" bIns="45720" anchor="t">
            <a:normAutofit/>
          </a:bodyPr>
          <a:lstStyle/>
          <a:p>
            <a:pPr algn="l"/>
            <a:r>
              <a:rPr lang="en-GB" dirty="0">
                <a:ea typeface="Calibri"/>
                <a:cs typeface="Calibri"/>
              </a:rPr>
              <a:t>The same</a:t>
            </a:r>
          </a:p>
        </p:txBody>
      </p:sp>
      <p:sp>
        <p:nvSpPr>
          <p:cNvPr id="9" name="Text Placeholder 8">
            <a:extLst>
              <a:ext uri="{FF2B5EF4-FFF2-40B4-BE49-F238E27FC236}">
                <a16:creationId xmlns:a16="http://schemas.microsoft.com/office/drawing/2014/main" id="{B3BB17BF-31D5-1C23-450B-EC92984CDF25}"/>
              </a:ext>
            </a:extLst>
          </p:cNvPr>
          <p:cNvSpPr>
            <a:spLocks noGrp="1"/>
          </p:cNvSpPr>
          <p:nvPr>
            <p:ph type="body" sz="quarter" idx="19"/>
          </p:nvPr>
        </p:nvSpPr>
        <p:spPr/>
        <p:txBody>
          <a:bodyPr>
            <a:normAutofit lnSpcReduction="10000"/>
          </a:bodyPr>
          <a:lstStyle/>
          <a:p>
            <a:pPr algn="l"/>
            <a:r>
              <a:rPr lang="en-US" sz="2200" dirty="0">
                <a:solidFill>
                  <a:srgbClr val="140041"/>
                </a:solidFill>
                <a:cs typeface="Calibri"/>
              </a:rPr>
              <a:t>Research shows activity levels are the same for disabled children as they are for non-disabled children</a:t>
            </a:r>
            <a:endParaRPr lang="en-GB" dirty="0"/>
          </a:p>
        </p:txBody>
      </p:sp>
      <p:pic>
        <p:nvPicPr>
          <p:cNvPr id="10" name="Picture 9">
            <a:extLst>
              <a:ext uri="{FF2B5EF4-FFF2-40B4-BE49-F238E27FC236}">
                <a16:creationId xmlns:a16="http://schemas.microsoft.com/office/drawing/2014/main" id="{F3B8D26C-A523-686E-B2AD-BC5A2DD83F53}"/>
              </a:ext>
            </a:extLst>
          </p:cNvPr>
          <p:cNvPicPr>
            <a:picLocks noChangeAspect="1"/>
          </p:cNvPicPr>
          <p:nvPr/>
        </p:nvPicPr>
        <p:blipFill>
          <a:blip r:embed="rId3"/>
          <a:stretch>
            <a:fillRect/>
          </a:stretch>
        </p:blipFill>
        <p:spPr>
          <a:xfrm>
            <a:off x="4021487" y="3429000"/>
            <a:ext cx="800100" cy="876300"/>
          </a:xfrm>
          <a:prstGeom prst="rect">
            <a:avLst/>
          </a:prstGeom>
        </p:spPr>
      </p:pic>
      <p:pic>
        <p:nvPicPr>
          <p:cNvPr id="13" name="Picture 12">
            <a:extLst>
              <a:ext uri="{FF2B5EF4-FFF2-40B4-BE49-F238E27FC236}">
                <a16:creationId xmlns:a16="http://schemas.microsoft.com/office/drawing/2014/main" id="{9023A545-5B65-C716-8484-EC8816CC51BE}"/>
              </a:ext>
            </a:extLst>
          </p:cNvPr>
          <p:cNvPicPr>
            <a:picLocks noChangeAspect="1"/>
          </p:cNvPicPr>
          <p:nvPr/>
        </p:nvPicPr>
        <p:blipFill>
          <a:blip r:embed="rId4"/>
          <a:stretch>
            <a:fillRect/>
          </a:stretch>
        </p:blipFill>
        <p:spPr>
          <a:xfrm>
            <a:off x="4129437" y="4509144"/>
            <a:ext cx="584200" cy="977900"/>
          </a:xfrm>
          <a:prstGeom prst="rect">
            <a:avLst/>
          </a:prstGeom>
        </p:spPr>
      </p:pic>
      <p:pic>
        <p:nvPicPr>
          <p:cNvPr id="16" name="Picture 15">
            <a:extLst>
              <a:ext uri="{FF2B5EF4-FFF2-40B4-BE49-F238E27FC236}">
                <a16:creationId xmlns:a16="http://schemas.microsoft.com/office/drawing/2014/main" id="{EF996A0E-389D-4E18-ADDA-7F917DEC059C}"/>
              </a:ext>
            </a:extLst>
          </p:cNvPr>
          <p:cNvPicPr>
            <a:picLocks noChangeAspect="1"/>
          </p:cNvPicPr>
          <p:nvPr/>
        </p:nvPicPr>
        <p:blipFill>
          <a:blip r:embed="rId3"/>
          <a:stretch>
            <a:fillRect/>
          </a:stretch>
        </p:blipFill>
        <p:spPr>
          <a:xfrm>
            <a:off x="10340524" y="4198243"/>
            <a:ext cx="1150182" cy="1259723"/>
          </a:xfrm>
          <a:prstGeom prst="rect">
            <a:avLst/>
          </a:prstGeom>
        </p:spPr>
      </p:pic>
    </p:spTree>
    <p:extLst>
      <p:ext uri="{BB962C8B-B14F-4D97-AF65-F5344CB8AC3E}">
        <p14:creationId xmlns:p14="http://schemas.microsoft.com/office/powerpoint/2010/main" val="2098928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8483F-493F-6788-14D6-83D9601C7A0F}"/>
              </a:ext>
            </a:extLst>
          </p:cNvPr>
          <p:cNvSpPr>
            <a:spLocks noGrp="1"/>
          </p:cNvSpPr>
          <p:nvPr>
            <p:ph type="body" sz="quarter" idx="10"/>
          </p:nvPr>
        </p:nvSpPr>
        <p:spPr>
          <a:xfrm>
            <a:off x="1372078" y="3388135"/>
            <a:ext cx="2340312" cy="810108"/>
          </a:xfrm>
        </p:spPr>
        <p:txBody>
          <a:bodyPr/>
          <a:lstStyle/>
          <a:p>
            <a:r>
              <a:rPr lang="en-GB" dirty="0">
                <a:solidFill>
                  <a:srgbClr val="140041"/>
                </a:solidFill>
              </a:rPr>
              <a:t>Stretch your arms out in front</a:t>
            </a:r>
          </a:p>
        </p:txBody>
      </p:sp>
      <p:sp>
        <p:nvSpPr>
          <p:cNvPr id="4" name="Text Placeholder 3">
            <a:extLst>
              <a:ext uri="{FF2B5EF4-FFF2-40B4-BE49-F238E27FC236}">
                <a16:creationId xmlns:a16="http://schemas.microsoft.com/office/drawing/2014/main" id="{648CBFD6-F77B-14B0-4168-937A50BC261F}"/>
              </a:ext>
            </a:extLst>
          </p:cNvPr>
          <p:cNvSpPr>
            <a:spLocks noGrp="1"/>
          </p:cNvSpPr>
          <p:nvPr>
            <p:ph type="body" sz="quarter" idx="13"/>
          </p:nvPr>
        </p:nvSpPr>
        <p:spPr>
          <a:xfrm>
            <a:off x="1372078" y="4931786"/>
            <a:ext cx="2340312" cy="829030"/>
          </a:xfrm>
        </p:spPr>
        <p:txBody>
          <a:bodyPr/>
          <a:lstStyle/>
          <a:p>
            <a:r>
              <a:rPr lang="en-US" b="1" dirty="0">
                <a:solidFill>
                  <a:srgbClr val="140041"/>
                </a:solidFill>
              </a:rPr>
              <a:t>Stretch your shoulders</a:t>
            </a:r>
            <a:endParaRPr lang="en-GB" dirty="0"/>
          </a:p>
        </p:txBody>
      </p:sp>
      <p:sp>
        <p:nvSpPr>
          <p:cNvPr id="6" name="Text Placeholder 5">
            <a:extLst>
              <a:ext uri="{FF2B5EF4-FFF2-40B4-BE49-F238E27FC236}">
                <a16:creationId xmlns:a16="http://schemas.microsoft.com/office/drawing/2014/main" id="{1A7585E7-D0B9-6937-A92A-5392A0E5EB81}"/>
              </a:ext>
            </a:extLst>
          </p:cNvPr>
          <p:cNvSpPr>
            <a:spLocks noGrp="1"/>
          </p:cNvSpPr>
          <p:nvPr>
            <p:ph type="body" sz="quarter" idx="15"/>
          </p:nvPr>
        </p:nvSpPr>
        <p:spPr/>
        <p:txBody>
          <a:bodyPr/>
          <a:lstStyle/>
          <a:p>
            <a:pPr algn="l"/>
            <a:r>
              <a:rPr lang="en-GB" dirty="0"/>
              <a:t>Statement 3</a:t>
            </a:r>
          </a:p>
        </p:txBody>
      </p:sp>
      <p:sp>
        <p:nvSpPr>
          <p:cNvPr id="7" name="Text Placeholder 6">
            <a:extLst>
              <a:ext uri="{FF2B5EF4-FFF2-40B4-BE49-F238E27FC236}">
                <a16:creationId xmlns:a16="http://schemas.microsoft.com/office/drawing/2014/main" id="{F06D57B1-0949-741A-3460-81AFE20B7091}"/>
              </a:ext>
            </a:extLst>
          </p:cNvPr>
          <p:cNvSpPr>
            <a:spLocks noGrp="1"/>
          </p:cNvSpPr>
          <p:nvPr>
            <p:ph type="body" sz="quarter" idx="16"/>
          </p:nvPr>
        </p:nvSpPr>
        <p:spPr/>
        <p:txBody>
          <a:bodyPr lIns="91440" tIns="45720" rIns="91440" bIns="45720" anchor="t">
            <a:normAutofit/>
          </a:bodyPr>
          <a:lstStyle/>
          <a:p>
            <a:pPr algn="l"/>
            <a:r>
              <a:rPr lang="en-US" dirty="0">
                <a:solidFill>
                  <a:srgbClr val="140041"/>
                </a:solidFill>
                <a:ea typeface="Calibri"/>
                <a:cs typeface="Calibri"/>
              </a:rPr>
              <a:t>Research shows that being more active can lead to feeling ______ happy.</a:t>
            </a:r>
            <a:endParaRPr lang="en-US" sz="2200" dirty="0">
              <a:solidFill>
                <a:srgbClr val="140041"/>
              </a:solidFill>
              <a:ea typeface="Calibri"/>
              <a:cs typeface="Calibri"/>
            </a:endParaRPr>
          </a:p>
        </p:txBody>
      </p:sp>
      <p:sp>
        <p:nvSpPr>
          <p:cNvPr id="8" name="Text Placeholder 7">
            <a:extLst>
              <a:ext uri="{FF2B5EF4-FFF2-40B4-BE49-F238E27FC236}">
                <a16:creationId xmlns:a16="http://schemas.microsoft.com/office/drawing/2014/main" id="{4E1105B8-E6C9-C8EE-3CF9-B6681C1C57AA}"/>
              </a:ext>
            </a:extLst>
          </p:cNvPr>
          <p:cNvSpPr>
            <a:spLocks noGrp="1"/>
          </p:cNvSpPr>
          <p:nvPr>
            <p:ph type="body" sz="quarter" idx="18"/>
          </p:nvPr>
        </p:nvSpPr>
        <p:spPr/>
        <p:txBody>
          <a:bodyPr lIns="91440" tIns="45720" rIns="91440" bIns="45720" anchor="t">
            <a:normAutofit/>
          </a:bodyPr>
          <a:lstStyle/>
          <a:p>
            <a:pPr algn="l"/>
            <a:r>
              <a:rPr lang="en-GB" dirty="0"/>
              <a:t>More</a:t>
            </a:r>
          </a:p>
        </p:txBody>
      </p:sp>
      <p:sp>
        <p:nvSpPr>
          <p:cNvPr id="9" name="Text Placeholder 8">
            <a:extLst>
              <a:ext uri="{FF2B5EF4-FFF2-40B4-BE49-F238E27FC236}">
                <a16:creationId xmlns:a16="http://schemas.microsoft.com/office/drawing/2014/main" id="{7E034800-D7FF-1142-61B7-31FFE70D7F6C}"/>
              </a:ext>
            </a:extLst>
          </p:cNvPr>
          <p:cNvSpPr>
            <a:spLocks noGrp="1"/>
          </p:cNvSpPr>
          <p:nvPr>
            <p:ph type="body" sz="quarter" idx="19"/>
          </p:nvPr>
        </p:nvSpPr>
        <p:spPr/>
        <p:txBody>
          <a:bodyPr lIns="91440" tIns="45720" rIns="91440" bIns="45720" anchor="t">
            <a:normAutofit/>
          </a:bodyPr>
          <a:lstStyle/>
          <a:p>
            <a:pPr algn="l"/>
            <a:r>
              <a:rPr lang="en-US" sz="2400" dirty="0">
                <a:ea typeface="Calibri"/>
                <a:cs typeface="Calibri"/>
              </a:rPr>
              <a:t>Research shows that being more active can lead to feeling more happy. </a:t>
            </a:r>
            <a:endParaRPr lang="en-US" sz="2400" dirty="0">
              <a:solidFill>
                <a:srgbClr val="140041"/>
              </a:solidFill>
              <a:ea typeface="Calibri"/>
              <a:cs typeface="Calibri"/>
            </a:endParaRPr>
          </a:p>
        </p:txBody>
      </p:sp>
      <p:pic>
        <p:nvPicPr>
          <p:cNvPr id="13" name="Picture 12">
            <a:extLst>
              <a:ext uri="{FF2B5EF4-FFF2-40B4-BE49-F238E27FC236}">
                <a16:creationId xmlns:a16="http://schemas.microsoft.com/office/drawing/2014/main" id="{7158B5E1-8CB3-1257-64C3-28562B461B70}"/>
              </a:ext>
            </a:extLst>
          </p:cNvPr>
          <p:cNvPicPr>
            <a:picLocks noChangeAspect="1"/>
          </p:cNvPicPr>
          <p:nvPr/>
        </p:nvPicPr>
        <p:blipFill>
          <a:blip r:embed="rId3"/>
          <a:stretch>
            <a:fillRect/>
          </a:stretch>
        </p:blipFill>
        <p:spPr>
          <a:xfrm>
            <a:off x="3991146" y="3197708"/>
            <a:ext cx="863600" cy="1041400"/>
          </a:xfrm>
          <a:prstGeom prst="rect">
            <a:avLst/>
          </a:prstGeom>
        </p:spPr>
      </p:pic>
      <p:pic>
        <p:nvPicPr>
          <p:cNvPr id="16" name="Picture 15">
            <a:extLst>
              <a:ext uri="{FF2B5EF4-FFF2-40B4-BE49-F238E27FC236}">
                <a16:creationId xmlns:a16="http://schemas.microsoft.com/office/drawing/2014/main" id="{32B7BD70-4C24-EFFC-3330-65AE0AAA78B4}"/>
              </a:ext>
            </a:extLst>
          </p:cNvPr>
          <p:cNvPicPr>
            <a:picLocks noChangeAspect="1"/>
          </p:cNvPicPr>
          <p:nvPr/>
        </p:nvPicPr>
        <p:blipFill>
          <a:blip r:embed="rId4"/>
          <a:stretch>
            <a:fillRect/>
          </a:stretch>
        </p:blipFill>
        <p:spPr>
          <a:xfrm>
            <a:off x="4042155" y="4509144"/>
            <a:ext cx="558800" cy="1193800"/>
          </a:xfrm>
          <a:prstGeom prst="rect">
            <a:avLst/>
          </a:prstGeom>
        </p:spPr>
      </p:pic>
      <p:pic>
        <p:nvPicPr>
          <p:cNvPr id="22" name="Picture 21">
            <a:extLst>
              <a:ext uri="{FF2B5EF4-FFF2-40B4-BE49-F238E27FC236}">
                <a16:creationId xmlns:a16="http://schemas.microsoft.com/office/drawing/2014/main" id="{B1E00437-47E2-A756-F389-405FF2C8BFD6}"/>
              </a:ext>
            </a:extLst>
          </p:cNvPr>
          <p:cNvPicPr>
            <a:picLocks noChangeAspect="1"/>
          </p:cNvPicPr>
          <p:nvPr/>
        </p:nvPicPr>
        <p:blipFill>
          <a:blip r:embed="rId3"/>
          <a:stretch>
            <a:fillRect/>
          </a:stretch>
        </p:blipFill>
        <p:spPr>
          <a:xfrm>
            <a:off x="10370680" y="4072758"/>
            <a:ext cx="1063565" cy="1282534"/>
          </a:xfrm>
          <a:prstGeom prst="rect">
            <a:avLst/>
          </a:prstGeom>
        </p:spPr>
      </p:pic>
    </p:spTree>
    <p:extLst>
      <p:ext uri="{BB962C8B-B14F-4D97-AF65-F5344CB8AC3E}">
        <p14:creationId xmlns:p14="http://schemas.microsoft.com/office/powerpoint/2010/main" val="326576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A111A-4F0F-451A-D387-2774B1B76A4C}"/>
              </a:ext>
            </a:extLst>
          </p:cNvPr>
          <p:cNvSpPr>
            <a:spLocks noGrp="1"/>
          </p:cNvSpPr>
          <p:nvPr>
            <p:ph type="body" sz="quarter" idx="10"/>
          </p:nvPr>
        </p:nvSpPr>
        <p:spPr/>
        <p:txBody>
          <a:bodyPr/>
          <a:lstStyle/>
          <a:p>
            <a:r>
              <a:rPr lang="en-GB" dirty="0"/>
              <a:t>Do a back bend</a:t>
            </a:r>
          </a:p>
        </p:txBody>
      </p:sp>
      <p:sp>
        <p:nvSpPr>
          <p:cNvPr id="4" name="Text Placeholder 3">
            <a:extLst>
              <a:ext uri="{FF2B5EF4-FFF2-40B4-BE49-F238E27FC236}">
                <a16:creationId xmlns:a16="http://schemas.microsoft.com/office/drawing/2014/main" id="{8CB1CB44-C0D7-AA04-4B8C-6F321E71B5A5}"/>
              </a:ext>
            </a:extLst>
          </p:cNvPr>
          <p:cNvSpPr>
            <a:spLocks noGrp="1"/>
          </p:cNvSpPr>
          <p:nvPr>
            <p:ph type="body" sz="quarter" idx="13"/>
          </p:nvPr>
        </p:nvSpPr>
        <p:spPr/>
        <p:txBody>
          <a:bodyPr/>
          <a:lstStyle/>
          <a:p>
            <a:r>
              <a:rPr lang="en-GB" dirty="0"/>
              <a:t>Stretch your neck</a:t>
            </a:r>
          </a:p>
        </p:txBody>
      </p:sp>
      <p:sp>
        <p:nvSpPr>
          <p:cNvPr id="6" name="Text Placeholder 5">
            <a:extLst>
              <a:ext uri="{FF2B5EF4-FFF2-40B4-BE49-F238E27FC236}">
                <a16:creationId xmlns:a16="http://schemas.microsoft.com/office/drawing/2014/main" id="{E2695929-AD7C-47A4-71C7-60B98798F36E}"/>
              </a:ext>
            </a:extLst>
          </p:cNvPr>
          <p:cNvSpPr>
            <a:spLocks noGrp="1"/>
          </p:cNvSpPr>
          <p:nvPr>
            <p:ph type="body" sz="quarter" idx="15"/>
          </p:nvPr>
        </p:nvSpPr>
        <p:spPr/>
        <p:txBody>
          <a:bodyPr lIns="91440" tIns="45720" rIns="91440" bIns="45720" anchor="t">
            <a:normAutofit/>
          </a:bodyPr>
          <a:lstStyle/>
          <a:p>
            <a:pPr algn="l"/>
            <a:r>
              <a:rPr lang="en-GB" dirty="0"/>
              <a:t>Statement 4</a:t>
            </a:r>
          </a:p>
        </p:txBody>
      </p:sp>
      <p:sp>
        <p:nvSpPr>
          <p:cNvPr id="7" name="Text Placeholder 6">
            <a:extLst>
              <a:ext uri="{FF2B5EF4-FFF2-40B4-BE49-F238E27FC236}">
                <a16:creationId xmlns:a16="http://schemas.microsoft.com/office/drawing/2014/main" id="{A15983B8-F900-3031-ACD2-51EFF5478B3B}"/>
              </a:ext>
            </a:extLst>
          </p:cNvPr>
          <p:cNvSpPr>
            <a:spLocks noGrp="1"/>
          </p:cNvSpPr>
          <p:nvPr>
            <p:ph type="body" sz="quarter" idx="16"/>
          </p:nvPr>
        </p:nvSpPr>
        <p:spPr/>
        <p:txBody>
          <a:bodyPr lIns="91440" tIns="45720" rIns="91440" bIns="45720" anchor="t">
            <a:normAutofit lnSpcReduction="10000"/>
          </a:bodyPr>
          <a:lstStyle/>
          <a:p>
            <a:pPr algn="l"/>
            <a:r>
              <a:rPr lang="en-US" dirty="0" err="1">
                <a:solidFill>
                  <a:srgbClr val="140041"/>
                </a:solidFill>
                <a:ea typeface="Calibri"/>
                <a:cs typeface="Calibri"/>
              </a:rPr>
              <a:t>Ibtihaj</a:t>
            </a:r>
            <a:r>
              <a:rPr lang="en-US" dirty="0">
                <a:solidFill>
                  <a:srgbClr val="140041"/>
                </a:solidFill>
                <a:ea typeface="Calibri"/>
                <a:cs typeface="Calibri"/>
              </a:rPr>
              <a:t> Muhammad became the first Muslim American to compete in Sabre Fencing in ______ in the 2016 Olympics.</a:t>
            </a:r>
          </a:p>
        </p:txBody>
      </p:sp>
      <p:sp>
        <p:nvSpPr>
          <p:cNvPr id="8" name="Text Placeholder 7">
            <a:extLst>
              <a:ext uri="{FF2B5EF4-FFF2-40B4-BE49-F238E27FC236}">
                <a16:creationId xmlns:a16="http://schemas.microsoft.com/office/drawing/2014/main" id="{A6BCC783-BA30-E2E9-C062-F68C163AF384}"/>
              </a:ext>
            </a:extLst>
          </p:cNvPr>
          <p:cNvSpPr>
            <a:spLocks noGrp="1"/>
          </p:cNvSpPr>
          <p:nvPr>
            <p:ph type="body" sz="quarter" idx="18"/>
          </p:nvPr>
        </p:nvSpPr>
        <p:spPr/>
        <p:txBody>
          <a:bodyPr lIns="91440" tIns="45720" rIns="91440" bIns="45720" anchor="t">
            <a:normAutofit/>
          </a:bodyPr>
          <a:lstStyle/>
          <a:p>
            <a:pPr algn="l"/>
            <a:r>
              <a:rPr lang="en-GB" dirty="0"/>
              <a:t>A hijab</a:t>
            </a:r>
            <a:endParaRPr lang="en-GB" dirty="0">
              <a:ea typeface="Calibri"/>
              <a:cs typeface="Calibri"/>
            </a:endParaRPr>
          </a:p>
        </p:txBody>
      </p:sp>
      <p:sp>
        <p:nvSpPr>
          <p:cNvPr id="9" name="Text Placeholder 8">
            <a:extLst>
              <a:ext uri="{FF2B5EF4-FFF2-40B4-BE49-F238E27FC236}">
                <a16:creationId xmlns:a16="http://schemas.microsoft.com/office/drawing/2014/main" id="{081D0A34-C03B-EE21-62CE-7FAB841299A5}"/>
              </a:ext>
            </a:extLst>
          </p:cNvPr>
          <p:cNvSpPr>
            <a:spLocks noGrp="1"/>
          </p:cNvSpPr>
          <p:nvPr>
            <p:ph type="body" sz="quarter" idx="19"/>
          </p:nvPr>
        </p:nvSpPr>
        <p:spPr/>
        <p:txBody>
          <a:bodyPr/>
          <a:lstStyle/>
          <a:p>
            <a:pPr algn="l"/>
            <a:r>
              <a:rPr lang="en-US" sz="2200" dirty="0" err="1">
                <a:solidFill>
                  <a:srgbClr val="140041"/>
                </a:solidFill>
                <a:cs typeface="Calibri"/>
              </a:rPr>
              <a:t>Ibtihaj</a:t>
            </a:r>
            <a:r>
              <a:rPr lang="en-US" sz="2200" dirty="0">
                <a:solidFill>
                  <a:srgbClr val="140041"/>
                </a:solidFill>
                <a:cs typeface="Calibri"/>
              </a:rPr>
              <a:t> Muhammad became the first Muslim American to compete in a hijab in 2016</a:t>
            </a:r>
            <a:endParaRPr lang="en-GB" dirty="0"/>
          </a:p>
        </p:txBody>
      </p:sp>
      <p:pic>
        <p:nvPicPr>
          <p:cNvPr id="11" name="Picture 10">
            <a:extLst>
              <a:ext uri="{FF2B5EF4-FFF2-40B4-BE49-F238E27FC236}">
                <a16:creationId xmlns:a16="http://schemas.microsoft.com/office/drawing/2014/main" id="{DF818992-6B9A-8993-4D6B-3A5A060EA743}"/>
              </a:ext>
            </a:extLst>
          </p:cNvPr>
          <p:cNvPicPr>
            <a:picLocks noChangeAspect="1"/>
          </p:cNvPicPr>
          <p:nvPr/>
        </p:nvPicPr>
        <p:blipFill>
          <a:blip r:embed="rId3"/>
          <a:stretch>
            <a:fillRect/>
          </a:stretch>
        </p:blipFill>
        <p:spPr>
          <a:xfrm>
            <a:off x="3766918" y="3169397"/>
            <a:ext cx="508000" cy="977900"/>
          </a:xfrm>
          <a:prstGeom prst="rect">
            <a:avLst/>
          </a:prstGeom>
        </p:spPr>
      </p:pic>
      <p:pic>
        <p:nvPicPr>
          <p:cNvPr id="12" name="Picture 11">
            <a:extLst>
              <a:ext uri="{FF2B5EF4-FFF2-40B4-BE49-F238E27FC236}">
                <a16:creationId xmlns:a16="http://schemas.microsoft.com/office/drawing/2014/main" id="{6F4C94AA-16C7-E276-CF24-12CA41A4CAD8}"/>
              </a:ext>
            </a:extLst>
          </p:cNvPr>
          <p:cNvPicPr>
            <a:picLocks noChangeAspect="1"/>
          </p:cNvPicPr>
          <p:nvPr/>
        </p:nvPicPr>
        <p:blipFill>
          <a:blip r:embed="rId4"/>
          <a:stretch>
            <a:fillRect/>
          </a:stretch>
        </p:blipFill>
        <p:spPr>
          <a:xfrm>
            <a:off x="3712390" y="4372986"/>
            <a:ext cx="762000" cy="1117600"/>
          </a:xfrm>
          <a:prstGeom prst="rect">
            <a:avLst/>
          </a:prstGeom>
        </p:spPr>
      </p:pic>
      <p:pic>
        <p:nvPicPr>
          <p:cNvPr id="15" name="Picture 14">
            <a:extLst>
              <a:ext uri="{FF2B5EF4-FFF2-40B4-BE49-F238E27FC236}">
                <a16:creationId xmlns:a16="http://schemas.microsoft.com/office/drawing/2014/main" id="{FE314543-B58A-BE82-E126-A431A33ECBB7}"/>
              </a:ext>
            </a:extLst>
          </p:cNvPr>
          <p:cNvPicPr>
            <a:picLocks noChangeAspect="1"/>
          </p:cNvPicPr>
          <p:nvPr/>
        </p:nvPicPr>
        <p:blipFill>
          <a:blip r:embed="rId3"/>
          <a:stretch>
            <a:fillRect/>
          </a:stretch>
        </p:blipFill>
        <p:spPr>
          <a:xfrm>
            <a:off x="10146540" y="3781032"/>
            <a:ext cx="766798" cy="1476086"/>
          </a:xfrm>
          <a:prstGeom prst="rect">
            <a:avLst/>
          </a:prstGeom>
        </p:spPr>
      </p:pic>
    </p:spTree>
    <p:extLst>
      <p:ext uri="{BB962C8B-B14F-4D97-AF65-F5344CB8AC3E}">
        <p14:creationId xmlns:p14="http://schemas.microsoft.com/office/powerpoint/2010/main" val="93005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4623C-FB4D-0E2C-BC9C-78A162E2BD36}"/>
              </a:ext>
            </a:extLst>
          </p:cNvPr>
          <p:cNvSpPr>
            <a:spLocks noGrp="1"/>
          </p:cNvSpPr>
          <p:nvPr>
            <p:ph type="body" sz="quarter" idx="10"/>
          </p:nvPr>
        </p:nvSpPr>
        <p:spPr/>
        <p:txBody>
          <a:bodyPr/>
          <a:lstStyle/>
          <a:p>
            <a:r>
              <a:rPr lang="en-GB"/>
              <a:t>Spotty Dogs</a:t>
            </a:r>
          </a:p>
        </p:txBody>
      </p:sp>
      <p:sp>
        <p:nvSpPr>
          <p:cNvPr id="4" name="Text Placeholder 3">
            <a:extLst>
              <a:ext uri="{FF2B5EF4-FFF2-40B4-BE49-F238E27FC236}">
                <a16:creationId xmlns:a16="http://schemas.microsoft.com/office/drawing/2014/main" id="{B075416E-E782-5548-F35F-3C1A8AA9E951}"/>
              </a:ext>
            </a:extLst>
          </p:cNvPr>
          <p:cNvSpPr>
            <a:spLocks noGrp="1"/>
          </p:cNvSpPr>
          <p:nvPr>
            <p:ph type="body" sz="quarter" idx="13"/>
          </p:nvPr>
        </p:nvSpPr>
        <p:spPr/>
        <p:txBody>
          <a:bodyPr/>
          <a:lstStyle/>
          <a:p>
            <a:r>
              <a:rPr lang="en-GB" dirty="0"/>
              <a:t>Hands on</a:t>
            </a:r>
          </a:p>
          <a:p>
            <a:r>
              <a:rPr lang="en-GB" dirty="0"/>
              <a:t>your head</a:t>
            </a:r>
          </a:p>
        </p:txBody>
      </p:sp>
      <p:sp>
        <p:nvSpPr>
          <p:cNvPr id="6" name="Text Placeholder 5">
            <a:extLst>
              <a:ext uri="{FF2B5EF4-FFF2-40B4-BE49-F238E27FC236}">
                <a16:creationId xmlns:a16="http://schemas.microsoft.com/office/drawing/2014/main" id="{6CDF0603-BB4A-83EA-520F-20D1C6F8FE1B}"/>
              </a:ext>
            </a:extLst>
          </p:cNvPr>
          <p:cNvSpPr>
            <a:spLocks noGrp="1"/>
          </p:cNvSpPr>
          <p:nvPr>
            <p:ph type="body" sz="quarter" idx="15"/>
          </p:nvPr>
        </p:nvSpPr>
        <p:spPr/>
        <p:txBody>
          <a:bodyPr lIns="91440" tIns="45720" rIns="91440" bIns="45720" anchor="t">
            <a:normAutofit/>
          </a:bodyPr>
          <a:lstStyle/>
          <a:p>
            <a:pPr algn="l"/>
            <a:r>
              <a:rPr lang="en-GB" dirty="0"/>
              <a:t>Statement 5</a:t>
            </a:r>
          </a:p>
        </p:txBody>
      </p:sp>
      <p:sp>
        <p:nvSpPr>
          <p:cNvPr id="7" name="Text Placeholder 6">
            <a:extLst>
              <a:ext uri="{FF2B5EF4-FFF2-40B4-BE49-F238E27FC236}">
                <a16:creationId xmlns:a16="http://schemas.microsoft.com/office/drawing/2014/main" id="{0F531831-4B57-1571-9B68-DBBE4018442A}"/>
              </a:ext>
            </a:extLst>
          </p:cNvPr>
          <p:cNvSpPr>
            <a:spLocks noGrp="1"/>
          </p:cNvSpPr>
          <p:nvPr>
            <p:ph type="body" sz="quarter" idx="16"/>
          </p:nvPr>
        </p:nvSpPr>
        <p:spPr/>
        <p:txBody>
          <a:bodyPr lIns="91440" tIns="45720" rIns="91440" bIns="45720" anchor="t">
            <a:normAutofit/>
          </a:bodyPr>
          <a:lstStyle/>
          <a:p>
            <a:pPr algn="l"/>
            <a:r>
              <a:rPr lang="en-US" dirty="0">
                <a:solidFill>
                  <a:srgbClr val="140041"/>
                </a:solidFill>
                <a:ea typeface="Calibri"/>
                <a:cs typeface="Calibri"/>
              </a:rPr>
              <a:t>Women's ______ is the fastest growing sport in the UK. </a:t>
            </a:r>
            <a:endParaRPr lang="en-US" sz="2200" dirty="0">
              <a:solidFill>
                <a:srgbClr val="140041"/>
              </a:solidFill>
              <a:ea typeface="Calibri"/>
              <a:cs typeface="Calibri"/>
            </a:endParaRPr>
          </a:p>
          <a:p>
            <a:endParaRPr lang="en-GB" dirty="0"/>
          </a:p>
        </p:txBody>
      </p:sp>
      <p:sp>
        <p:nvSpPr>
          <p:cNvPr id="8" name="Text Placeholder 7">
            <a:extLst>
              <a:ext uri="{FF2B5EF4-FFF2-40B4-BE49-F238E27FC236}">
                <a16:creationId xmlns:a16="http://schemas.microsoft.com/office/drawing/2014/main" id="{BE431FA8-E292-DDE4-C11B-E1D6C07E969B}"/>
              </a:ext>
            </a:extLst>
          </p:cNvPr>
          <p:cNvSpPr>
            <a:spLocks noGrp="1"/>
          </p:cNvSpPr>
          <p:nvPr>
            <p:ph type="body" sz="quarter" idx="18"/>
          </p:nvPr>
        </p:nvSpPr>
        <p:spPr/>
        <p:txBody>
          <a:bodyPr lIns="91440" tIns="45720" rIns="91440" bIns="45720" anchor="t">
            <a:normAutofit/>
          </a:bodyPr>
          <a:lstStyle/>
          <a:p>
            <a:pPr algn="l"/>
            <a:r>
              <a:rPr lang="en-GB" dirty="0"/>
              <a:t>Football</a:t>
            </a:r>
          </a:p>
        </p:txBody>
      </p:sp>
      <p:sp>
        <p:nvSpPr>
          <p:cNvPr id="9" name="Text Placeholder 8">
            <a:extLst>
              <a:ext uri="{FF2B5EF4-FFF2-40B4-BE49-F238E27FC236}">
                <a16:creationId xmlns:a16="http://schemas.microsoft.com/office/drawing/2014/main" id="{28133AF8-22E9-324C-B73E-9B53C651F3A6}"/>
              </a:ext>
            </a:extLst>
          </p:cNvPr>
          <p:cNvSpPr>
            <a:spLocks noGrp="1"/>
          </p:cNvSpPr>
          <p:nvPr>
            <p:ph type="body" sz="quarter" idx="19"/>
          </p:nvPr>
        </p:nvSpPr>
        <p:spPr/>
        <p:txBody>
          <a:bodyPr lIns="91440" tIns="45720" rIns="91440" bIns="45720" anchor="t">
            <a:normAutofit/>
          </a:bodyPr>
          <a:lstStyle/>
          <a:p>
            <a:pPr algn="l"/>
            <a:r>
              <a:rPr lang="en-US" dirty="0">
                <a:cs typeface="Calibri"/>
              </a:rPr>
              <a:t>Women’s</a:t>
            </a:r>
            <a:r>
              <a:rPr lang="en-US" sz="2200" dirty="0">
                <a:solidFill>
                  <a:srgbClr val="140041"/>
                </a:solidFill>
                <a:cs typeface="Calibri"/>
              </a:rPr>
              <a:t> football is currently the fastest growing sport in the UK.</a:t>
            </a:r>
          </a:p>
          <a:p>
            <a:endParaRPr lang="en-GB" dirty="0"/>
          </a:p>
        </p:txBody>
      </p:sp>
      <p:pic>
        <p:nvPicPr>
          <p:cNvPr id="10" name="Picture 9">
            <a:extLst>
              <a:ext uri="{FF2B5EF4-FFF2-40B4-BE49-F238E27FC236}">
                <a16:creationId xmlns:a16="http://schemas.microsoft.com/office/drawing/2014/main" id="{9F1FE95F-C3AA-1B0D-C523-414723791630}"/>
              </a:ext>
            </a:extLst>
          </p:cNvPr>
          <p:cNvPicPr>
            <a:picLocks noChangeAspect="1"/>
          </p:cNvPicPr>
          <p:nvPr/>
        </p:nvPicPr>
        <p:blipFill>
          <a:blip r:embed="rId3"/>
          <a:stretch>
            <a:fillRect/>
          </a:stretch>
        </p:blipFill>
        <p:spPr>
          <a:xfrm>
            <a:off x="3895296" y="4712669"/>
            <a:ext cx="940537" cy="970877"/>
          </a:xfrm>
          <a:prstGeom prst="rect">
            <a:avLst/>
          </a:prstGeom>
        </p:spPr>
      </p:pic>
      <p:pic>
        <p:nvPicPr>
          <p:cNvPr id="13" name="Picture 12">
            <a:extLst>
              <a:ext uri="{FF2B5EF4-FFF2-40B4-BE49-F238E27FC236}">
                <a16:creationId xmlns:a16="http://schemas.microsoft.com/office/drawing/2014/main" id="{FA3709EC-99E5-BBE5-CEA7-AD46D77F505B}"/>
              </a:ext>
            </a:extLst>
          </p:cNvPr>
          <p:cNvPicPr>
            <a:picLocks noChangeAspect="1"/>
          </p:cNvPicPr>
          <p:nvPr/>
        </p:nvPicPr>
        <p:blipFill>
          <a:blip r:embed="rId3"/>
          <a:stretch>
            <a:fillRect/>
          </a:stretch>
        </p:blipFill>
        <p:spPr>
          <a:xfrm>
            <a:off x="10296096" y="3934569"/>
            <a:ext cx="1304025" cy="1346090"/>
          </a:xfrm>
          <a:prstGeom prst="rect">
            <a:avLst/>
          </a:prstGeom>
        </p:spPr>
      </p:pic>
      <p:pic>
        <p:nvPicPr>
          <p:cNvPr id="16" name="Picture 15">
            <a:extLst>
              <a:ext uri="{FF2B5EF4-FFF2-40B4-BE49-F238E27FC236}">
                <a16:creationId xmlns:a16="http://schemas.microsoft.com/office/drawing/2014/main" id="{2917D7C9-4C7D-3007-4F29-C90AFDB1BA2B}"/>
              </a:ext>
            </a:extLst>
          </p:cNvPr>
          <p:cNvPicPr>
            <a:picLocks noChangeAspect="1"/>
          </p:cNvPicPr>
          <p:nvPr/>
        </p:nvPicPr>
        <p:blipFill>
          <a:blip r:embed="rId4"/>
          <a:stretch>
            <a:fillRect/>
          </a:stretch>
        </p:blipFill>
        <p:spPr>
          <a:xfrm>
            <a:off x="3895296" y="3248976"/>
            <a:ext cx="853562" cy="1052726"/>
          </a:xfrm>
          <a:prstGeom prst="rect">
            <a:avLst/>
          </a:prstGeom>
        </p:spPr>
      </p:pic>
    </p:spTree>
    <p:extLst>
      <p:ext uri="{BB962C8B-B14F-4D97-AF65-F5344CB8AC3E}">
        <p14:creationId xmlns:p14="http://schemas.microsoft.com/office/powerpoint/2010/main" val="98221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7692D-1F36-AF98-6B3C-C606E047584B}"/>
              </a:ext>
            </a:extLst>
          </p:cNvPr>
          <p:cNvSpPr>
            <a:spLocks noGrp="1"/>
          </p:cNvSpPr>
          <p:nvPr>
            <p:ph type="body" sz="quarter" idx="10"/>
          </p:nvPr>
        </p:nvSpPr>
        <p:spPr/>
        <p:txBody>
          <a:bodyPr/>
          <a:lstStyle/>
          <a:p>
            <a:r>
              <a:rPr lang="en-GB"/>
              <a:t>Hands in the Air</a:t>
            </a:r>
          </a:p>
        </p:txBody>
      </p:sp>
      <p:sp>
        <p:nvSpPr>
          <p:cNvPr id="4" name="Text Placeholder 3">
            <a:extLst>
              <a:ext uri="{FF2B5EF4-FFF2-40B4-BE49-F238E27FC236}">
                <a16:creationId xmlns:a16="http://schemas.microsoft.com/office/drawing/2014/main" id="{D25A2ECA-16E0-59F8-5566-717DC457AF52}"/>
              </a:ext>
            </a:extLst>
          </p:cNvPr>
          <p:cNvSpPr>
            <a:spLocks noGrp="1"/>
          </p:cNvSpPr>
          <p:nvPr>
            <p:ph type="body" sz="quarter" idx="13"/>
          </p:nvPr>
        </p:nvSpPr>
        <p:spPr/>
        <p:txBody>
          <a:bodyPr/>
          <a:lstStyle/>
          <a:p>
            <a:r>
              <a:rPr lang="en-GB" dirty="0"/>
              <a:t>Click your fingers</a:t>
            </a:r>
          </a:p>
        </p:txBody>
      </p:sp>
      <p:sp>
        <p:nvSpPr>
          <p:cNvPr id="6" name="Text Placeholder 5">
            <a:extLst>
              <a:ext uri="{FF2B5EF4-FFF2-40B4-BE49-F238E27FC236}">
                <a16:creationId xmlns:a16="http://schemas.microsoft.com/office/drawing/2014/main" id="{D00680D8-805D-F406-30A9-E3A710B0AFD3}"/>
              </a:ext>
            </a:extLst>
          </p:cNvPr>
          <p:cNvSpPr>
            <a:spLocks noGrp="1"/>
          </p:cNvSpPr>
          <p:nvPr>
            <p:ph type="body" sz="quarter" idx="15"/>
          </p:nvPr>
        </p:nvSpPr>
        <p:spPr/>
        <p:txBody>
          <a:bodyPr lIns="91440" tIns="45720" rIns="91440" bIns="45720" anchor="t">
            <a:normAutofit/>
          </a:bodyPr>
          <a:lstStyle/>
          <a:p>
            <a:pPr algn="l"/>
            <a:r>
              <a:rPr lang="en-GB" dirty="0"/>
              <a:t>Statement 6</a:t>
            </a:r>
          </a:p>
        </p:txBody>
      </p:sp>
      <p:sp>
        <p:nvSpPr>
          <p:cNvPr id="7" name="Text Placeholder 6">
            <a:extLst>
              <a:ext uri="{FF2B5EF4-FFF2-40B4-BE49-F238E27FC236}">
                <a16:creationId xmlns:a16="http://schemas.microsoft.com/office/drawing/2014/main" id="{5005432B-7D9E-03C4-B274-FBF3C9AF0696}"/>
              </a:ext>
            </a:extLst>
          </p:cNvPr>
          <p:cNvSpPr>
            <a:spLocks noGrp="1"/>
          </p:cNvSpPr>
          <p:nvPr>
            <p:ph type="body" sz="quarter" idx="16"/>
          </p:nvPr>
        </p:nvSpPr>
        <p:spPr/>
        <p:txBody>
          <a:bodyPr lIns="91440" tIns="45720" rIns="91440" bIns="45720" anchor="t">
            <a:normAutofit lnSpcReduction="10000"/>
          </a:bodyPr>
          <a:lstStyle/>
          <a:p>
            <a:pPr algn="l"/>
            <a:r>
              <a:rPr lang="en-US" dirty="0">
                <a:solidFill>
                  <a:srgbClr val="140041"/>
                </a:solidFill>
                <a:ea typeface="Calibri"/>
                <a:cs typeface="Calibri"/>
              </a:rPr>
              <a:t>Research shows that children who are more active are _______ likely to keep trying difficult tasks until they can do them. </a:t>
            </a:r>
            <a:endParaRPr lang="en-US" sz="2200" dirty="0">
              <a:solidFill>
                <a:srgbClr val="140041"/>
              </a:solidFill>
              <a:ea typeface="Calibri"/>
              <a:cs typeface="Calibri"/>
            </a:endParaRPr>
          </a:p>
          <a:p>
            <a:endParaRPr lang="en-GB" dirty="0"/>
          </a:p>
        </p:txBody>
      </p:sp>
      <p:sp>
        <p:nvSpPr>
          <p:cNvPr id="8" name="Text Placeholder 7">
            <a:extLst>
              <a:ext uri="{FF2B5EF4-FFF2-40B4-BE49-F238E27FC236}">
                <a16:creationId xmlns:a16="http://schemas.microsoft.com/office/drawing/2014/main" id="{8A49F323-8295-1DF1-CF49-70BD4779DEBD}"/>
              </a:ext>
            </a:extLst>
          </p:cNvPr>
          <p:cNvSpPr>
            <a:spLocks noGrp="1"/>
          </p:cNvSpPr>
          <p:nvPr>
            <p:ph type="body" sz="quarter" idx="18"/>
          </p:nvPr>
        </p:nvSpPr>
        <p:spPr/>
        <p:txBody>
          <a:bodyPr lIns="91440" tIns="45720" rIns="91440" bIns="45720" anchor="t">
            <a:normAutofit/>
          </a:bodyPr>
          <a:lstStyle/>
          <a:p>
            <a:pPr algn="l"/>
            <a:r>
              <a:rPr lang="en-GB" dirty="0"/>
              <a:t>More</a:t>
            </a:r>
            <a:endParaRPr lang="en-GB" dirty="0">
              <a:ea typeface="Calibri"/>
              <a:cs typeface="Calibri"/>
            </a:endParaRPr>
          </a:p>
        </p:txBody>
      </p:sp>
      <p:sp>
        <p:nvSpPr>
          <p:cNvPr id="9" name="Text Placeholder 8">
            <a:extLst>
              <a:ext uri="{FF2B5EF4-FFF2-40B4-BE49-F238E27FC236}">
                <a16:creationId xmlns:a16="http://schemas.microsoft.com/office/drawing/2014/main" id="{20B5FD52-C6DB-C966-22DB-0D828437AE3F}"/>
              </a:ext>
            </a:extLst>
          </p:cNvPr>
          <p:cNvSpPr>
            <a:spLocks noGrp="1"/>
          </p:cNvSpPr>
          <p:nvPr>
            <p:ph type="body" sz="quarter" idx="19"/>
          </p:nvPr>
        </p:nvSpPr>
        <p:spPr/>
        <p:txBody>
          <a:bodyPr lIns="91440" tIns="45720" rIns="91440" bIns="45720" anchor="t">
            <a:normAutofit fontScale="92500"/>
          </a:bodyPr>
          <a:lstStyle/>
          <a:p>
            <a:pPr algn="l"/>
            <a:r>
              <a:rPr lang="en-US" dirty="0">
                <a:ea typeface="Calibri"/>
                <a:cs typeface="Calibri"/>
              </a:rPr>
              <a:t>Research shows that children who are more active are more likely to keep trying difficult tasks until they can do them.  </a:t>
            </a:r>
            <a:endParaRPr lang="en-US" sz="2200" dirty="0">
              <a:solidFill>
                <a:srgbClr val="140041"/>
              </a:solidFill>
              <a:ea typeface="Calibri"/>
              <a:cs typeface="Calibri"/>
            </a:endParaRPr>
          </a:p>
          <a:p>
            <a:endParaRPr lang="en-GB" dirty="0"/>
          </a:p>
        </p:txBody>
      </p:sp>
      <p:pic>
        <p:nvPicPr>
          <p:cNvPr id="10" name="Picture 9">
            <a:extLst>
              <a:ext uri="{FF2B5EF4-FFF2-40B4-BE49-F238E27FC236}">
                <a16:creationId xmlns:a16="http://schemas.microsoft.com/office/drawing/2014/main" id="{C16C0FC2-BC9F-3074-98FC-A9578232A7EA}"/>
              </a:ext>
            </a:extLst>
          </p:cNvPr>
          <p:cNvPicPr>
            <a:picLocks noChangeAspect="1"/>
          </p:cNvPicPr>
          <p:nvPr/>
        </p:nvPicPr>
        <p:blipFill>
          <a:blip r:embed="rId3"/>
          <a:stretch>
            <a:fillRect/>
          </a:stretch>
        </p:blipFill>
        <p:spPr>
          <a:xfrm>
            <a:off x="3959210" y="4774470"/>
            <a:ext cx="673100" cy="787400"/>
          </a:xfrm>
          <a:prstGeom prst="rect">
            <a:avLst/>
          </a:prstGeom>
        </p:spPr>
      </p:pic>
      <p:pic>
        <p:nvPicPr>
          <p:cNvPr id="15" name="Picture 14">
            <a:extLst>
              <a:ext uri="{FF2B5EF4-FFF2-40B4-BE49-F238E27FC236}">
                <a16:creationId xmlns:a16="http://schemas.microsoft.com/office/drawing/2014/main" id="{430B1A8D-6EE2-4CA8-436F-A9F4AB9E8A31}"/>
              </a:ext>
            </a:extLst>
          </p:cNvPr>
          <p:cNvPicPr>
            <a:picLocks noChangeAspect="1"/>
          </p:cNvPicPr>
          <p:nvPr/>
        </p:nvPicPr>
        <p:blipFill>
          <a:blip r:embed="rId4"/>
          <a:stretch>
            <a:fillRect/>
          </a:stretch>
        </p:blipFill>
        <p:spPr>
          <a:xfrm>
            <a:off x="4015917" y="3029697"/>
            <a:ext cx="469900" cy="1257300"/>
          </a:xfrm>
          <a:prstGeom prst="rect">
            <a:avLst/>
          </a:prstGeom>
        </p:spPr>
      </p:pic>
      <p:pic>
        <p:nvPicPr>
          <p:cNvPr id="16" name="Picture 15">
            <a:extLst>
              <a:ext uri="{FF2B5EF4-FFF2-40B4-BE49-F238E27FC236}">
                <a16:creationId xmlns:a16="http://schemas.microsoft.com/office/drawing/2014/main" id="{CB61CCC0-1F0D-8EDF-2737-7E8A353F3C4B}"/>
              </a:ext>
            </a:extLst>
          </p:cNvPr>
          <p:cNvPicPr>
            <a:picLocks noChangeAspect="1"/>
          </p:cNvPicPr>
          <p:nvPr/>
        </p:nvPicPr>
        <p:blipFill>
          <a:blip r:embed="rId4"/>
          <a:stretch>
            <a:fillRect/>
          </a:stretch>
        </p:blipFill>
        <p:spPr>
          <a:xfrm>
            <a:off x="10517310" y="3879717"/>
            <a:ext cx="605224" cy="1619383"/>
          </a:xfrm>
          <a:prstGeom prst="rect">
            <a:avLst/>
          </a:prstGeom>
        </p:spPr>
      </p:pic>
    </p:spTree>
    <p:extLst>
      <p:ext uri="{BB962C8B-B14F-4D97-AF65-F5344CB8AC3E}">
        <p14:creationId xmlns:p14="http://schemas.microsoft.com/office/powerpoint/2010/main" val="3350181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A7FB0C-C1FA-907D-99D4-96412033F983}"/>
              </a:ext>
            </a:extLst>
          </p:cNvPr>
          <p:cNvSpPr>
            <a:spLocks noGrp="1"/>
          </p:cNvSpPr>
          <p:nvPr>
            <p:ph type="body" sz="quarter" idx="10"/>
          </p:nvPr>
        </p:nvSpPr>
        <p:spPr>
          <a:xfrm>
            <a:off x="245220" y="1898650"/>
            <a:ext cx="9576005" cy="1350963"/>
          </a:xfrm>
        </p:spPr>
        <p:txBody>
          <a:bodyPr lIns="91440" tIns="45720" rIns="91440" bIns="45720" anchor="t"/>
          <a:lstStyle/>
          <a:p>
            <a:r>
              <a:rPr lang="en-US">
                <a:solidFill>
                  <a:schemeClr val="tx1"/>
                </a:solidFill>
                <a:ea typeface="Calibri"/>
                <a:cs typeface="Calibri"/>
              </a:rPr>
              <a:t>Physical activity benefits both your physical and mental health. </a:t>
            </a:r>
            <a:endParaRPr lang="en-US">
              <a:solidFill>
                <a:schemeClr val="tx1"/>
              </a:solidFill>
              <a:cs typeface="Calibri" panose="020F0502020204030204"/>
            </a:endParaRPr>
          </a:p>
        </p:txBody>
      </p:sp>
      <p:sp>
        <p:nvSpPr>
          <p:cNvPr id="3" name="Text Placeholder 2">
            <a:extLst>
              <a:ext uri="{FF2B5EF4-FFF2-40B4-BE49-F238E27FC236}">
                <a16:creationId xmlns:a16="http://schemas.microsoft.com/office/drawing/2014/main" id="{8088E426-AC6E-2EE1-4B66-832D92360F04}"/>
              </a:ext>
            </a:extLst>
          </p:cNvPr>
          <p:cNvSpPr>
            <a:spLocks noGrp="1"/>
          </p:cNvSpPr>
          <p:nvPr>
            <p:ph type="body" sz="quarter" idx="14"/>
          </p:nvPr>
        </p:nvSpPr>
        <p:spPr/>
        <p:txBody>
          <a:bodyPr lIns="91440" tIns="45720" rIns="91440" bIns="45720" anchor="t"/>
          <a:lstStyle/>
          <a:p>
            <a:r>
              <a:rPr lang="en-US" dirty="0">
                <a:solidFill>
                  <a:srgbClr val="05B0AB"/>
                </a:solidFill>
                <a:ea typeface="Calibri"/>
                <a:cs typeface="Calibri"/>
              </a:rPr>
              <a:t>Did you know? </a:t>
            </a:r>
            <a:endParaRPr lang="en-US" dirty="0">
              <a:solidFill>
                <a:srgbClr val="05B0AB"/>
              </a:solidFill>
            </a:endParaRPr>
          </a:p>
        </p:txBody>
      </p:sp>
      <p:sp>
        <p:nvSpPr>
          <p:cNvPr id="6" name="Subtitle 2">
            <a:extLst>
              <a:ext uri="{FF2B5EF4-FFF2-40B4-BE49-F238E27FC236}">
                <a16:creationId xmlns:a16="http://schemas.microsoft.com/office/drawing/2014/main" id="{E96B56ED-0B86-97F2-F39D-788F738B62BD}"/>
              </a:ext>
            </a:extLst>
          </p:cNvPr>
          <p:cNvSpPr txBox="1">
            <a:spLocks/>
          </p:cNvSpPr>
          <p:nvPr/>
        </p:nvSpPr>
        <p:spPr>
          <a:xfrm>
            <a:off x="7102870" y="4311024"/>
            <a:ext cx="3999013" cy="203900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US" sz="2200" dirty="0">
                <a:solidFill>
                  <a:srgbClr val="140041"/>
                </a:solidFill>
                <a:ea typeface="+mn-lt"/>
                <a:cs typeface="+mn-lt"/>
              </a:rPr>
              <a:t>Physical activity is good for your mental health, by improving sleep, managing activity and releasing chemicals that make you feel happy. </a:t>
            </a:r>
          </a:p>
        </p:txBody>
      </p:sp>
      <p:sp>
        <p:nvSpPr>
          <p:cNvPr id="9" name="Subtitle 2">
            <a:extLst>
              <a:ext uri="{FF2B5EF4-FFF2-40B4-BE49-F238E27FC236}">
                <a16:creationId xmlns:a16="http://schemas.microsoft.com/office/drawing/2014/main" id="{9DFF69A4-2199-0AC6-EBF1-0D818CE54049}"/>
              </a:ext>
            </a:extLst>
          </p:cNvPr>
          <p:cNvSpPr txBox="1">
            <a:spLocks/>
          </p:cNvSpPr>
          <p:nvPr/>
        </p:nvSpPr>
        <p:spPr>
          <a:xfrm>
            <a:off x="2035492" y="4311024"/>
            <a:ext cx="3334794" cy="199889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US" sz="2200" dirty="0">
                <a:solidFill>
                  <a:srgbClr val="140041"/>
                </a:solidFill>
                <a:cs typeface="Calibri" panose="020F0502020204030204"/>
              </a:rPr>
              <a:t>Physical activity is good for your physical health. </a:t>
            </a:r>
            <a:br>
              <a:rPr lang="en-US" sz="2200" dirty="0">
                <a:solidFill>
                  <a:srgbClr val="140041"/>
                </a:solidFill>
                <a:cs typeface="Calibri" panose="020F0502020204030204"/>
              </a:rPr>
            </a:br>
            <a:r>
              <a:rPr lang="en-US" sz="2200" dirty="0">
                <a:solidFill>
                  <a:srgbClr val="140041"/>
                </a:solidFill>
                <a:cs typeface="Calibri" panose="020F0502020204030204"/>
              </a:rPr>
              <a:t>It ensures healthy growth and development and improves your fitness. </a:t>
            </a:r>
            <a:endParaRPr lang="en-US" sz="2200" dirty="0">
              <a:solidFill>
                <a:srgbClr val="140041"/>
              </a:solidFill>
              <a:ea typeface="+mn-lt"/>
              <a:cs typeface="+mn-lt"/>
            </a:endParaRPr>
          </a:p>
        </p:txBody>
      </p:sp>
      <p:pic>
        <p:nvPicPr>
          <p:cNvPr id="5" name="Picture 4">
            <a:extLst>
              <a:ext uri="{FF2B5EF4-FFF2-40B4-BE49-F238E27FC236}">
                <a16:creationId xmlns:a16="http://schemas.microsoft.com/office/drawing/2014/main" id="{635619A6-D6DE-3D45-5CBD-E3C88CE51090}"/>
              </a:ext>
            </a:extLst>
          </p:cNvPr>
          <p:cNvPicPr>
            <a:picLocks noChangeAspect="1"/>
          </p:cNvPicPr>
          <p:nvPr/>
        </p:nvPicPr>
        <p:blipFill>
          <a:blip r:embed="rId3"/>
          <a:stretch>
            <a:fillRect/>
          </a:stretch>
        </p:blipFill>
        <p:spPr>
          <a:xfrm>
            <a:off x="3080597" y="2884571"/>
            <a:ext cx="997244" cy="1305381"/>
          </a:xfrm>
          <a:prstGeom prst="rect">
            <a:avLst/>
          </a:prstGeom>
        </p:spPr>
      </p:pic>
      <p:pic>
        <p:nvPicPr>
          <p:cNvPr id="8" name="Picture 7">
            <a:extLst>
              <a:ext uri="{FF2B5EF4-FFF2-40B4-BE49-F238E27FC236}">
                <a16:creationId xmlns:a16="http://schemas.microsoft.com/office/drawing/2014/main" id="{4EACD2B8-D03D-8549-C242-955370176FB5}"/>
              </a:ext>
            </a:extLst>
          </p:cNvPr>
          <p:cNvPicPr>
            <a:picLocks noChangeAspect="1"/>
          </p:cNvPicPr>
          <p:nvPr/>
        </p:nvPicPr>
        <p:blipFill>
          <a:blip r:embed="rId4"/>
          <a:stretch>
            <a:fillRect/>
          </a:stretch>
        </p:blipFill>
        <p:spPr>
          <a:xfrm>
            <a:off x="8440865" y="3101094"/>
            <a:ext cx="1323021" cy="1088858"/>
          </a:xfrm>
          <a:prstGeom prst="rect">
            <a:avLst/>
          </a:prstGeom>
        </p:spPr>
      </p:pic>
      <p:sp>
        <p:nvSpPr>
          <p:cNvPr id="10" name="Title 1">
            <a:extLst>
              <a:ext uri="{FF2B5EF4-FFF2-40B4-BE49-F238E27FC236}">
                <a16:creationId xmlns:a16="http://schemas.microsoft.com/office/drawing/2014/main" id="{49B66ACC-17A5-7104-0EA5-8C383ADBA285}"/>
              </a:ext>
            </a:extLst>
          </p:cNvPr>
          <p:cNvSpPr txBox="1">
            <a:spLocks/>
          </p:cNvSpPr>
          <p:nvPr/>
        </p:nvSpPr>
        <p:spPr>
          <a:xfrm>
            <a:off x="4801259" y="81932"/>
            <a:ext cx="1333222" cy="568757"/>
          </a:xfrm>
          <a:prstGeom prst="rect">
            <a:avLst/>
          </a:prstGeom>
          <a:noFill/>
          <a:ln>
            <a:noFill/>
          </a:ln>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15 </a:t>
            </a:r>
            <a:r>
              <a:rPr lang="en-US" sz="2500" b="1">
                <a:solidFill>
                  <a:schemeClr val="bg1"/>
                </a:solidFill>
                <a:latin typeface="+mn-lt"/>
                <a:cs typeface="Calibri Light"/>
              </a:rPr>
              <a:t>MINS</a:t>
            </a:r>
          </a:p>
        </p:txBody>
      </p:sp>
      <p:pic>
        <p:nvPicPr>
          <p:cNvPr id="11" name="Picture 10">
            <a:extLst>
              <a:ext uri="{FF2B5EF4-FFF2-40B4-BE49-F238E27FC236}">
                <a16:creationId xmlns:a16="http://schemas.microsoft.com/office/drawing/2014/main" id="{2CD58D24-8B20-A50E-16E7-82BA7E31AA66}"/>
              </a:ext>
            </a:extLst>
          </p:cNvPr>
          <p:cNvPicPr>
            <a:picLocks noChangeAspect="1"/>
          </p:cNvPicPr>
          <p:nvPr/>
        </p:nvPicPr>
        <p:blipFill>
          <a:blip r:embed="rId5"/>
          <a:stretch>
            <a:fillRect/>
          </a:stretch>
        </p:blipFill>
        <p:spPr>
          <a:xfrm>
            <a:off x="6203481" y="192845"/>
            <a:ext cx="267945" cy="358263"/>
          </a:xfrm>
          <a:prstGeom prst="rect">
            <a:avLst/>
          </a:prstGeom>
        </p:spPr>
      </p:pic>
    </p:spTree>
    <p:extLst>
      <p:ext uri="{BB962C8B-B14F-4D97-AF65-F5344CB8AC3E}">
        <p14:creationId xmlns:p14="http://schemas.microsoft.com/office/powerpoint/2010/main" val="140819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48AB1-6006-2B0B-5ED0-FE26992F0B3F}"/>
              </a:ext>
            </a:extLst>
          </p:cNvPr>
          <p:cNvSpPr>
            <a:spLocks noGrp="1"/>
          </p:cNvSpPr>
          <p:nvPr>
            <p:ph type="body" sz="quarter" idx="11"/>
          </p:nvPr>
        </p:nvSpPr>
        <p:spPr/>
        <p:txBody>
          <a:bodyPr lIns="91440" tIns="45720" rIns="91440" bIns="45720" anchor="t">
            <a:normAutofit fontScale="92500" lnSpcReduction="10000"/>
          </a:bodyPr>
          <a:lstStyle/>
          <a:p>
            <a:r>
              <a:rPr lang="en-US" sz="3200" b="1"/>
              <a:t>What might </a:t>
            </a:r>
            <a:r>
              <a:rPr lang="en-US"/>
              <a:t>make someone feel less confident about moving? </a:t>
            </a:r>
            <a:endParaRPr lang="en-US" sz="3200" b="1">
              <a:ea typeface="Calibri"/>
              <a:cs typeface="Calibri"/>
            </a:endParaRPr>
          </a:p>
          <a:p>
            <a:endParaRPr lang="en-GB"/>
          </a:p>
        </p:txBody>
      </p:sp>
      <p:sp>
        <p:nvSpPr>
          <p:cNvPr id="4" name="Text Placeholder 3">
            <a:extLst>
              <a:ext uri="{FF2B5EF4-FFF2-40B4-BE49-F238E27FC236}">
                <a16:creationId xmlns:a16="http://schemas.microsoft.com/office/drawing/2014/main" id="{063212A1-8BAD-2F66-861C-86E51C0C0414}"/>
              </a:ext>
            </a:extLst>
          </p:cNvPr>
          <p:cNvSpPr>
            <a:spLocks noGrp="1"/>
          </p:cNvSpPr>
          <p:nvPr>
            <p:ph type="body" sz="quarter" idx="12"/>
          </p:nvPr>
        </p:nvSpPr>
        <p:spPr>
          <a:xfrm>
            <a:off x="4709227" y="2888928"/>
            <a:ext cx="2916977" cy="2610172"/>
          </a:xfrm>
        </p:spPr>
        <p:txBody>
          <a:bodyPr lIns="91440" tIns="45720" rIns="91440" bIns="45720" anchor="t">
            <a:normAutofit/>
          </a:bodyPr>
          <a:lstStyle/>
          <a:p>
            <a:r>
              <a:rPr lang="en-US" sz="3200" b="1"/>
              <a:t>What might </a:t>
            </a:r>
            <a:r>
              <a:rPr lang="en-US"/>
              <a:t>give people confidence to move? </a:t>
            </a:r>
            <a:endParaRPr lang="en-US" sz="3200" b="1">
              <a:ea typeface="Calibri"/>
              <a:cs typeface="Calibri"/>
            </a:endParaRPr>
          </a:p>
          <a:p>
            <a:endParaRPr lang="en-GB"/>
          </a:p>
        </p:txBody>
      </p:sp>
      <p:pic>
        <p:nvPicPr>
          <p:cNvPr id="10" name="Picture Placeholder 9">
            <a:extLst>
              <a:ext uri="{FF2B5EF4-FFF2-40B4-BE49-F238E27FC236}">
                <a16:creationId xmlns:a16="http://schemas.microsoft.com/office/drawing/2014/main" id="{4EE1F371-71C3-36F1-08F1-393B79816E9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902" r="32522"/>
          <a:stretch/>
        </p:blipFill>
        <p:spPr>
          <a:xfrm>
            <a:off x="8435975" y="835200"/>
            <a:ext cx="3756025" cy="6022800"/>
          </a:xfrm>
        </p:spPr>
      </p:pic>
    </p:spTree>
    <p:extLst>
      <p:ext uri="{BB962C8B-B14F-4D97-AF65-F5344CB8AC3E}">
        <p14:creationId xmlns:p14="http://schemas.microsoft.com/office/powerpoint/2010/main" val="3826507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8E61C-88AF-C6A6-7665-44111ED7FEE1}"/>
              </a:ext>
            </a:extLst>
          </p:cNvPr>
          <p:cNvSpPr>
            <a:spLocks noGrp="1"/>
          </p:cNvSpPr>
          <p:nvPr>
            <p:ph type="body" sz="quarter" idx="10"/>
          </p:nvPr>
        </p:nvSpPr>
        <p:spPr/>
        <p:txBody>
          <a:bodyPr/>
          <a:lstStyle/>
          <a:p>
            <a:r>
              <a:rPr lang="en-US"/>
              <a:t>Meet Mo and Kate…</a:t>
            </a:r>
          </a:p>
        </p:txBody>
      </p:sp>
      <p:pic>
        <p:nvPicPr>
          <p:cNvPr id="13" name="Picture Placeholder 12">
            <a:extLst>
              <a:ext uri="{FF2B5EF4-FFF2-40B4-BE49-F238E27FC236}">
                <a16:creationId xmlns:a16="http://schemas.microsoft.com/office/drawing/2014/main" id="{E003891B-3AF1-DA61-36BE-17EDA2A5D58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5027" r="8223"/>
          <a:stretch/>
        </p:blipFill>
        <p:spPr>
          <a:xfrm>
            <a:off x="9696451" y="4077485"/>
            <a:ext cx="2160587" cy="2160587"/>
          </a:xfrm>
        </p:spPr>
      </p:pic>
      <p:sp>
        <p:nvSpPr>
          <p:cNvPr id="4" name="Text Placeholder 3">
            <a:extLst>
              <a:ext uri="{FF2B5EF4-FFF2-40B4-BE49-F238E27FC236}">
                <a16:creationId xmlns:a16="http://schemas.microsoft.com/office/drawing/2014/main" id="{F5EFD7B7-B4C0-675B-1B66-D474EF474575}"/>
              </a:ext>
            </a:extLst>
          </p:cNvPr>
          <p:cNvSpPr>
            <a:spLocks noGrp="1"/>
          </p:cNvSpPr>
          <p:nvPr>
            <p:ph type="body" sz="quarter" idx="13"/>
          </p:nvPr>
        </p:nvSpPr>
        <p:spPr>
          <a:xfrm>
            <a:off x="605268" y="2978940"/>
            <a:ext cx="3240432" cy="2610348"/>
          </a:xfrm>
        </p:spPr>
        <p:txBody>
          <a:bodyPr lIns="91440" tIns="45720" rIns="91440" bIns="45720" anchor="t"/>
          <a:lstStyle/>
          <a:p>
            <a:pPr>
              <a:lnSpc>
                <a:spcPct val="100000"/>
              </a:lnSpc>
            </a:pPr>
            <a:r>
              <a:rPr lang="en-US"/>
              <a:t>Turn to someone near you. Give</a:t>
            </a:r>
            <a:r>
              <a:rPr lang="en-US" b="1"/>
              <a:t> one piece of advice each for Mo and Kate to help them feel confident while being active</a:t>
            </a:r>
            <a:r>
              <a:rPr lang="en-US"/>
              <a:t>.</a:t>
            </a:r>
            <a:endParaRPr lang="en-US" b="1">
              <a:ea typeface="Calibri"/>
              <a:cs typeface="Calibri"/>
            </a:endParaRPr>
          </a:p>
        </p:txBody>
      </p:sp>
      <p:sp>
        <p:nvSpPr>
          <p:cNvPr id="5" name="Text Placeholder 4">
            <a:extLst>
              <a:ext uri="{FF2B5EF4-FFF2-40B4-BE49-F238E27FC236}">
                <a16:creationId xmlns:a16="http://schemas.microsoft.com/office/drawing/2014/main" id="{291C3D76-1C7B-2933-C8F2-1AE3210D17B7}"/>
              </a:ext>
            </a:extLst>
          </p:cNvPr>
          <p:cNvSpPr>
            <a:spLocks noGrp="1"/>
          </p:cNvSpPr>
          <p:nvPr>
            <p:ph type="body" sz="quarter" idx="16"/>
          </p:nvPr>
        </p:nvSpPr>
        <p:spPr>
          <a:xfrm>
            <a:off x="4655808" y="4393878"/>
            <a:ext cx="4680624" cy="1915506"/>
          </a:xfrm>
        </p:spPr>
        <p:txBody>
          <a:bodyPr lIns="91440" tIns="45720" rIns="91440" bIns="45720" anchor="t"/>
          <a:lstStyle/>
          <a:p>
            <a:pPr algn="l"/>
            <a:r>
              <a:rPr lang="en-US" sz="2000" dirty="0">
                <a:cs typeface="Calibri"/>
              </a:rPr>
              <a:t>I play for a local football team and love running up and down the pitch. My body is changing though as I get older and sometimes I feel a bit self-conscious about this. Now, I am considering leaving the team. </a:t>
            </a:r>
            <a:endParaRPr lang="en-US" sz="2000" dirty="0">
              <a:ea typeface="Calibri"/>
              <a:cs typeface="Calibri"/>
            </a:endParaRPr>
          </a:p>
        </p:txBody>
      </p:sp>
      <p:sp>
        <p:nvSpPr>
          <p:cNvPr id="6" name="Text Placeholder 5">
            <a:extLst>
              <a:ext uri="{FF2B5EF4-FFF2-40B4-BE49-F238E27FC236}">
                <a16:creationId xmlns:a16="http://schemas.microsoft.com/office/drawing/2014/main" id="{FE400D7D-6C16-7640-985A-E327A894B74F}"/>
              </a:ext>
            </a:extLst>
          </p:cNvPr>
          <p:cNvSpPr>
            <a:spLocks noGrp="1"/>
          </p:cNvSpPr>
          <p:nvPr>
            <p:ph type="body" sz="quarter" idx="17"/>
          </p:nvPr>
        </p:nvSpPr>
        <p:spPr/>
        <p:txBody>
          <a:bodyPr/>
          <a:lstStyle/>
          <a:p>
            <a:pPr algn="l"/>
            <a:r>
              <a:rPr lang="en-GB" dirty="0"/>
              <a:t>KATE</a:t>
            </a:r>
          </a:p>
        </p:txBody>
      </p:sp>
      <p:pic>
        <p:nvPicPr>
          <p:cNvPr id="11" name="Picture Placeholder 10">
            <a:extLst>
              <a:ext uri="{FF2B5EF4-FFF2-40B4-BE49-F238E27FC236}">
                <a16:creationId xmlns:a16="http://schemas.microsoft.com/office/drawing/2014/main" id="{4210970B-B16D-A893-CDF1-9DC0066302FE}"/>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24831" t="9843" r="14989"/>
          <a:stretch/>
        </p:blipFill>
        <p:spPr>
          <a:xfrm>
            <a:off x="9696451" y="1324558"/>
            <a:ext cx="2160587" cy="2160587"/>
          </a:xfrm>
        </p:spPr>
      </p:pic>
      <p:sp>
        <p:nvSpPr>
          <p:cNvPr id="8" name="Text Placeholder 7">
            <a:extLst>
              <a:ext uri="{FF2B5EF4-FFF2-40B4-BE49-F238E27FC236}">
                <a16:creationId xmlns:a16="http://schemas.microsoft.com/office/drawing/2014/main" id="{6C6D078E-2FE8-6438-2FB1-A1FA31EE4C68}"/>
              </a:ext>
            </a:extLst>
          </p:cNvPr>
          <p:cNvSpPr>
            <a:spLocks noGrp="1"/>
          </p:cNvSpPr>
          <p:nvPr>
            <p:ph type="body" sz="quarter" idx="19"/>
          </p:nvPr>
        </p:nvSpPr>
        <p:spPr>
          <a:xfrm>
            <a:off x="4745820" y="1640951"/>
            <a:ext cx="4500600" cy="1915506"/>
          </a:xfrm>
        </p:spPr>
        <p:txBody>
          <a:bodyPr lIns="91440" tIns="45720" rIns="91440" bIns="45720" anchor="t"/>
          <a:lstStyle/>
          <a:p>
            <a:pPr algn="l"/>
            <a:r>
              <a:rPr lang="en-US" sz="2000" dirty="0">
                <a:cs typeface="Calibri"/>
              </a:rPr>
              <a:t>I love playing sport, especially wheelchair basketball. However, recently I’ve noticed I get hot and sweaty when I play. I'm starting to feel a bit embarrassed and I'm not sure I want to play anymore. </a:t>
            </a:r>
            <a:endParaRPr lang="en-GB" sz="2000" dirty="0">
              <a:ea typeface="Calibri"/>
              <a:cs typeface="Calibri"/>
            </a:endParaRPr>
          </a:p>
          <a:p>
            <a:endParaRPr lang="en-GB" dirty="0">
              <a:ea typeface="Calibri"/>
              <a:cs typeface="Calibri"/>
            </a:endParaRPr>
          </a:p>
        </p:txBody>
      </p:sp>
      <p:sp>
        <p:nvSpPr>
          <p:cNvPr id="9" name="Text Placeholder 8">
            <a:extLst>
              <a:ext uri="{FF2B5EF4-FFF2-40B4-BE49-F238E27FC236}">
                <a16:creationId xmlns:a16="http://schemas.microsoft.com/office/drawing/2014/main" id="{C785ED1F-802C-6B93-2030-1AA76123ACB4}"/>
              </a:ext>
            </a:extLst>
          </p:cNvPr>
          <p:cNvSpPr>
            <a:spLocks noGrp="1"/>
          </p:cNvSpPr>
          <p:nvPr>
            <p:ph type="body" sz="quarter" idx="20"/>
          </p:nvPr>
        </p:nvSpPr>
        <p:spPr/>
        <p:txBody>
          <a:bodyPr/>
          <a:lstStyle/>
          <a:p>
            <a:pPr algn="l"/>
            <a:r>
              <a:rPr lang="en-GB" dirty="0"/>
              <a:t>MO</a:t>
            </a:r>
          </a:p>
        </p:txBody>
      </p:sp>
    </p:spTree>
    <p:extLst>
      <p:ext uri="{BB962C8B-B14F-4D97-AF65-F5344CB8AC3E}">
        <p14:creationId xmlns:p14="http://schemas.microsoft.com/office/powerpoint/2010/main" val="321635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D3E2F5-7CC5-0B54-2434-9EFAF404A58C}"/>
              </a:ext>
            </a:extLst>
          </p:cNvPr>
          <p:cNvSpPr txBox="1">
            <a:spLocks/>
          </p:cNvSpPr>
          <p:nvPr/>
        </p:nvSpPr>
        <p:spPr>
          <a:xfrm>
            <a:off x="2171182" y="1035003"/>
            <a:ext cx="7749075"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Mighty moves</a:t>
            </a:r>
            <a:endParaRPr lang="en-US" dirty="0">
              <a:solidFill>
                <a:srgbClr val="05B0AB"/>
              </a:solidFill>
            </a:endParaRPr>
          </a:p>
        </p:txBody>
      </p:sp>
      <p:sp>
        <p:nvSpPr>
          <p:cNvPr id="8" name="TextBox 7">
            <a:extLst>
              <a:ext uri="{FF2B5EF4-FFF2-40B4-BE49-F238E27FC236}">
                <a16:creationId xmlns:a16="http://schemas.microsoft.com/office/drawing/2014/main" id="{18E5B027-7815-F869-98D9-4459132A51C4}"/>
              </a:ext>
            </a:extLst>
          </p:cNvPr>
          <p:cNvSpPr txBox="1"/>
          <p:nvPr/>
        </p:nvSpPr>
        <p:spPr>
          <a:xfrm>
            <a:off x="2122366" y="1707412"/>
            <a:ext cx="5155029" cy="430887"/>
          </a:xfrm>
          <a:prstGeom prst="rect">
            <a:avLst/>
          </a:prstGeom>
          <a:noFill/>
          <a:ln>
            <a:noFill/>
          </a:ln>
        </p:spPr>
        <p:txBody>
          <a:bodyPr wrap="square" lIns="91440" tIns="45720" rIns="91440" bIns="45720" anchor="t">
            <a:spAutoFit/>
          </a:bodyPr>
          <a:lstStyle/>
          <a:p>
            <a:r>
              <a:rPr lang="en-US" sz="2200" b="1" dirty="0">
                <a:solidFill>
                  <a:srgbClr val="140041"/>
                </a:solidFill>
                <a:cs typeface="Calibri"/>
              </a:rPr>
              <a:t> First, watch the video guide below</a:t>
            </a:r>
          </a:p>
        </p:txBody>
      </p:sp>
      <p:pic>
        <p:nvPicPr>
          <p:cNvPr id="9" name="Graphic 8">
            <a:hlinkClick r:id="rId4"/>
            <a:extLst>
              <a:ext uri="{FF2B5EF4-FFF2-40B4-BE49-F238E27FC236}">
                <a16:creationId xmlns:a16="http://schemas.microsoft.com/office/drawing/2014/main" id="{CB834C86-1CDC-5DF4-3B9A-7AFB5A2629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8178" y="3618121"/>
            <a:ext cx="1866900" cy="1638300"/>
          </a:xfrm>
          <a:prstGeom prst="rect">
            <a:avLst/>
          </a:prstGeom>
        </p:spPr>
      </p:pic>
      <p:pic>
        <p:nvPicPr>
          <p:cNvPr id="4" name="Online Media 3">
            <a:hlinkClick r:id="" action="ppaction://media"/>
            <a:extLst>
              <a:ext uri="{FF2B5EF4-FFF2-40B4-BE49-F238E27FC236}">
                <a16:creationId xmlns:a16="http://schemas.microsoft.com/office/drawing/2014/main" id="{BA067C9C-A794-56BA-2586-A4EF61016895}"/>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p:blipFill>
        <p:spPr>
          <a:xfrm>
            <a:off x="2122366" y="2269578"/>
            <a:ext cx="7947267" cy="4489866"/>
          </a:xfrm>
          <a:prstGeom prst="rect">
            <a:avLst/>
          </a:prstGeom>
        </p:spPr>
      </p:pic>
      <p:sp>
        <p:nvSpPr>
          <p:cNvPr id="10" name="Title 1">
            <a:extLst>
              <a:ext uri="{FF2B5EF4-FFF2-40B4-BE49-F238E27FC236}">
                <a16:creationId xmlns:a16="http://schemas.microsoft.com/office/drawing/2014/main" id="{BD05EE89-6B1F-4637-9978-2047257EE256}"/>
              </a:ext>
            </a:extLst>
          </p:cNvPr>
          <p:cNvSpPr txBox="1">
            <a:spLocks/>
          </p:cNvSpPr>
          <p:nvPr/>
        </p:nvSpPr>
        <p:spPr>
          <a:xfrm>
            <a:off x="4743318" y="81932"/>
            <a:ext cx="1333222" cy="568757"/>
          </a:xfrm>
          <a:prstGeom prst="rect">
            <a:avLst/>
          </a:prstGeom>
          <a:noFill/>
          <a:ln>
            <a:noFill/>
          </a:ln>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10 </a:t>
            </a:r>
            <a:r>
              <a:rPr lang="en-US" sz="2500" b="1">
                <a:solidFill>
                  <a:schemeClr val="bg1"/>
                </a:solidFill>
                <a:latin typeface="+mn-lt"/>
                <a:cs typeface="Calibri Light"/>
              </a:rPr>
              <a:t>MINS</a:t>
            </a:r>
          </a:p>
        </p:txBody>
      </p:sp>
      <p:pic>
        <p:nvPicPr>
          <p:cNvPr id="7" name="Picture 6">
            <a:extLst>
              <a:ext uri="{FF2B5EF4-FFF2-40B4-BE49-F238E27FC236}">
                <a16:creationId xmlns:a16="http://schemas.microsoft.com/office/drawing/2014/main" id="{5556D41D-7678-8CA4-F25F-E877840F4639}"/>
              </a:ext>
            </a:extLst>
          </p:cNvPr>
          <p:cNvPicPr>
            <a:picLocks noChangeAspect="1"/>
          </p:cNvPicPr>
          <p:nvPr/>
        </p:nvPicPr>
        <p:blipFill>
          <a:blip r:embed="rId8"/>
          <a:stretch>
            <a:fillRect/>
          </a:stretch>
        </p:blipFill>
        <p:spPr>
          <a:xfrm>
            <a:off x="6203481" y="192845"/>
            <a:ext cx="267945" cy="358263"/>
          </a:xfrm>
          <a:prstGeom prst="rect">
            <a:avLst/>
          </a:prstGeom>
        </p:spPr>
      </p:pic>
    </p:spTree>
    <p:extLst>
      <p:ext uri="{BB962C8B-B14F-4D97-AF65-F5344CB8AC3E}">
        <p14:creationId xmlns:p14="http://schemas.microsoft.com/office/powerpoint/2010/main" val="200861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CA58257-2EF4-1A7D-9F66-1DB3CE90BE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652" t="251" r="18020" b="19027"/>
          <a:stretch/>
        </p:blipFill>
        <p:spPr>
          <a:xfrm>
            <a:off x="6569481" y="837344"/>
            <a:ext cx="5618901" cy="6015600"/>
          </a:xfrm>
        </p:spPr>
      </p:pic>
      <p:sp>
        <p:nvSpPr>
          <p:cNvPr id="4" name="Text Placeholder 3">
            <a:extLst>
              <a:ext uri="{FF2B5EF4-FFF2-40B4-BE49-F238E27FC236}">
                <a16:creationId xmlns:a16="http://schemas.microsoft.com/office/drawing/2014/main" id="{7FC0D662-F8FC-F648-C8B4-76AB511406FB}"/>
              </a:ext>
            </a:extLst>
          </p:cNvPr>
          <p:cNvSpPr>
            <a:spLocks noGrp="1"/>
          </p:cNvSpPr>
          <p:nvPr>
            <p:ph type="body" sz="quarter" idx="14"/>
          </p:nvPr>
        </p:nvSpPr>
        <p:spPr/>
        <p:txBody>
          <a:bodyPr/>
          <a:lstStyle/>
          <a:p>
            <a:r>
              <a:rPr lang="en-US" sz="2200" b="1" dirty="0"/>
              <a:t>It’s time to get moving and increase </a:t>
            </a:r>
            <a:br>
              <a:rPr lang="en-US" sz="2200" b="1" dirty="0"/>
            </a:br>
            <a:r>
              <a:rPr lang="en-US" sz="2200" b="1" dirty="0"/>
              <a:t>the flow of oxygen to your brains!</a:t>
            </a:r>
          </a:p>
          <a:p>
            <a:r>
              <a:rPr lang="en-US" sz="2200" b="1" dirty="0"/>
              <a:t>You have 2 minutes to…</a:t>
            </a:r>
          </a:p>
          <a:p>
            <a:r>
              <a:rPr lang="en-US" sz="2200" b="1" dirty="0">
                <a:solidFill>
                  <a:srgbClr val="00B0AB"/>
                </a:solidFill>
              </a:rPr>
              <a:t>1. Jump</a:t>
            </a:r>
          </a:p>
          <a:p>
            <a:r>
              <a:rPr lang="en-US" sz="2200" b="1" dirty="0">
                <a:solidFill>
                  <a:srgbClr val="00B0AB"/>
                </a:solidFill>
              </a:rPr>
              <a:t>2. Take three large steps</a:t>
            </a:r>
          </a:p>
          <a:p>
            <a:r>
              <a:rPr lang="en-US" sz="2200" b="1" dirty="0">
                <a:solidFill>
                  <a:srgbClr val="00B0AB"/>
                </a:solidFill>
              </a:rPr>
              <a:t>3. High-five a classmate </a:t>
            </a:r>
          </a:p>
          <a:p>
            <a:r>
              <a:rPr lang="en-US" sz="2200" b="1" dirty="0">
                <a:solidFill>
                  <a:srgbClr val="00B0AB"/>
                </a:solidFill>
              </a:rPr>
              <a:t>    (a different one each time!) </a:t>
            </a:r>
            <a:endParaRPr lang="en-GB" dirty="0"/>
          </a:p>
        </p:txBody>
      </p:sp>
      <p:pic>
        <p:nvPicPr>
          <p:cNvPr id="2" name="Picture 1">
            <a:extLst>
              <a:ext uri="{FF2B5EF4-FFF2-40B4-BE49-F238E27FC236}">
                <a16:creationId xmlns:a16="http://schemas.microsoft.com/office/drawing/2014/main" id="{841049D4-4083-29BC-4D9D-51819D5C1905}"/>
              </a:ext>
            </a:extLst>
          </p:cNvPr>
          <p:cNvPicPr>
            <a:picLocks noChangeAspect="1"/>
          </p:cNvPicPr>
          <p:nvPr/>
        </p:nvPicPr>
        <p:blipFill>
          <a:blip r:embed="rId4"/>
          <a:stretch>
            <a:fillRect/>
          </a:stretch>
        </p:blipFill>
        <p:spPr>
          <a:xfrm>
            <a:off x="6203481" y="192845"/>
            <a:ext cx="267945" cy="358263"/>
          </a:xfrm>
          <a:prstGeom prst="rect">
            <a:avLst/>
          </a:prstGeom>
        </p:spPr>
      </p:pic>
      <p:sp>
        <p:nvSpPr>
          <p:cNvPr id="7" name="Title 1">
            <a:extLst>
              <a:ext uri="{FF2B5EF4-FFF2-40B4-BE49-F238E27FC236}">
                <a16:creationId xmlns:a16="http://schemas.microsoft.com/office/drawing/2014/main" id="{5ABFD342-0467-2D9C-A262-050F02A82BF9}"/>
              </a:ext>
            </a:extLst>
          </p:cNvPr>
          <p:cNvSpPr txBox="1">
            <a:spLocks/>
          </p:cNvSpPr>
          <p:nvPr/>
        </p:nvSpPr>
        <p:spPr>
          <a:xfrm>
            <a:off x="4920263"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2 </a:t>
            </a:r>
            <a:r>
              <a:rPr lang="en-US" sz="2500" b="1">
                <a:solidFill>
                  <a:schemeClr val="bg1"/>
                </a:solidFill>
                <a:latin typeface="+mn-lt"/>
                <a:cs typeface="Calibri Light"/>
              </a:rPr>
              <a:t>MINS</a:t>
            </a:r>
          </a:p>
        </p:txBody>
      </p:sp>
      <p:sp>
        <p:nvSpPr>
          <p:cNvPr id="8" name="Title 1">
            <a:extLst>
              <a:ext uri="{FF2B5EF4-FFF2-40B4-BE49-F238E27FC236}">
                <a16:creationId xmlns:a16="http://schemas.microsoft.com/office/drawing/2014/main" id="{DEA0BFF7-AE3F-F51B-1BFB-0D96A3FFC8C2}"/>
              </a:ext>
            </a:extLst>
          </p:cNvPr>
          <p:cNvSpPr txBox="1">
            <a:spLocks/>
          </p:cNvSpPr>
          <p:nvPr/>
        </p:nvSpPr>
        <p:spPr>
          <a:xfrm>
            <a:off x="293644" y="1045571"/>
            <a:ext cx="9573761" cy="8382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05B0AB"/>
                </a:solidFill>
                <a:cs typeface="Calibri Light"/>
              </a:rPr>
              <a:t>Active brain break</a:t>
            </a:r>
            <a:endParaRPr lang="en-US" sz="4000" b="1" dirty="0">
              <a:solidFill>
                <a:srgbClr val="05B0AB"/>
              </a:solidFill>
              <a:latin typeface="+mn-lt"/>
              <a:cs typeface="Calibri Light"/>
            </a:endParaRPr>
          </a:p>
        </p:txBody>
      </p:sp>
    </p:spTree>
    <p:extLst>
      <p:ext uri="{BB962C8B-B14F-4D97-AF65-F5344CB8AC3E}">
        <p14:creationId xmlns:p14="http://schemas.microsoft.com/office/powerpoint/2010/main" val="409025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A20713-EF9E-A9B6-3892-BD5FCDEAF834}"/>
              </a:ext>
            </a:extLst>
          </p:cNvPr>
          <p:cNvSpPr>
            <a:spLocks noGrp="1"/>
          </p:cNvSpPr>
          <p:nvPr>
            <p:ph type="body" sz="quarter" idx="14"/>
          </p:nvPr>
        </p:nvSpPr>
        <p:spPr>
          <a:xfrm>
            <a:off x="5015856" y="1178700"/>
            <a:ext cx="6930923" cy="630084"/>
          </a:xfrm>
        </p:spPr>
        <p:txBody>
          <a:bodyPr/>
          <a:lstStyle/>
          <a:p>
            <a:r>
              <a:rPr lang="en-GB" dirty="0">
                <a:solidFill>
                  <a:srgbClr val="05B0AB"/>
                </a:solidFill>
              </a:rPr>
              <a:t>Mighty moves: your moves</a:t>
            </a:r>
          </a:p>
        </p:txBody>
      </p:sp>
      <p:pic>
        <p:nvPicPr>
          <p:cNvPr id="6" name="Picture Placeholder 5">
            <a:extLst>
              <a:ext uri="{FF2B5EF4-FFF2-40B4-BE49-F238E27FC236}">
                <a16:creationId xmlns:a16="http://schemas.microsoft.com/office/drawing/2014/main" id="{94083FAC-D14B-9022-7552-8A6079C060CF}"/>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7619" t="5375" r="13433"/>
          <a:stretch/>
        </p:blipFill>
        <p:spPr>
          <a:xfrm>
            <a:off x="0" y="831543"/>
            <a:ext cx="5624373" cy="6026457"/>
          </a:xfrm>
        </p:spPr>
      </p:pic>
      <p:sp>
        <p:nvSpPr>
          <p:cNvPr id="7" name="Subtitle 2">
            <a:extLst>
              <a:ext uri="{FF2B5EF4-FFF2-40B4-BE49-F238E27FC236}">
                <a16:creationId xmlns:a16="http://schemas.microsoft.com/office/drawing/2014/main" id="{25A18675-1BC9-9EC4-8DF1-453216EB45C4}"/>
              </a:ext>
            </a:extLst>
          </p:cNvPr>
          <p:cNvSpPr txBox="1">
            <a:spLocks/>
          </p:cNvSpPr>
          <p:nvPr/>
        </p:nvSpPr>
        <p:spPr>
          <a:xfrm>
            <a:off x="6096001" y="2665374"/>
            <a:ext cx="5210907" cy="831300"/>
          </a:xfrm>
          <a:prstGeom prst="rect">
            <a:avLst/>
          </a:prstGeom>
          <a:solidFill>
            <a:srgbClr val="71DCD2">
              <a:alpha val="40000"/>
            </a:srgbClr>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US" sz="2000" b="1" dirty="0">
                <a:solidFill>
                  <a:srgbClr val="140041"/>
                </a:solidFill>
                <a:cs typeface="Calibri"/>
              </a:rPr>
              <a:t>1. </a:t>
            </a:r>
            <a:r>
              <a:rPr lang="en-US" sz="2000" b="1" dirty="0">
                <a:solidFill>
                  <a:srgbClr val="140041"/>
                </a:solidFill>
                <a:ea typeface="+mn-lt"/>
                <a:cs typeface="+mn-lt"/>
              </a:rPr>
              <a:t>Get into groups of 4 and number yourselves. Come up with 4 mighty moves.</a:t>
            </a:r>
            <a:endParaRPr lang="en-US" sz="2000" b="1" dirty="0">
              <a:solidFill>
                <a:srgbClr val="140041"/>
              </a:solidFill>
              <a:cs typeface="Calibri"/>
            </a:endParaRPr>
          </a:p>
        </p:txBody>
      </p:sp>
      <p:sp>
        <p:nvSpPr>
          <p:cNvPr id="8" name="Subtitle 2">
            <a:extLst>
              <a:ext uri="{FF2B5EF4-FFF2-40B4-BE49-F238E27FC236}">
                <a16:creationId xmlns:a16="http://schemas.microsoft.com/office/drawing/2014/main" id="{D79CDDCF-5FAE-DFF0-3CE6-68287473254B}"/>
              </a:ext>
            </a:extLst>
          </p:cNvPr>
          <p:cNvSpPr txBox="1">
            <a:spLocks/>
          </p:cNvSpPr>
          <p:nvPr/>
        </p:nvSpPr>
        <p:spPr>
          <a:xfrm>
            <a:off x="6095999" y="5419606"/>
            <a:ext cx="5210907" cy="997161"/>
          </a:xfrm>
          <a:prstGeom prst="rect">
            <a:avLst/>
          </a:prstGeom>
          <a:solidFill>
            <a:srgbClr val="71DCD2">
              <a:alpha val="40000"/>
            </a:srgb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sz="2000" b="1" dirty="0">
                <a:solidFill>
                  <a:srgbClr val="140041"/>
                </a:solidFill>
                <a:cs typeface="Calibri"/>
              </a:rPr>
              <a:t>4. When your number is called, </a:t>
            </a:r>
            <a:br>
              <a:rPr lang="en-US" sz="2000" b="1" dirty="0">
                <a:solidFill>
                  <a:srgbClr val="140041"/>
                </a:solidFill>
                <a:cs typeface="Calibri"/>
              </a:rPr>
            </a:br>
            <a:r>
              <a:rPr lang="en-US" sz="2000" b="1" dirty="0">
                <a:solidFill>
                  <a:srgbClr val="140041"/>
                </a:solidFill>
                <a:cs typeface="Calibri"/>
              </a:rPr>
              <a:t>move to a new group and learn their sequence.</a:t>
            </a:r>
          </a:p>
        </p:txBody>
      </p:sp>
      <p:sp>
        <p:nvSpPr>
          <p:cNvPr id="9" name="Subtitle 2">
            <a:extLst>
              <a:ext uri="{FF2B5EF4-FFF2-40B4-BE49-F238E27FC236}">
                <a16:creationId xmlns:a16="http://schemas.microsoft.com/office/drawing/2014/main" id="{CF592BFD-28A7-6506-8CCB-E7AC25931545}"/>
              </a:ext>
            </a:extLst>
          </p:cNvPr>
          <p:cNvSpPr txBox="1">
            <a:spLocks/>
          </p:cNvSpPr>
          <p:nvPr/>
        </p:nvSpPr>
        <p:spPr>
          <a:xfrm>
            <a:off x="6096001" y="3566780"/>
            <a:ext cx="5210907" cy="856307"/>
          </a:xfrm>
          <a:prstGeom prst="rect">
            <a:avLst/>
          </a:prstGeom>
          <a:solidFill>
            <a:srgbClr val="71DCD2">
              <a:alpha val="40000"/>
            </a:srgb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sz="2000" b="1" dirty="0">
                <a:solidFill>
                  <a:srgbClr val="140041"/>
                </a:solidFill>
                <a:cs typeface="Calibri"/>
              </a:rPr>
              <a:t>2. Sequence your moves so that your </a:t>
            </a:r>
            <a:br>
              <a:rPr lang="en-US" sz="2000" b="1" dirty="0">
                <a:solidFill>
                  <a:srgbClr val="140041"/>
                </a:solidFill>
                <a:cs typeface="Calibri"/>
              </a:rPr>
            </a:br>
            <a:r>
              <a:rPr lang="en-US" sz="2000" b="1" dirty="0">
                <a:solidFill>
                  <a:srgbClr val="140041"/>
                </a:solidFill>
                <a:cs typeface="Calibri"/>
              </a:rPr>
              <a:t>group all move to a beat. </a:t>
            </a:r>
          </a:p>
        </p:txBody>
      </p:sp>
      <p:sp>
        <p:nvSpPr>
          <p:cNvPr id="10" name="Subtitle 2">
            <a:extLst>
              <a:ext uri="{FF2B5EF4-FFF2-40B4-BE49-F238E27FC236}">
                <a16:creationId xmlns:a16="http://schemas.microsoft.com/office/drawing/2014/main" id="{B68611DF-6495-3DE4-2523-26467D797B89}"/>
              </a:ext>
            </a:extLst>
          </p:cNvPr>
          <p:cNvSpPr txBox="1">
            <a:spLocks/>
          </p:cNvSpPr>
          <p:nvPr/>
        </p:nvSpPr>
        <p:spPr>
          <a:xfrm>
            <a:off x="6096000" y="4493193"/>
            <a:ext cx="5210908" cy="856307"/>
          </a:xfrm>
          <a:prstGeom prst="rect">
            <a:avLst/>
          </a:prstGeom>
          <a:solidFill>
            <a:srgbClr val="71DCD2">
              <a:alpha val="40000"/>
            </a:srgb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sz="2000" b="1" dirty="0">
                <a:solidFill>
                  <a:srgbClr val="140041"/>
                </a:solidFill>
                <a:cs typeface="Calibri"/>
              </a:rPr>
              <a:t>3. Practice your sequence, making sure </a:t>
            </a:r>
            <a:br>
              <a:rPr lang="en-US" sz="2000" b="1" dirty="0">
                <a:solidFill>
                  <a:srgbClr val="140041"/>
                </a:solidFill>
                <a:cs typeface="Calibri"/>
              </a:rPr>
            </a:br>
            <a:r>
              <a:rPr lang="en-US" sz="2000" b="1" dirty="0">
                <a:solidFill>
                  <a:srgbClr val="140041"/>
                </a:solidFill>
                <a:cs typeface="Calibri"/>
              </a:rPr>
              <a:t>your moves are powerful and in sync.</a:t>
            </a:r>
          </a:p>
        </p:txBody>
      </p:sp>
      <p:sp>
        <p:nvSpPr>
          <p:cNvPr id="11" name="TextBox 10">
            <a:extLst>
              <a:ext uri="{FF2B5EF4-FFF2-40B4-BE49-F238E27FC236}">
                <a16:creationId xmlns:a16="http://schemas.microsoft.com/office/drawing/2014/main" id="{5A14C4F0-4ED7-4C44-D2A7-8496AAA6A093}"/>
              </a:ext>
            </a:extLst>
          </p:cNvPr>
          <p:cNvSpPr txBox="1"/>
          <p:nvPr/>
        </p:nvSpPr>
        <p:spPr>
          <a:xfrm>
            <a:off x="6091227" y="1896708"/>
            <a:ext cx="5210907" cy="461665"/>
          </a:xfrm>
          <a:prstGeom prst="rect">
            <a:avLst/>
          </a:prstGeom>
          <a:solidFill>
            <a:srgbClr val="71DCD2"/>
          </a:solidFill>
          <a:ln>
            <a:noFill/>
          </a:ln>
        </p:spPr>
        <p:txBody>
          <a:bodyPr wrap="square">
            <a:spAutoFit/>
          </a:bodyPr>
          <a:lstStyle/>
          <a:p>
            <a:r>
              <a:rPr lang="en-US" sz="2400" b="1" dirty="0">
                <a:solidFill>
                  <a:srgbClr val="140041"/>
                </a:solidFill>
                <a:cs typeface="Calibri"/>
              </a:rPr>
              <a:t>How to play</a:t>
            </a:r>
          </a:p>
        </p:txBody>
      </p:sp>
    </p:spTree>
    <p:extLst>
      <p:ext uri="{BB962C8B-B14F-4D97-AF65-F5344CB8AC3E}">
        <p14:creationId xmlns:p14="http://schemas.microsoft.com/office/powerpoint/2010/main" val="908785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069E2C-5171-DC15-39AD-3B983C60A240}"/>
              </a:ext>
            </a:extLst>
          </p:cNvPr>
          <p:cNvSpPr>
            <a:spLocks noGrp="1"/>
          </p:cNvSpPr>
          <p:nvPr>
            <p:ph type="body" sz="quarter" idx="14"/>
          </p:nvPr>
        </p:nvSpPr>
        <p:spPr>
          <a:xfrm>
            <a:off x="245220" y="1178700"/>
            <a:ext cx="6840912" cy="630084"/>
          </a:xfrm>
        </p:spPr>
        <p:txBody>
          <a:bodyPr/>
          <a:lstStyle/>
          <a:p>
            <a:r>
              <a:rPr lang="en-GB" dirty="0">
                <a:solidFill>
                  <a:srgbClr val="05B0AB"/>
                </a:solidFill>
              </a:rPr>
              <a:t>Mighty moves: your moves</a:t>
            </a:r>
          </a:p>
        </p:txBody>
      </p:sp>
      <p:sp>
        <p:nvSpPr>
          <p:cNvPr id="4" name="Text Placeholder 3">
            <a:extLst>
              <a:ext uri="{FF2B5EF4-FFF2-40B4-BE49-F238E27FC236}">
                <a16:creationId xmlns:a16="http://schemas.microsoft.com/office/drawing/2014/main" id="{BC34A670-2817-18F8-3477-71A3544AA3A0}"/>
              </a:ext>
            </a:extLst>
          </p:cNvPr>
          <p:cNvSpPr>
            <a:spLocks noGrp="1"/>
          </p:cNvSpPr>
          <p:nvPr>
            <p:ph type="body" sz="quarter" idx="10"/>
          </p:nvPr>
        </p:nvSpPr>
        <p:spPr>
          <a:xfrm>
            <a:off x="354173" y="1898650"/>
            <a:ext cx="5670755" cy="1350963"/>
          </a:xfrm>
        </p:spPr>
        <p:txBody>
          <a:bodyPr/>
          <a:lstStyle/>
          <a:p>
            <a:r>
              <a:rPr lang="en-US" b="1">
                <a:solidFill>
                  <a:srgbClr val="140041"/>
                </a:solidFill>
                <a:cs typeface="Calibri"/>
              </a:rPr>
              <a:t>If your number is called, be ready to move!</a:t>
            </a:r>
          </a:p>
        </p:txBody>
      </p:sp>
      <p:pic>
        <p:nvPicPr>
          <p:cNvPr id="8" name="Graphic 7">
            <a:extLst>
              <a:ext uri="{FF2B5EF4-FFF2-40B4-BE49-F238E27FC236}">
                <a16:creationId xmlns:a16="http://schemas.microsoft.com/office/drawing/2014/main" id="{868ABE0C-FD86-59F2-9FF6-2E04273E74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963" y="2438868"/>
            <a:ext cx="2712000" cy="3510468"/>
          </a:xfrm>
          <a:prstGeom prst="rect">
            <a:avLst/>
          </a:prstGeom>
        </p:spPr>
      </p:pic>
      <p:pic>
        <p:nvPicPr>
          <p:cNvPr id="9" name="Graphic 8">
            <a:extLst>
              <a:ext uri="{FF2B5EF4-FFF2-40B4-BE49-F238E27FC236}">
                <a16:creationId xmlns:a16="http://schemas.microsoft.com/office/drawing/2014/main" id="{4D3B71AC-3226-1A0F-37FF-81EBAB9BE7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1655" y="2438868"/>
            <a:ext cx="2712000" cy="3510468"/>
          </a:xfrm>
          <a:prstGeom prst="rect">
            <a:avLst/>
          </a:prstGeom>
        </p:spPr>
      </p:pic>
      <p:pic>
        <p:nvPicPr>
          <p:cNvPr id="10" name="Graphic 9">
            <a:extLst>
              <a:ext uri="{FF2B5EF4-FFF2-40B4-BE49-F238E27FC236}">
                <a16:creationId xmlns:a16="http://schemas.microsoft.com/office/drawing/2014/main" id="{42650B7A-ED0B-6FF7-D96A-8C2C63C21F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8347" y="2438868"/>
            <a:ext cx="2712000" cy="3510468"/>
          </a:xfrm>
          <a:prstGeom prst="rect">
            <a:avLst/>
          </a:prstGeom>
        </p:spPr>
      </p:pic>
      <p:pic>
        <p:nvPicPr>
          <p:cNvPr id="11" name="Graphic 10">
            <a:extLst>
              <a:ext uri="{FF2B5EF4-FFF2-40B4-BE49-F238E27FC236}">
                <a16:creationId xmlns:a16="http://schemas.microsoft.com/office/drawing/2014/main" id="{7EC454DE-2641-F2C4-32F4-E20CB86F1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5038" y="2438868"/>
            <a:ext cx="2712000" cy="3510468"/>
          </a:xfrm>
          <a:prstGeom prst="rect">
            <a:avLst/>
          </a:prstGeom>
        </p:spPr>
      </p:pic>
      <p:sp>
        <p:nvSpPr>
          <p:cNvPr id="12" name="Right Arrow 11">
            <a:extLst>
              <a:ext uri="{FF2B5EF4-FFF2-40B4-BE49-F238E27FC236}">
                <a16:creationId xmlns:a16="http://schemas.microsoft.com/office/drawing/2014/main" id="{19F79BD2-65E9-CD61-4581-05A8C46D80CD}"/>
              </a:ext>
            </a:extLst>
          </p:cNvPr>
          <p:cNvSpPr/>
          <p:nvPr/>
        </p:nvSpPr>
        <p:spPr>
          <a:xfrm>
            <a:off x="3035592" y="3924066"/>
            <a:ext cx="270036" cy="540072"/>
          </a:xfrm>
          <a:prstGeom prst="rightArrow">
            <a:avLst>
              <a:gd name="adj1" fmla="val 50000"/>
              <a:gd name="adj2" fmla="val 81418"/>
            </a:avLst>
          </a:prstGeom>
          <a:solidFill>
            <a:srgbClr val="71D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a:extLst>
              <a:ext uri="{FF2B5EF4-FFF2-40B4-BE49-F238E27FC236}">
                <a16:creationId xmlns:a16="http://schemas.microsoft.com/office/drawing/2014/main" id="{6B6E8303-C342-5FDA-4629-2B9C2539FA2A}"/>
              </a:ext>
            </a:extLst>
          </p:cNvPr>
          <p:cNvSpPr/>
          <p:nvPr/>
        </p:nvSpPr>
        <p:spPr>
          <a:xfrm>
            <a:off x="5980498" y="3924066"/>
            <a:ext cx="270036" cy="540072"/>
          </a:xfrm>
          <a:prstGeom prst="rightArrow">
            <a:avLst>
              <a:gd name="adj1" fmla="val 50000"/>
              <a:gd name="adj2" fmla="val 81418"/>
            </a:avLst>
          </a:prstGeom>
          <a:solidFill>
            <a:srgbClr val="71D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a:extLst>
              <a:ext uri="{FF2B5EF4-FFF2-40B4-BE49-F238E27FC236}">
                <a16:creationId xmlns:a16="http://schemas.microsoft.com/office/drawing/2014/main" id="{38F37A99-7819-1579-3DE4-456BEADA6D64}"/>
              </a:ext>
            </a:extLst>
          </p:cNvPr>
          <p:cNvSpPr/>
          <p:nvPr/>
        </p:nvSpPr>
        <p:spPr>
          <a:xfrm>
            <a:off x="8918681" y="3924066"/>
            <a:ext cx="270036" cy="540072"/>
          </a:xfrm>
          <a:prstGeom prst="rightArrow">
            <a:avLst>
              <a:gd name="adj1" fmla="val 50000"/>
              <a:gd name="adj2" fmla="val 81418"/>
            </a:avLst>
          </a:prstGeom>
          <a:solidFill>
            <a:srgbClr val="71D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5D8CB5B-BE8A-2680-FE35-A1890545C5F8}"/>
              </a:ext>
            </a:extLst>
          </p:cNvPr>
          <p:cNvSpPr txBox="1"/>
          <p:nvPr/>
        </p:nvSpPr>
        <p:spPr>
          <a:xfrm>
            <a:off x="605268" y="2708904"/>
            <a:ext cx="2160288" cy="2246769"/>
          </a:xfrm>
          <a:prstGeom prst="rect">
            <a:avLst/>
          </a:prstGeom>
          <a:noFill/>
        </p:spPr>
        <p:txBody>
          <a:bodyPr wrap="square" rtlCol="0">
            <a:spAutoFit/>
          </a:bodyPr>
          <a:lstStyle/>
          <a:p>
            <a:r>
              <a:rPr lang="en-GB" sz="2800" dirty="0">
                <a:solidFill>
                  <a:srgbClr val="140041"/>
                </a:solidFill>
              </a:rPr>
              <a:t>In your group, number yourselves from 1 – 4.</a:t>
            </a:r>
          </a:p>
        </p:txBody>
      </p:sp>
      <p:sp>
        <p:nvSpPr>
          <p:cNvPr id="17" name="TextBox 16">
            <a:extLst>
              <a:ext uri="{FF2B5EF4-FFF2-40B4-BE49-F238E27FC236}">
                <a16:creationId xmlns:a16="http://schemas.microsoft.com/office/drawing/2014/main" id="{975EF05F-E242-9017-5135-2DEFD91283C5}"/>
              </a:ext>
            </a:extLst>
          </p:cNvPr>
          <p:cNvSpPr txBox="1"/>
          <p:nvPr/>
        </p:nvSpPr>
        <p:spPr>
          <a:xfrm>
            <a:off x="3531348" y="2708904"/>
            <a:ext cx="2160288" cy="2677656"/>
          </a:xfrm>
          <a:prstGeom prst="rect">
            <a:avLst/>
          </a:prstGeom>
          <a:noFill/>
        </p:spPr>
        <p:txBody>
          <a:bodyPr wrap="square" rtlCol="0">
            <a:spAutoFit/>
          </a:bodyPr>
          <a:lstStyle/>
          <a:p>
            <a:r>
              <a:rPr lang="en-GB" sz="2800" dirty="0">
                <a:solidFill>
                  <a:srgbClr val="140041"/>
                </a:solidFill>
              </a:rPr>
              <a:t>If your number</a:t>
            </a:r>
          </a:p>
          <a:p>
            <a:r>
              <a:rPr lang="en-GB" sz="2800" dirty="0">
                <a:solidFill>
                  <a:srgbClr val="140041"/>
                </a:solidFill>
              </a:rPr>
              <a:t>is called,</a:t>
            </a:r>
          </a:p>
          <a:p>
            <a:r>
              <a:rPr lang="en-GB" sz="2800" dirty="0">
                <a:solidFill>
                  <a:srgbClr val="140041"/>
                </a:solidFill>
              </a:rPr>
              <a:t>be ready to</a:t>
            </a:r>
          </a:p>
          <a:p>
            <a:r>
              <a:rPr lang="en-GB" sz="2800" dirty="0">
                <a:solidFill>
                  <a:srgbClr val="140041"/>
                </a:solidFill>
              </a:rPr>
              <a:t>move to a new group!</a:t>
            </a:r>
          </a:p>
        </p:txBody>
      </p:sp>
      <p:sp>
        <p:nvSpPr>
          <p:cNvPr id="18" name="TextBox 17">
            <a:extLst>
              <a:ext uri="{FF2B5EF4-FFF2-40B4-BE49-F238E27FC236}">
                <a16:creationId xmlns:a16="http://schemas.microsoft.com/office/drawing/2014/main" id="{607F3626-B304-71AF-A441-B98DADEB80AA}"/>
              </a:ext>
            </a:extLst>
          </p:cNvPr>
          <p:cNvSpPr txBox="1"/>
          <p:nvPr/>
        </p:nvSpPr>
        <p:spPr>
          <a:xfrm>
            <a:off x="6366036" y="2708904"/>
            <a:ext cx="2312806" cy="2677656"/>
          </a:xfrm>
          <a:prstGeom prst="rect">
            <a:avLst/>
          </a:prstGeom>
          <a:noFill/>
        </p:spPr>
        <p:txBody>
          <a:bodyPr wrap="square" rtlCol="0">
            <a:spAutoFit/>
          </a:bodyPr>
          <a:lstStyle/>
          <a:p>
            <a:r>
              <a:rPr lang="en-GB" sz="2400" dirty="0">
                <a:solidFill>
                  <a:srgbClr val="140041"/>
                </a:solidFill>
              </a:rPr>
              <a:t>Everyone must</a:t>
            </a:r>
          </a:p>
          <a:p>
            <a:r>
              <a:rPr lang="en-GB" sz="2400" dirty="0">
                <a:solidFill>
                  <a:srgbClr val="140041"/>
                </a:solidFill>
              </a:rPr>
              <a:t>keep performing</a:t>
            </a:r>
          </a:p>
          <a:p>
            <a:r>
              <a:rPr lang="en-GB" sz="2400" dirty="0">
                <a:solidFill>
                  <a:srgbClr val="140041"/>
                </a:solidFill>
              </a:rPr>
              <a:t>their sequence so the new member</a:t>
            </a:r>
          </a:p>
          <a:p>
            <a:r>
              <a:rPr lang="en-GB" sz="2400" dirty="0">
                <a:solidFill>
                  <a:srgbClr val="140041"/>
                </a:solidFill>
              </a:rPr>
              <a:t>can copy.</a:t>
            </a:r>
          </a:p>
          <a:p>
            <a:r>
              <a:rPr lang="en-GB" sz="2400" dirty="0">
                <a:solidFill>
                  <a:srgbClr val="140041"/>
                </a:solidFill>
              </a:rPr>
              <a:t>No talking!</a:t>
            </a:r>
          </a:p>
        </p:txBody>
      </p:sp>
      <p:sp>
        <p:nvSpPr>
          <p:cNvPr id="19" name="TextBox 18">
            <a:extLst>
              <a:ext uri="{FF2B5EF4-FFF2-40B4-BE49-F238E27FC236}">
                <a16:creationId xmlns:a16="http://schemas.microsoft.com/office/drawing/2014/main" id="{EFDD30F3-02C8-754D-29DB-40863CD33A81}"/>
              </a:ext>
            </a:extLst>
          </p:cNvPr>
          <p:cNvSpPr txBox="1"/>
          <p:nvPr/>
        </p:nvSpPr>
        <p:spPr>
          <a:xfrm>
            <a:off x="9331305" y="2708904"/>
            <a:ext cx="2312806" cy="1815882"/>
          </a:xfrm>
          <a:prstGeom prst="rect">
            <a:avLst/>
          </a:prstGeom>
          <a:noFill/>
        </p:spPr>
        <p:txBody>
          <a:bodyPr wrap="square" rtlCol="0">
            <a:spAutoFit/>
          </a:bodyPr>
          <a:lstStyle/>
          <a:p>
            <a:r>
              <a:rPr lang="en-US" sz="2800" dirty="0">
                <a:solidFill>
                  <a:srgbClr val="140041"/>
                </a:solidFill>
                <a:cs typeface="Calibri"/>
              </a:rPr>
              <a:t>Keep going until everyone has moved to a new group.</a:t>
            </a:r>
          </a:p>
        </p:txBody>
      </p:sp>
    </p:spTree>
    <p:extLst>
      <p:ext uri="{BB962C8B-B14F-4D97-AF65-F5344CB8AC3E}">
        <p14:creationId xmlns:p14="http://schemas.microsoft.com/office/powerpoint/2010/main" val="42631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5D1EE0-3105-22FC-EF8A-8D349D7E0DE4}"/>
              </a:ext>
            </a:extLst>
          </p:cNvPr>
          <p:cNvSpPr>
            <a:spLocks noGrp="1"/>
          </p:cNvSpPr>
          <p:nvPr>
            <p:ph type="body" sz="quarter" idx="14"/>
          </p:nvPr>
        </p:nvSpPr>
        <p:spPr/>
        <p:txBody>
          <a:bodyPr lIns="91440" tIns="45720" rIns="91440" bIns="45720" anchor="t"/>
          <a:lstStyle/>
          <a:p>
            <a:r>
              <a:rPr lang="en-GB" dirty="0">
                <a:solidFill>
                  <a:srgbClr val="05B0AB"/>
                </a:solidFill>
              </a:rPr>
              <a:t>Activity Reflection</a:t>
            </a:r>
          </a:p>
        </p:txBody>
      </p:sp>
      <p:sp>
        <p:nvSpPr>
          <p:cNvPr id="5" name="Subtitle 2">
            <a:extLst>
              <a:ext uri="{FF2B5EF4-FFF2-40B4-BE49-F238E27FC236}">
                <a16:creationId xmlns:a16="http://schemas.microsoft.com/office/drawing/2014/main" id="{B4CD5144-14E5-3A5F-3DAA-5EBFE96988C2}"/>
              </a:ext>
            </a:extLst>
          </p:cNvPr>
          <p:cNvSpPr txBox="1">
            <a:spLocks/>
          </p:cNvSpPr>
          <p:nvPr/>
        </p:nvSpPr>
        <p:spPr>
          <a:xfrm>
            <a:off x="6260961" y="1521725"/>
            <a:ext cx="2968702" cy="1481638"/>
          </a:xfrm>
          <a:prstGeom prst="wedgeRoundRectCallout">
            <a:avLst>
              <a:gd name="adj1" fmla="val -36234"/>
              <a:gd name="adj2" fmla="val 88215"/>
              <a:gd name="adj3" fmla="val 16667"/>
            </a:avLst>
          </a:prstGeom>
          <a:solidFill>
            <a:srgbClr val="003B46"/>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400" b="1" dirty="0">
                <a:solidFill>
                  <a:schemeClr val="bg1"/>
                </a:solidFill>
                <a:cs typeface="Calibri" panose="020F0502020204030204"/>
              </a:rPr>
              <a:t>Do all people move in the same way? Is it important? </a:t>
            </a:r>
          </a:p>
        </p:txBody>
      </p:sp>
      <p:sp>
        <p:nvSpPr>
          <p:cNvPr id="6" name="Subtitle 2">
            <a:extLst>
              <a:ext uri="{FF2B5EF4-FFF2-40B4-BE49-F238E27FC236}">
                <a16:creationId xmlns:a16="http://schemas.microsoft.com/office/drawing/2014/main" id="{CB1B903F-630A-3DD7-A189-2EEEA73F9FD0}"/>
              </a:ext>
            </a:extLst>
          </p:cNvPr>
          <p:cNvSpPr txBox="1">
            <a:spLocks/>
          </p:cNvSpPr>
          <p:nvPr/>
        </p:nvSpPr>
        <p:spPr>
          <a:xfrm>
            <a:off x="335232" y="2230176"/>
            <a:ext cx="3396343" cy="2152197"/>
          </a:xfrm>
          <a:prstGeom prst="wedgeRoundRectCallout">
            <a:avLst>
              <a:gd name="adj1" fmla="val -45512"/>
              <a:gd name="adj2" fmla="val -68501"/>
              <a:gd name="adj3" fmla="val 16667"/>
            </a:avLst>
          </a:prstGeom>
          <a:solidFill>
            <a:srgbClr val="71DCD2">
              <a:alpha val="40000"/>
            </a:srgb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b="1" dirty="0">
                <a:solidFill>
                  <a:srgbClr val="140041"/>
                </a:solidFill>
                <a:ea typeface="+mn-lt"/>
                <a:cs typeface="+mn-lt"/>
              </a:rPr>
              <a:t>How did it feel learning a new sequence of movements by just joining in?</a:t>
            </a:r>
          </a:p>
        </p:txBody>
      </p:sp>
      <p:sp>
        <p:nvSpPr>
          <p:cNvPr id="7" name="Subtitle 2">
            <a:extLst>
              <a:ext uri="{FF2B5EF4-FFF2-40B4-BE49-F238E27FC236}">
                <a16:creationId xmlns:a16="http://schemas.microsoft.com/office/drawing/2014/main" id="{E7C0D678-9D2E-D507-37FC-0523EFB9CF12}"/>
              </a:ext>
            </a:extLst>
          </p:cNvPr>
          <p:cNvSpPr txBox="1">
            <a:spLocks/>
          </p:cNvSpPr>
          <p:nvPr/>
        </p:nvSpPr>
        <p:spPr>
          <a:xfrm>
            <a:off x="8460425" y="3854637"/>
            <a:ext cx="3396343" cy="2578917"/>
          </a:xfrm>
          <a:prstGeom prst="wedgeRoundRectCallout">
            <a:avLst>
              <a:gd name="adj1" fmla="val 35779"/>
              <a:gd name="adj2" fmla="val -76149"/>
              <a:gd name="adj3" fmla="val 16667"/>
            </a:avLst>
          </a:prstGeom>
          <a:solidFill>
            <a:srgbClr val="00B0AB"/>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b="1" dirty="0">
                <a:solidFill>
                  <a:schemeClr val="bg1"/>
                </a:solidFill>
                <a:cs typeface="Calibri" panose="020F0502020204030204"/>
              </a:rPr>
              <a:t>Sometimes people can experience self-doubt. How can people feel confident (and help others to feel the same) when moving?</a:t>
            </a:r>
          </a:p>
        </p:txBody>
      </p:sp>
      <p:sp>
        <p:nvSpPr>
          <p:cNvPr id="8" name="Subtitle 2">
            <a:extLst>
              <a:ext uri="{FF2B5EF4-FFF2-40B4-BE49-F238E27FC236}">
                <a16:creationId xmlns:a16="http://schemas.microsoft.com/office/drawing/2014/main" id="{FEDFF157-5092-CFE0-88BE-8881072278C8}"/>
              </a:ext>
            </a:extLst>
          </p:cNvPr>
          <p:cNvSpPr txBox="1">
            <a:spLocks/>
          </p:cNvSpPr>
          <p:nvPr/>
        </p:nvSpPr>
        <p:spPr>
          <a:xfrm>
            <a:off x="4115736" y="3952867"/>
            <a:ext cx="2585276" cy="2152197"/>
          </a:xfrm>
          <a:prstGeom prst="wedgeRoundRectCallout">
            <a:avLst>
              <a:gd name="adj1" fmla="val -45512"/>
              <a:gd name="adj2" fmla="val -68501"/>
              <a:gd name="adj3" fmla="val 16667"/>
            </a:avLst>
          </a:prstGeom>
          <a:solidFill>
            <a:srgbClr val="140041"/>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en-US" b="1" dirty="0">
                <a:solidFill>
                  <a:schemeClr val="bg1"/>
                </a:solidFill>
                <a:cs typeface="Calibri" panose="020F0502020204030204"/>
              </a:rPr>
              <a:t>How did the new team help you to learn without being able to talk?</a:t>
            </a:r>
          </a:p>
        </p:txBody>
      </p:sp>
      <p:sp>
        <p:nvSpPr>
          <p:cNvPr id="11" name="Title 1">
            <a:extLst>
              <a:ext uri="{FF2B5EF4-FFF2-40B4-BE49-F238E27FC236}">
                <a16:creationId xmlns:a16="http://schemas.microsoft.com/office/drawing/2014/main" id="{6F8CBCD2-596C-7215-C479-DEFB00526071}"/>
              </a:ext>
            </a:extLst>
          </p:cNvPr>
          <p:cNvSpPr txBox="1">
            <a:spLocks/>
          </p:cNvSpPr>
          <p:nvPr/>
        </p:nvSpPr>
        <p:spPr>
          <a:xfrm>
            <a:off x="4920263"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5 </a:t>
            </a:r>
            <a:r>
              <a:rPr lang="en-US" sz="2500" b="1">
                <a:solidFill>
                  <a:schemeClr val="bg1"/>
                </a:solidFill>
                <a:latin typeface="+mn-lt"/>
                <a:cs typeface="Calibri Light"/>
              </a:rPr>
              <a:t>MINS</a:t>
            </a:r>
          </a:p>
        </p:txBody>
      </p:sp>
      <p:pic>
        <p:nvPicPr>
          <p:cNvPr id="9" name="Picture 8">
            <a:extLst>
              <a:ext uri="{FF2B5EF4-FFF2-40B4-BE49-F238E27FC236}">
                <a16:creationId xmlns:a16="http://schemas.microsoft.com/office/drawing/2014/main" id="{10ABA847-9B92-FC5F-B089-23F9C5328382}"/>
              </a:ext>
            </a:extLst>
          </p:cNvPr>
          <p:cNvPicPr>
            <a:picLocks noChangeAspect="1"/>
          </p:cNvPicPr>
          <p:nvPr/>
        </p:nvPicPr>
        <p:blipFill>
          <a:blip r:embed="rId3"/>
          <a:stretch>
            <a:fillRect/>
          </a:stretch>
        </p:blipFill>
        <p:spPr>
          <a:xfrm>
            <a:off x="6203481" y="192845"/>
            <a:ext cx="267945" cy="358263"/>
          </a:xfrm>
          <a:prstGeom prst="rect">
            <a:avLst/>
          </a:prstGeom>
        </p:spPr>
      </p:pic>
    </p:spTree>
    <p:extLst>
      <p:ext uri="{BB962C8B-B14F-4D97-AF65-F5344CB8AC3E}">
        <p14:creationId xmlns:p14="http://schemas.microsoft.com/office/powerpoint/2010/main" val="142019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F0AB4-57E8-DF3D-B53B-4EF71269D0C7}"/>
              </a:ext>
            </a:extLst>
          </p:cNvPr>
          <p:cNvSpPr>
            <a:spLocks noGrp="1"/>
          </p:cNvSpPr>
          <p:nvPr>
            <p:ph type="body" sz="quarter" idx="10"/>
          </p:nvPr>
        </p:nvSpPr>
        <p:spPr>
          <a:xfrm>
            <a:off x="245219" y="1898650"/>
            <a:ext cx="9261637" cy="3949660"/>
          </a:xfrm>
        </p:spPr>
        <p:txBody>
          <a:bodyPr lIns="91440" tIns="45720" rIns="91440" bIns="45720" anchor="t"/>
          <a:lstStyle/>
          <a:p>
            <a:r>
              <a:rPr lang="en-US">
                <a:ea typeface="Calibri"/>
                <a:cs typeface="Calibri"/>
              </a:rPr>
              <a:t>Go back to the questions you answered during the baseline assessment. Using a different </a:t>
            </a:r>
            <a:r>
              <a:rPr lang="en-US" err="1">
                <a:ea typeface="Calibri"/>
                <a:cs typeface="Calibri"/>
              </a:rPr>
              <a:t>colour</a:t>
            </a:r>
            <a:r>
              <a:rPr lang="en-US">
                <a:ea typeface="Calibri"/>
                <a:cs typeface="Calibri"/>
              </a:rPr>
              <a:t> pen, add and amend your responses with what you have learned this lesson:</a:t>
            </a:r>
            <a:endParaRPr lang="en-US" sz="2800" b="1">
              <a:solidFill>
                <a:srgbClr val="00B0AB"/>
              </a:solidFill>
              <a:ea typeface="Calibri"/>
              <a:cs typeface="Calibri"/>
            </a:endParaRPr>
          </a:p>
          <a:p>
            <a:pPr marL="457200" indent="-457200">
              <a:buAutoNum type="arabicPeriod"/>
            </a:pPr>
            <a:r>
              <a:rPr lang="en-US">
                <a:ea typeface="Calibri"/>
                <a:cs typeface="Calibri"/>
              </a:rPr>
              <a:t>What is meant by 'self-confidence'?</a:t>
            </a:r>
          </a:p>
          <a:p>
            <a:pPr marL="457200" indent="-457200">
              <a:buAutoNum type="arabicPeriod"/>
            </a:pPr>
            <a:r>
              <a:rPr lang="en-US">
                <a:ea typeface="Calibri"/>
                <a:cs typeface="Calibri"/>
              </a:rPr>
              <a:t>How can physical activity (or movement) benefit mental health? </a:t>
            </a:r>
          </a:p>
          <a:p>
            <a:pPr marL="457200" indent="-457200">
              <a:buAutoNum type="arabicPeriod"/>
            </a:pPr>
            <a:r>
              <a:rPr lang="en-US">
                <a:ea typeface="Calibri"/>
                <a:cs typeface="Calibri"/>
              </a:rPr>
              <a:t>How can physical activity benefit physical health? </a:t>
            </a:r>
          </a:p>
          <a:p>
            <a:pPr marL="457200" indent="-457200">
              <a:buAutoNum type="arabicPeriod"/>
            </a:pPr>
            <a:r>
              <a:rPr lang="en-US">
                <a:ea typeface="Calibri"/>
                <a:cs typeface="Calibri"/>
              </a:rPr>
              <a:t>What might make someone feel less confident about moving? </a:t>
            </a:r>
          </a:p>
          <a:p>
            <a:pPr marL="457200" indent="-457200">
              <a:buAutoNum type="arabicPeriod"/>
            </a:pPr>
            <a:r>
              <a:rPr lang="en-US">
                <a:ea typeface="Calibri"/>
                <a:cs typeface="Calibri"/>
              </a:rPr>
              <a:t>How could we help someone to feel more confident about moving? </a:t>
            </a:r>
          </a:p>
          <a:p>
            <a:endParaRPr lang="en-US">
              <a:ea typeface="Calibri"/>
              <a:cs typeface="Calibri"/>
            </a:endParaRPr>
          </a:p>
        </p:txBody>
      </p:sp>
      <p:sp>
        <p:nvSpPr>
          <p:cNvPr id="3" name="Text Placeholder 2">
            <a:extLst>
              <a:ext uri="{FF2B5EF4-FFF2-40B4-BE49-F238E27FC236}">
                <a16:creationId xmlns:a16="http://schemas.microsoft.com/office/drawing/2014/main" id="{4123AF35-BC97-C1A2-1F89-C9CE49D04F4F}"/>
              </a:ext>
            </a:extLst>
          </p:cNvPr>
          <p:cNvSpPr>
            <a:spLocks noGrp="1"/>
          </p:cNvSpPr>
          <p:nvPr>
            <p:ph type="body" sz="quarter" idx="14"/>
          </p:nvPr>
        </p:nvSpPr>
        <p:spPr/>
        <p:txBody>
          <a:bodyPr lIns="91440" tIns="45720" rIns="91440" bIns="45720" anchor="t"/>
          <a:lstStyle/>
          <a:p>
            <a:r>
              <a:rPr lang="en-US" dirty="0">
                <a:solidFill>
                  <a:srgbClr val="05B0AB"/>
                </a:solidFill>
                <a:cs typeface="Calibri"/>
              </a:rPr>
              <a:t>What do you know now?</a:t>
            </a:r>
            <a:endParaRPr lang="en-US" dirty="0">
              <a:solidFill>
                <a:srgbClr val="05B0AB"/>
              </a:solidFill>
            </a:endParaRPr>
          </a:p>
        </p:txBody>
      </p:sp>
      <p:sp>
        <p:nvSpPr>
          <p:cNvPr id="4" name="Title 1">
            <a:extLst>
              <a:ext uri="{FF2B5EF4-FFF2-40B4-BE49-F238E27FC236}">
                <a16:creationId xmlns:a16="http://schemas.microsoft.com/office/drawing/2014/main" id="{91F1E60B-6EB0-54E5-A323-C46025DF0ED4}"/>
              </a:ext>
            </a:extLst>
          </p:cNvPr>
          <p:cNvSpPr txBox="1">
            <a:spLocks/>
          </p:cNvSpPr>
          <p:nvPr/>
        </p:nvSpPr>
        <p:spPr>
          <a:xfrm>
            <a:off x="4920263"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5 </a:t>
            </a:r>
            <a:r>
              <a:rPr lang="en-US" sz="2500" b="1">
                <a:solidFill>
                  <a:schemeClr val="bg1"/>
                </a:solidFill>
                <a:latin typeface="+mn-lt"/>
                <a:cs typeface="Calibri Light"/>
              </a:rPr>
              <a:t>MINS</a:t>
            </a:r>
          </a:p>
        </p:txBody>
      </p:sp>
      <p:pic>
        <p:nvPicPr>
          <p:cNvPr id="5" name="Picture 4">
            <a:extLst>
              <a:ext uri="{FF2B5EF4-FFF2-40B4-BE49-F238E27FC236}">
                <a16:creationId xmlns:a16="http://schemas.microsoft.com/office/drawing/2014/main" id="{D8B148A9-B19B-9EE1-C824-3826721BE428}"/>
              </a:ext>
            </a:extLst>
          </p:cNvPr>
          <p:cNvPicPr>
            <a:picLocks noChangeAspect="1"/>
          </p:cNvPicPr>
          <p:nvPr/>
        </p:nvPicPr>
        <p:blipFill>
          <a:blip r:embed="rId3"/>
          <a:stretch>
            <a:fillRect/>
          </a:stretch>
        </p:blipFill>
        <p:spPr>
          <a:xfrm>
            <a:off x="6203481" y="192845"/>
            <a:ext cx="267945" cy="358263"/>
          </a:xfrm>
          <a:prstGeom prst="rect">
            <a:avLst/>
          </a:prstGeom>
        </p:spPr>
      </p:pic>
    </p:spTree>
    <p:extLst>
      <p:ext uri="{BB962C8B-B14F-4D97-AF65-F5344CB8AC3E}">
        <p14:creationId xmlns:p14="http://schemas.microsoft.com/office/powerpoint/2010/main" val="229946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7C54754-D6F5-D951-96F0-8B7095F8AF6C}"/>
              </a:ext>
            </a:extLst>
          </p:cNvPr>
          <p:cNvSpPr txBox="1">
            <a:spLocks/>
          </p:cNvSpPr>
          <p:nvPr/>
        </p:nvSpPr>
        <p:spPr>
          <a:xfrm>
            <a:off x="245220" y="1182511"/>
            <a:ext cx="7773665" cy="5400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a:gradFill>
                  <a:gsLst>
                    <a:gs pos="0">
                      <a:srgbClr val="0000FF"/>
                    </a:gs>
                    <a:gs pos="50000">
                      <a:srgbClr val="72DCD4"/>
                    </a:gs>
                    <a:gs pos="100000">
                      <a:srgbClr val="00FF54"/>
                    </a:gs>
                  </a:gsLst>
                  <a:lin ang="186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B0AB"/>
                </a:solidFill>
              </a:rPr>
              <a:t>How</a:t>
            </a:r>
            <a:r>
              <a:rPr lang="en-GB" dirty="0">
                <a:solidFill>
                  <a:srgbClr val="05B0AB"/>
                </a:solidFill>
              </a:rPr>
              <a:t> did you break limits today?</a:t>
            </a:r>
          </a:p>
        </p:txBody>
      </p:sp>
      <p:sp>
        <p:nvSpPr>
          <p:cNvPr id="2" name="Text Placeholder 3">
            <a:extLst>
              <a:ext uri="{FF2B5EF4-FFF2-40B4-BE49-F238E27FC236}">
                <a16:creationId xmlns:a16="http://schemas.microsoft.com/office/drawing/2014/main" id="{8DABC9E9-6B7E-32BA-CE46-8AEDA1794660}"/>
              </a:ext>
            </a:extLst>
          </p:cNvPr>
          <p:cNvSpPr txBox="1">
            <a:spLocks/>
          </p:cNvSpPr>
          <p:nvPr/>
        </p:nvSpPr>
        <p:spPr>
          <a:xfrm>
            <a:off x="268106" y="2030920"/>
            <a:ext cx="5052772" cy="12601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a:solidFill>
                  <a:srgbClr val="00B0AB"/>
                </a:solidFill>
                <a:effectLst/>
                <a:latin typeface="Calibri" panose="020F0502020204030204" pitchFamily="34" charset="0"/>
              </a:rPr>
              <a:t>I’ve broken limits by…</a:t>
            </a:r>
            <a:endParaRPr lang="en-US" b="1">
              <a:solidFill>
                <a:srgbClr val="00B0AB"/>
              </a:solidFill>
            </a:endParaRPr>
          </a:p>
        </p:txBody>
      </p:sp>
      <p:sp>
        <p:nvSpPr>
          <p:cNvPr id="3" name="Subtitle 2">
            <a:extLst>
              <a:ext uri="{FF2B5EF4-FFF2-40B4-BE49-F238E27FC236}">
                <a16:creationId xmlns:a16="http://schemas.microsoft.com/office/drawing/2014/main" id="{52169D9A-7F53-87A5-03E7-1A53AC8E7906}"/>
              </a:ext>
            </a:extLst>
          </p:cNvPr>
          <p:cNvSpPr txBox="1">
            <a:spLocks/>
          </p:cNvSpPr>
          <p:nvPr/>
        </p:nvSpPr>
        <p:spPr>
          <a:xfrm>
            <a:off x="350852" y="3190788"/>
            <a:ext cx="4592340" cy="831300"/>
          </a:xfrm>
          <a:prstGeom prst="rect">
            <a:avLst/>
          </a:prstGeom>
          <a:solidFill>
            <a:srgbClr val="71DCD2">
              <a:alpha val="40000"/>
            </a:srgbClr>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solidFill>
                  <a:srgbClr val="140041"/>
                </a:solidFill>
                <a:cs typeface="Calibri"/>
              </a:rPr>
              <a:t>Learning a new sequence</a:t>
            </a:r>
          </a:p>
        </p:txBody>
      </p:sp>
      <p:sp>
        <p:nvSpPr>
          <p:cNvPr id="4" name="Subtitle 2">
            <a:extLst>
              <a:ext uri="{FF2B5EF4-FFF2-40B4-BE49-F238E27FC236}">
                <a16:creationId xmlns:a16="http://schemas.microsoft.com/office/drawing/2014/main" id="{545C9133-1575-B995-24BC-1EF377FAC272}"/>
              </a:ext>
            </a:extLst>
          </p:cNvPr>
          <p:cNvSpPr txBox="1">
            <a:spLocks/>
          </p:cNvSpPr>
          <p:nvPr/>
        </p:nvSpPr>
        <p:spPr>
          <a:xfrm>
            <a:off x="350852" y="4506241"/>
            <a:ext cx="4592340" cy="831300"/>
          </a:xfrm>
          <a:prstGeom prst="rect">
            <a:avLst/>
          </a:prstGeom>
          <a:solidFill>
            <a:srgbClr val="71DCD2">
              <a:alpha val="40000"/>
            </a:srgbClr>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solidFill>
                  <a:srgbClr val="140041"/>
                </a:solidFill>
                <a:cs typeface="Calibri"/>
              </a:rPr>
              <a:t>Trying new moves I didn’t </a:t>
            </a:r>
            <a:br>
              <a:rPr lang="en-US" sz="2200" dirty="0">
                <a:solidFill>
                  <a:srgbClr val="140041"/>
                </a:solidFill>
                <a:cs typeface="Calibri"/>
              </a:rPr>
            </a:br>
            <a:r>
              <a:rPr lang="en-US" sz="2200" dirty="0">
                <a:solidFill>
                  <a:srgbClr val="140041"/>
                </a:solidFill>
                <a:cs typeface="Calibri"/>
              </a:rPr>
              <a:t>know my body could do</a:t>
            </a:r>
          </a:p>
        </p:txBody>
      </p:sp>
      <p:sp>
        <p:nvSpPr>
          <p:cNvPr id="5" name="Subtitle 2">
            <a:extLst>
              <a:ext uri="{FF2B5EF4-FFF2-40B4-BE49-F238E27FC236}">
                <a16:creationId xmlns:a16="http://schemas.microsoft.com/office/drawing/2014/main" id="{735BDB55-1F38-DE91-7364-E5CC3007F07C}"/>
              </a:ext>
            </a:extLst>
          </p:cNvPr>
          <p:cNvSpPr txBox="1">
            <a:spLocks/>
          </p:cNvSpPr>
          <p:nvPr/>
        </p:nvSpPr>
        <p:spPr>
          <a:xfrm>
            <a:off x="7248808" y="3190788"/>
            <a:ext cx="4592340" cy="831300"/>
          </a:xfrm>
          <a:prstGeom prst="rect">
            <a:avLst/>
          </a:prstGeom>
          <a:solidFill>
            <a:srgbClr val="71DCD2">
              <a:alpha val="40000"/>
            </a:srgbClr>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solidFill>
                  <a:srgbClr val="140041"/>
                </a:solidFill>
                <a:cs typeface="Calibri"/>
              </a:rPr>
              <a:t>Working with people I don’t </a:t>
            </a:r>
            <a:br>
              <a:rPr lang="en-US" sz="2200" dirty="0">
                <a:solidFill>
                  <a:srgbClr val="140041"/>
                </a:solidFill>
                <a:cs typeface="Calibri"/>
              </a:rPr>
            </a:br>
            <a:r>
              <a:rPr lang="en-US" sz="2200" dirty="0">
                <a:solidFill>
                  <a:srgbClr val="140041"/>
                </a:solidFill>
                <a:cs typeface="Calibri"/>
              </a:rPr>
              <a:t>normally work with</a:t>
            </a:r>
          </a:p>
        </p:txBody>
      </p:sp>
      <p:sp>
        <p:nvSpPr>
          <p:cNvPr id="6" name="Subtitle 2">
            <a:extLst>
              <a:ext uri="{FF2B5EF4-FFF2-40B4-BE49-F238E27FC236}">
                <a16:creationId xmlns:a16="http://schemas.microsoft.com/office/drawing/2014/main" id="{E2CD7391-D6E4-8C4B-147C-73B2D785B7F2}"/>
              </a:ext>
            </a:extLst>
          </p:cNvPr>
          <p:cNvSpPr txBox="1">
            <a:spLocks/>
          </p:cNvSpPr>
          <p:nvPr/>
        </p:nvSpPr>
        <p:spPr>
          <a:xfrm>
            <a:off x="7248808" y="4506241"/>
            <a:ext cx="4592340" cy="831300"/>
          </a:xfrm>
          <a:prstGeom prst="rect">
            <a:avLst/>
          </a:prstGeom>
          <a:solidFill>
            <a:srgbClr val="71DCD2">
              <a:alpha val="40000"/>
            </a:srgbClr>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2200" dirty="0">
                <a:solidFill>
                  <a:srgbClr val="140041"/>
                </a:solidFill>
                <a:cs typeface="Calibri"/>
              </a:rPr>
              <a:t>Knowing it doesn’t matter that we all move our bodies in different ways</a:t>
            </a:r>
          </a:p>
        </p:txBody>
      </p:sp>
      <p:pic>
        <p:nvPicPr>
          <p:cNvPr id="12" name="Picture 11">
            <a:extLst>
              <a:ext uri="{FF2B5EF4-FFF2-40B4-BE49-F238E27FC236}">
                <a16:creationId xmlns:a16="http://schemas.microsoft.com/office/drawing/2014/main" id="{38EC9A2D-F418-27D5-60B2-A87F7D746E16}"/>
              </a:ext>
            </a:extLst>
          </p:cNvPr>
          <p:cNvPicPr>
            <a:picLocks noChangeAspect="1"/>
          </p:cNvPicPr>
          <p:nvPr/>
        </p:nvPicPr>
        <p:blipFill>
          <a:blip r:embed="rId3"/>
          <a:stretch>
            <a:fillRect/>
          </a:stretch>
        </p:blipFill>
        <p:spPr>
          <a:xfrm>
            <a:off x="5267043" y="3291088"/>
            <a:ext cx="1657914" cy="2031006"/>
          </a:xfrm>
          <a:prstGeom prst="rect">
            <a:avLst/>
          </a:prstGeom>
        </p:spPr>
      </p:pic>
      <p:sp>
        <p:nvSpPr>
          <p:cNvPr id="9" name="Title 1">
            <a:extLst>
              <a:ext uri="{FF2B5EF4-FFF2-40B4-BE49-F238E27FC236}">
                <a16:creationId xmlns:a16="http://schemas.microsoft.com/office/drawing/2014/main" id="{33B2F588-12E9-0895-EDFC-AA5276166B84}"/>
              </a:ext>
            </a:extLst>
          </p:cNvPr>
          <p:cNvSpPr txBox="1">
            <a:spLocks/>
          </p:cNvSpPr>
          <p:nvPr/>
        </p:nvSpPr>
        <p:spPr>
          <a:xfrm>
            <a:off x="4920263"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5 </a:t>
            </a:r>
            <a:r>
              <a:rPr lang="en-US" sz="2500" b="1">
                <a:solidFill>
                  <a:schemeClr val="bg1"/>
                </a:solidFill>
                <a:latin typeface="+mn-lt"/>
                <a:cs typeface="Calibri Light"/>
              </a:rPr>
              <a:t>MINS</a:t>
            </a:r>
          </a:p>
        </p:txBody>
      </p:sp>
      <p:pic>
        <p:nvPicPr>
          <p:cNvPr id="11" name="Picture 10">
            <a:extLst>
              <a:ext uri="{FF2B5EF4-FFF2-40B4-BE49-F238E27FC236}">
                <a16:creationId xmlns:a16="http://schemas.microsoft.com/office/drawing/2014/main" id="{7CB61C8D-2C88-8BEA-967D-B3CCCA8BBC4B}"/>
              </a:ext>
            </a:extLst>
          </p:cNvPr>
          <p:cNvPicPr>
            <a:picLocks noChangeAspect="1"/>
          </p:cNvPicPr>
          <p:nvPr/>
        </p:nvPicPr>
        <p:blipFill>
          <a:blip r:embed="rId4"/>
          <a:stretch>
            <a:fillRect/>
          </a:stretch>
        </p:blipFill>
        <p:spPr>
          <a:xfrm>
            <a:off x="6203481" y="192845"/>
            <a:ext cx="267945" cy="358263"/>
          </a:xfrm>
          <a:prstGeom prst="rect">
            <a:avLst/>
          </a:prstGeom>
        </p:spPr>
      </p:pic>
    </p:spTree>
    <p:extLst>
      <p:ext uri="{BB962C8B-B14F-4D97-AF65-F5344CB8AC3E}">
        <p14:creationId xmlns:p14="http://schemas.microsoft.com/office/powerpoint/2010/main" val="28282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7C54754-D6F5-D951-96F0-8B7095F8AF6C}"/>
              </a:ext>
            </a:extLst>
          </p:cNvPr>
          <p:cNvSpPr txBox="1">
            <a:spLocks/>
          </p:cNvSpPr>
          <p:nvPr/>
        </p:nvSpPr>
        <p:spPr>
          <a:xfrm>
            <a:off x="245220" y="1182511"/>
            <a:ext cx="7773665" cy="5400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a:gradFill>
                  <a:gsLst>
                    <a:gs pos="0">
                      <a:srgbClr val="0000FF"/>
                    </a:gs>
                    <a:gs pos="50000">
                      <a:srgbClr val="72DCD4"/>
                    </a:gs>
                    <a:gs pos="100000">
                      <a:srgbClr val="00FF54"/>
                    </a:gs>
                  </a:gsLst>
                  <a:lin ang="186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B0AB"/>
                </a:solidFill>
              </a:rPr>
              <a:t>How</a:t>
            </a:r>
            <a:r>
              <a:rPr lang="en-GB" dirty="0">
                <a:solidFill>
                  <a:srgbClr val="05B0AB"/>
                </a:solidFill>
              </a:rPr>
              <a:t> did you break limits today?</a:t>
            </a:r>
          </a:p>
        </p:txBody>
      </p:sp>
      <p:sp>
        <p:nvSpPr>
          <p:cNvPr id="11" name="Text Placeholder 3">
            <a:extLst>
              <a:ext uri="{FF2B5EF4-FFF2-40B4-BE49-F238E27FC236}">
                <a16:creationId xmlns:a16="http://schemas.microsoft.com/office/drawing/2014/main" id="{6B2A9F4A-F1B2-6842-7BA2-30316EEECE9C}"/>
              </a:ext>
            </a:extLst>
          </p:cNvPr>
          <p:cNvSpPr txBox="1">
            <a:spLocks/>
          </p:cNvSpPr>
          <p:nvPr/>
        </p:nvSpPr>
        <p:spPr>
          <a:xfrm>
            <a:off x="268106" y="2030920"/>
            <a:ext cx="5052772" cy="12601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a:solidFill>
                  <a:srgbClr val="00B0AB"/>
                </a:solidFill>
                <a:effectLst/>
                <a:latin typeface="Calibri" panose="020F0502020204030204" pitchFamily="34" charset="0"/>
              </a:rPr>
              <a:t>Student confidence</a:t>
            </a:r>
            <a:endParaRPr lang="en-US" b="1">
              <a:solidFill>
                <a:srgbClr val="00B0AB"/>
              </a:solidFill>
            </a:endParaRPr>
          </a:p>
        </p:txBody>
      </p:sp>
      <p:sp>
        <p:nvSpPr>
          <p:cNvPr id="12" name="TextBox 11">
            <a:extLst>
              <a:ext uri="{FF2B5EF4-FFF2-40B4-BE49-F238E27FC236}">
                <a16:creationId xmlns:a16="http://schemas.microsoft.com/office/drawing/2014/main" id="{2E70A8C8-2304-C0C7-6D0C-F9950777039B}"/>
              </a:ext>
            </a:extLst>
          </p:cNvPr>
          <p:cNvSpPr txBox="1"/>
          <p:nvPr/>
        </p:nvSpPr>
        <p:spPr>
          <a:xfrm>
            <a:off x="245220" y="2661004"/>
            <a:ext cx="11416223" cy="2462213"/>
          </a:xfrm>
          <a:prstGeom prst="rect">
            <a:avLst/>
          </a:prstGeom>
          <a:noFill/>
        </p:spPr>
        <p:txBody>
          <a:bodyPr wrap="square">
            <a:spAutoFit/>
          </a:bodyPr>
          <a:lstStyle/>
          <a:p>
            <a:r>
              <a:rPr lang="en-US" sz="2200">
                <a:solidFill>
                  <a:srgbClr val="140041"/>
                </a:solidFill>
              </a:rPr>
              <a:t>We'd love to get feedback direct from students to understand if this lesson has been effective. </a:t>
            </a:r>
          </a:p>
          <a:p>
            <a:endParaRPr lang="en-US" sz="2200">
              <a:solidFill>
                <a:srgbClr val="140041"/>
              </a:solidFill>
            </a:endParaRPr>
          </a:p>
          <a:p>
            <a:r>
              <a:rPr lang="en-US" sz="2200">
                <a:solidFill>
                  <a:srgbClr val="140041"/>
                </a:solidFill>
              </a:rPr>
              <a:t>Follow the link below to complete a very quick survey, with a show of hands from the class or anonymous written submission, to find out if the lesson has taught them strategies to alter their confidence to move more and take part in physical activity.</a:t>
            </a:r>
          </a:p>
          <a:p>
            <a:endParaRPr lang="en-US" sz="2200">
              <a:solidFill>
                <a:srgbClr val="140041"/>
              </a:solidFill>
            </a:endParaRPr>
          </a:p>
          <a:p>
            <a:r>
              <a:rPr lang="en-US" sz="2200">
                <a:solidFill>
                  <a:srgbClr val="140041"/>
                </a:solidFill>
              </a:rPr>
              <a:t>Feedback form: </a:t>
            </a:r>
            <a:r>
              <a:rPr lang="en-US" sz="2200">
                <a:solidFill>
                  <a:srgbClr val="140041"/>
                </a:solidFill>
                <a:hlinkClick r:id="rId3"/>
              </a:rPr>
              <a:t>https://rb.gy/pzk18</a:t>
            </a:r>
            <a:r>
              <a:rPr lang="en-US" sz="2200">
                <a:solidFill>
                  <a:srgbClr val="140041"/>
                </a:solidFill>
              </a:rPr>
              <a:t> </a:t>
            </a:r>
            <a:endParaRPr lang="en-GB" sz="2200">
              <a:solidFill>
                <a:srgbClr val="140041"/>
              </a:solidFill>
            </a:endParaRPr>
          </a:p>
        </p:txBody>
      </p:sp>
    </p:spTree>
    <p:extLst>
      <p:ext uri="{BB962C8B-B14F-4D97-AF65-F5344CB8AC3E}">
        <p14:creationId xmlns:p14="http://schemas.microsoft.com/office/powerpoint/2010/main" val="106490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C6C1-158E-387B-FA93-498E8AAA6E8F}"/>
              </a:ext>
            </a:extLst>
          </p:cNvPr>
          <p:cNvSpPr>
            <a:spLocks noGrp="1"/>
          </p:cNvSpPr>
          <p:nvPr>
            <p:ph type="body" sz="quarter" idx="10"/>
          </p:nvPr>
        </p:nvSpPr>
        <p:spPr>
          <a:xfrm>
            <a:off x="245220" y="1898650"/>
            <a:ext cx="8972754" cy="1350963"/>
          </a:xfrm>
        </p:spPr>
        <p:txBody>
          <a:bodyPr lIns="91440" tIns="45720" rIns="91440" bIns="45720" anchor="t"/>
          <a:lstStyle/>
          <a:p>
            <a:r>
              <a:rPr lang="en-US">
                <a:ea typeface="Calibri"/>
                <a:cs typeface="Calibri"/>
              </a:rPr>
              <a:t>If you would like to speak to someone about anything that has come up in this lesson, then you can speak to a trusted adult either in school or at home.</a:t>
            </a:r>
          </a:p>
          <a:p>
            <a:endParaRPr lang="en-US">
              <a:ea typeface="Calibri"/>
              <a:cs typeface="Calibri"/>
            </a:endParaRPr>
          </a:p>
          <a:p>
            <a:r>
              <a:rPr lang="en-US">
                <a:ea typeface="Calibri"/>
                <a:cs typeface="Calibri"/>
              </a:rPr>
              <a:t>If you prefer, advice and support is available at: </a:t>
            </a:r>
          </a:p>
          <a:p>
            <a:r>
              <a:rPr lang="en-US">
                <a:ea typeface="+mn-lt"/>
                <a:cs typeface="+mn-lt"/>
              </a:rPr>
              <a:t>Childline - </a:t>
            </a:r>
            <a:r>
              <a:rPr lang="en-US">
                <a:ea typeface="+mn-lt"/>
                <a:cs typeface="+mn-lt"/>
                <a:hlinkClick r:id="rId2"/>
              </a:rPr>
              <a:t>https://www.childline.org.uk/</a:t>
            </a:r>
            <a:endParaRPr lang="en-US">
              <a:ea typeface="+mn-lt"/>
              <a:cs typeface="+mn-lt"/>
            </a:endParaRPr>
          </a:p>
          <a:p>
            <a:r>
              <a:rPr lang="en-US" err="1">
                <a:ea typeface="Calibri"/>
                <a:cs typeface="Calibri"/>
              </a:rPr>
              <a:t>YoungMinds</a:t>
            </a:r>
            <a:r>
              <a:rPr lang="en-US">
                <a:ea typeface="Calibri"/>
                <a:cs typeface="Calibri"/>
              </a:rPr>
              <a:t> - </a:t>
            </a:r>
            <a:r>
              <a:rPr lang="en-US">
                <a:ea typeface="+mn-lt"/>
                <a:cs typeface="+mn-lt"/>
                <a:hlinkClick r:id="rId3"/>
              </a:rPr>
              <a:t>https://www.youngminds.org.uk/</a:t>
            </a:r>
            <a:r>
              <a:rPr lang="en-US">
                <a:ea typeface="+mn-lt"/>
                <a:cs typeface="+mn-lt"/>
              </a:rPr>
              <a:t> </a:t>
            </a:r>
          </a:p>
          <a:p>
            <a:endParaRPr lang="en-US">
              <a:ea typeface="Calibri"/>
              <a:cs typeface="Calibri"/>
            </a:endParaRPr>
          </a:p>
        </p:txBody>
      </p:sp>
      <p:sp>
        <p:nvSpPr>
          <p:cNvPr id="3" name="Text Placeholder 2">
            <a:extLst>
              <a:ext uri="{FF2B5EF4-FFF2-40B4-BE49-F238E27FC236}">
                <a16:creationId xmlns:a16="http://schemas.microsoft.com/office/drawing/2014/main" id="{845D8E55-C435-DD7C-4F26-5ADF8014EE8B}"/>
              </a:ext>
            </a:extLst>
          </p:cNvPr>
          <p:cNvSpPr>
            <a:spLocks noGrp="1"/>
          </p:cNvSpPr>
          <p:nvPr>
            <p:ph type="body" sz="quarter" idx="14"/>
          </p:nvPr>
        </p:nvSpPr>
        <p:spPr/>
        <p:txBody>
          <a:bodyPr lIns="91440" tIns="45720" rIns="91440" bIns="45720" anchor="t"/>
          <a:lstStyle/>
          <a:p>
            <a:r>
              <a:rPr lang="en-US" dirty="0">
                <a:solidFill>
                  <a:srgbClr val="05B0AB"/>
                </a:solidFill>
                <a:ea typeface="Calibri"/>
                <a:cs typeface="Calibri"/>
              </a:rPr>
              <a:t>Asking for help</a:t>
            </a:r>
            <a:endParaRPr lang="en-US" dirty="0">
              <a:solidFill>
                <a:srgbClr val="05B0AB"/>
              </a:solidFill>
            </a:endParaRPr>
          </a:p>
        </p:txBody>
      </p:sp>
    </p:spTree>
    <p:extLst>
      <p:ext uri="{BB962C8B-B14F-4D97-AF65-F5344CB8AC3E}">
        <p14:creationId xmlns:p14="http://schemas.microsoft.com/office/powerpoint/2010/main" val="114251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E33A48A-8B88-99B4-DF3D-CE03DC99A86B}"/>
              </a:ext>
            </a:extLst>
          </p:cNvPr>
          <p:cNvSpPr txBox="1">
            <a:spLocks/>
          </p:cNvSpPr>
          <p:nvPr/>
        </p:nvSpPr>
        <p:spPr>
          <a:xfrm>
            <a:off x="3169368" y="3107852"/>
            <a:ext cx="5850779" cy="63008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000" b="1" kern="1200">
                <a:gradFill>
                  <a:gsLst>
                    <a:gs pos="0">
                      <a:srgbClr val="0000FF"/>
                    </a:gs>
                    <a:gs pos="50000">
                      <a:srgbClr val="72DCD4"/>
                    </a:gs>
                    <a:gs pos="100000">
                      <a:srgbClr val="00FF54"/>
                    </a:gs>
                  </a:gsLst>
                  <a:lin ang="186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5B0AB"/>
                </a:solidFill>
                <a:ea typeface="Calibri"/>
                <a:cs typeface="Calibri"/>
              </a:rPr>
              <a:t>Great job today!</a:t>
            </a:r>
          </a:p>
          <a:p>
            <a:pPr algn="ctr"/>
            <a:endParaRPr lang="en-US" dirty="0">
              <a:ea typeface="Calibri"/>
              <a:cs typeface="Calibri"/>
            </a:endParaRPr>
          </a:p>
        </p:txBody>
      </p:sp>
    </p:spTree>
    <p:extLst>
      <p:ext uri="{BB962C8B-B14F-4D97-AF65-F5344CB8AC3E}">
        <p14:creationId xmlns:p14="http://schemas.microsoft.com/office/powerpoint/2010/main" val="36662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E2D47D-13FF-402F-F053-FB50B808EB4C}"/>
              </a:ext>
            </a:extLst>
          </p:cNvPr>
          <p:cNvSpPr txBox="1">
            <a:spLocks/>
          </p:cNvSpPr>
          <p:nvPr/>
        </p:nvSpPr>
        <p:spPr>
          <a:xfrm>
            <a:off x="245220" y="1088821"/>
            <a:ext cx="7020936" cy="837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5B0AB"/>
                </a:solidFill>
                <a:latin typeface="+mn-lt"/>
                <a:cs typeface="Calibri Light"/>
              </a:rPr>
              <a:t>Breaking Limits competition! </a:t>
            </a:r>
          </a:p>
        </p:txBody>
      </p:sp>
      <p:sp>
        <p:nvSpPr>
          <p:cNvPr id="2" name="Text Placeholder 3">
            <a:extLst>
              <a:ext uri="{FF2B5EF4-FFF2-40B4-BE49-F238E27FC236}">
                <a16:creationId xmlns:a16="http://schemas.microsoft.com/office/drawing/2014/main" id="{9923A37A-0B6C-1155-CF6B-9C75EED2520B}"/>
              </a:ext>
            </a:extLst>
          </p:cNvPr>
          <p:cNvSpPr txBox="1">
            <a:spLocks/>
          </p:cNvSpPr>
          <p:nvPr/>
        </p:nvSpPr>
        <p:spPr>
          <a:xfrm>
            <a:off x="266938" y="1933147"/>
            <a:ext cx="6919503" cy="12601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i="0" u="none" strike="noStrike">
                <a:solidFill>
                  <a:srgbClr val="00B0AB"/>
                </a:solidFill>
                <a:effectLst/>
                <a:latin typeface="Calibri" panose="020F0502020204030204" pitchFamily="34" charset="0"/>
              </a:rPr>
              <a:t>Fancy winning an Olympian or Paralympian to host your sports day?</a:t>
            </a:r>
            <a:endParaRPr lang="en-US" sz="2400" b="1">
              <a:solidFill>
                <a:srgbClr val="00B0AB"/>
              </a:solidFill>
            </a:endParaRPr>
          </a:p>
        </p:txBody>
      </p:sp>
      <p:sp>
        <p:nvSpPr>
          <p:cNvPr id="3" name="TextBox 2">
            <a:extLst>
              <a:ext uri="{FF2B5EF4-FFF2-40B4-BE49-F238E27FC236}">
                <a16:creationId xmlns:a16="http://schemas.microsoft.com/office/drawing/2014/main" id="{50B2C803-DB57-A0BE-7F38-E18F65FB0C52}"/>
              </a:ext>
            </a:extLst>
          </p:cNvPr>
          <p:cNvSpPr txBox="1"/>
          <p:nvPr/>
        </p:nvSpPr>
        <p:spPr>
          <a:xfrm>
            <a:off x="247888" y="2819755"/>
            <a:ext cx="7252931" cy="31393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140041"/>
                </a:solidFill>
                <a:cs typeface="Calibri"/>
              </a:rPr>
              <a:t>Let us know how you are breaking limits to be in with the chance to win an Olympian or Paralympian at your sports day!​</a:t>
            </a:r>
          </a:p>
          <a:p>
            <a:endParaRPr lang="en-US" sz="2200">
              <a:solidFill>
                <a:srgbClr val="140041"/>
              </a:solidFill>
              <a:cs typeface="Calibri"/>
            </a:endParaRPr>
          </a:p>
          <a:p>
            <a:r>
              <a:rPr lang="en-US" sz="2200">
                <a:solidFill>
                  <a:srgbClr val="140041"/>
                </a:solidFill>
                <a:cs typeface="Calibri"/>
              </a:rPr>
              <a:t>Your task is to create a visual – either a photograph, video or drawing – that demonstrates how you have broken a barrier to movement. This could include a barrier you've broken yourself, or one you've helped a classmate or friend to break. </a:t>
            </a:r>
          </a:p>
          <a:p>
            <a:endParaRPr lang="en-US" sz="2200">
              <a:solidFill>
                <a:srgbClr val="140041"/>
              </a:solidFill>
              <a:cs typeface="Calibri"/>
            </a:endParaRPr>
          </a:p>
          <a:p>
            <a:r>
              <a:rPr lang="en-US" sz="2200">
                <a:solidFill>
                  <a:srgbClr val="140041"/>
                </a:solidFill>
                <a:cs typeface="Calibri"/>
              </a:rPr>
              <a:t>Check out our competition entry PDF for more information.</a:t>
            </a:r>
          </a:p>
        </p:txBody>
      </p:sp>
      <p:pic>
        <p:nvPicPr>
          <p:cNvPr id="4" name="Picture Placeholder 5">
            <a:extLst>
              <a:ext uri="{FF2B5EF4-FFF2-40B4-BE49-F238E27FC236}">
                <a16:creationId xmlns:a16="http://schemas.microsoft.com/office/drawing/2014/main" id="{4BEA0A30-549E-6EE9-CD71-CFB869CB411E}"/>
              </a:ext>
            </a:extLst>
          </p:cNvPr>
          <p:cNvPicPr>
            <a:picLocks noChangeAspect="1"/>
          </p:cNvPicPr>
          <p:nvPr/>
        </p:nvPicPr>
        <p:blipFill rotWithShape="1">
          <a:blip r:embed="rId3">
            <a:extLst>
              <a:ext uri="{28A0092B-C50C-407E-A947-70E740481C1C}">
                <a14:useLocalDpi xmlns:a14="http://schemas.microsoft.com/office/drawing/2010/main" val="0"/>
              </a:ext>
            </a:extLst>
          </a:blip>
          <a:srcRect l="31715" t="5696" r="21345" b="8909"/>
          <a:stretch/>
        </p:blipFill>
        <p:spPr>
          <a:xfrm>
            <a:off x="7226706" y="837344"/>
            <a:ext cx="4961676" cy="6025125"/>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p:spPr>
      </p:pic>
    </p:spTree>
    <p:extLst>
      <p:ext uri="{BB962C8B-B14F-4D97-AF65-F5344CB8AC3E}">
        <p14:creationId xmlns:p14="http://schemas.microsoft.com/office/powerpoint/2010/main" val="2408871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93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7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9319B5-9E2B-3835-4E63-111149A7F192}"/>
              </a:ext>
            </a:extLst>
          </p:cNvPr>
          <p:cNvSpPr txBox="1">
            <a:spLocks/>
          </p:cNvSpPr>
          <p:nvPr/>
        </p:nvSpPr>
        <p:spPr>
          <a:xfrm>
            <a:off x="293644" y="1045571"/>
            <a:ext cx="9573761" cy="8382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05B0AB"/>
                </a:solidFill>
                <a:cs typeface="Calibri Light"/>
              </a:rPr>
              <a:t>Are you ready to </a:t>
            </a:r>
            <a:r>
              <a:rPr lang="en-US" sz="4000" b="1" dirty="0">
                <a:solidFill>
                  <a:srgbClr val="05B0AB"/>
                </a:solidFill>
                <a:latin typeface="+mn-lt"/>
                <a:cs typeface="Calibri Light"/>
              </a:rPr>
              <a:t>break limits?</a:t>
            </a:r>
          </a:p>
        </p:txBody>
      </p:sp>
      <p:sp>
        <p:nvSpPr>
          <p:cNvPr id="6" name="TextBox 2">
            <a:extLst>
              <a:ext uri="{FF2B5EF4-FFF2-40B4-BE49-F238E27FC236}">
                <a16:creationId xmlns:a16="http://schemas.microsoft.com/office/drawing/2014/main" id="{F740A280-C6D6-E99B-42AB-4E2EB17586AE}"/>
              </a:ext>
            </a:extLst>
          </p:cNvPr>
          <p:cNvSpPr txBox="1"/>
          <p:nvPr/>
        </p:nvSpPr>
        <p:spPr>
          <a:xfrm>
            <a:off x="334963" y="1965804"/>
            <a:ext cx="5761037" cy="31085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200">
                <a:solidFill>
                  <a:srgbClr val="140041"/>
                </a:solidFill>
                <a:cs typeface="Calibri"/>
              </a:rPr>
              <a:t>Over the next three PSHE lessons, we will be breaking limits by removing the barriers that prevent us from moving.</a:t>
            </a:r>
          </a:p>
          <a:p>
            <a:pPr>
              <a:spcAft>
                <a:spcPts val="1200"/>
              </a:spcAft>
            </a:pPr>
            <a:r>
              <a:rPr lang="en-US" sz="2200">
                <a:solidFill>
                  <a:srgbClr val="140041"/>
                </a:solidFill>
                <a:cs typeface="Calibri"/>
              </a:rPr>
              <a:t>Breaking limits is important because it helps us to push ourselves to achieve more. </a:t>
            </a:r>
            <a:endParaRPr lang="en-GB" sz="2200">
              <a:solidFill>
                <a:srgbClr val="140041"/>
              </a:solidFill>
            </a:endParaRPr>
          </a:p>
          <a:p>
            <a:endParaRPr lang="en-US" sz="2200">
              <a:solidFill>
                <a:srgbClr val="140041"/>
              </a:solidFill>
              <a:cs typeface="Calibri"/>
            </a:endParaRPr>
          </a:p>
          <a:p>
            <a:endParaRPr lang="en-GB" sz="2200">
              <a:solidFill>
                <a:srgbClr val="140041"/>
              </a:solidFill>
            </a:endParaRPr>
          </a:p>
          <a:p>
            <a:endParaRPr lang="en-US" sz="2200">
              <a:solidFill>
                <a:srgbClr val="140041"/>
              </a:solidFill>
              <a:cs typeface="Calibri"/>
            </a:endParaRPr>
          </a:p>
        </p:txBody>
      </p:sp>
      <p:sp>
        <p:nvSpPr>
          <p:cNvPr id="11" name="TextBox 6">
            <a:extLst>
              <a:ext uri="{FF2B5EF4-FFF2-40B4-BE49-F238E27FC236}">
                <a16:creationId xmlns:a16="http://schemas.microsoft.com/office/drawing/2014/main" id="{52C383EB-554D-7681-B79E-F87BE10C29CF}"/>
              </a:ext>
            </a:extLst>
          </p:cNvPr>
          <p:cNvSpPr txBox="1"/>
          <p:nvPr/>
        </p:nvSpPr>
        <p:spPr>
          <a:xfrm>
            <a:off x="7299794" y="3089863"/>
            <a:ext cx="2700881"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rgbClr val="140041"/>
                </a:solidFill>
                <a:cs typeface="Calibri"/>
              </a:rPr>
              <a:t>Lesson One: </a:t>
            </a:r>
            <a:br>
              <a:rPr lang="en-US" sz="2200" b="1">
                <a:solidFill>
                  <a:srgbClr val="140041"/>
                </a:solidFill>
                <a:cs typeface="Calibri"/>
              </a:rPr>
            </a:br>
            <a:r>
              <a:rPr lang="en-US" sz="2200" b="1">
                <a:solidFill>
                  <a:srgbClr val="140041"/>
                </a:solidFill>
                <a:cs typeface="Calibri"/>
              </a:rPr>
              <a:t>Self-confidence</a:t>
            </a:r>
            <a:endParaRPr lang="en-US" sz="2200" b="1">
              <a:solidFill>
                <a:srgbClr val="140041"/>
              </a:solidFill>
            </a:endParaRPr>
          </a:p>
        </p:txBody>
      </p:sp>
      <p:sp>
        <p:nvSpPr>
          <p:cNvPr id="22" name="TextBox 21">
            <a:extLst>
              <a:ext uri="{FF2B5EF4-FFF2-40B4-BE49-F238E27FC236}">
                <a16:creationId xmlns:a16="http://schemas.microsoft.com/office/drawing/2014/main" id="{8C7C9296-02F3-9446-C6B4-3A2C5044592F}"/>
              </a:ext>
            </a:extLst>
          </p:cNvPr>
          <p:cNvSpPr txBox="1"/>
          <p:nvPr/>
        </p:nvSpPr>
        <p:spPr>
          <a:xfrm>
            <a:off x="6096000" y="1961977"/>
            <a:ext cx="5761036" cy="1107996"/>
          </a:xfrm>
          <a:prstGeom prst="rect">
            <a:avLst/>
          </a:prstGeom>
          <a:noFill/>
        </p:spPr>
        <p:txBody>
          <a:bodyPr wrap="square" lIns="91440" tIns="45720" rIns="91440" bIns="45720" rtlCol="0" anchor="t">
            <a:spAutoFit/>
          </a:bodyPr>
          <a:lstStyle/>
          <a:p>
            <a:r>
              <a:rPr lang="en-US" sz="2200">
                <a:solidFill>
                  <a:srgbClr val="140041"/>
                </a:solidFill>
                <a:cs typeface="Calibri"/>
              </a:rPr>
              <a:t>We will be focusing on building three key aspects that help us to break common barriers:</a:t>
            </a:r>
          </a:p>
          <a:p>
            <a:endParaRPr lang="en-GB" sz="2200">
              <a:solidFill>
                <a:srgbClr val="140041"/>
              </a:solidFill>
            </a:endParaRPr>
          </a:p>
        </p:txBody>
      </p:sp>
      <p:grpSp>
        <p:nvGrpSpPr>
          <p:cNvPr id="19" name="Group 18">
            <a:extLst>
              <a:ext uri="{FF2B5EF4-FFF2-40B4-BE49-F238E27FC236}">
                <a16:creationId xmlns:a16="http://schemas.microsoft.com/office/drawing/2014/main" id="{A9C30757-2B68-E3C5-4C89-B8C90E9A14B6}"/>
              </a:ext>
            </a:extLst>
          </p:cNvPr>
          <p:cNvGrpSpPr/>
          <p:nvPr/>
        </p:nvGrpSpPr>
        <p:grpSpPr>
          <a:xfrm>
            <a:off x="6096000" y="4211981"/>
            <a:ext cx="3437988" cy="2064379"/>
            <a:chOff x="6096000" y="3135766"/>
            <a:chExt cx="3437988" cy="2064379"/>
          </a:xfrm>
        </p:grpSpPr>
        <p:sp>
          <p:nvSpPr>
            <p:cNvPr id="20" name="TextBox 7">
              <a:extLst>
                <a:ext uri="{FF2B5EF4-FFF2-40B4-BE49-F238E27FC236}">
                  <a16:creationId xmlns:a16="http://schemas.microsoft.com/office/drawing/2014/main" id="{C4E97262-8571-CFB0-DF58-406DB6CC5A89}"/>
                </a:ext>
              </a:extLst>
            </p:cNvPr>
            <p:cNvSpPr txBox="1"/>
            <p:nvPr/>
          </p:nvSpPr>
          <p:spPr>
            <a:xfrm>
              <a:off x="7344173" y="3197561"/>
              <a:ext cx="170497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rgbClr val="140041"/>
                  </a:solidFill>
                  <a:cs typeface="Calibri"/>
                </a:rPr>
                <a:t>Lesson Two: Inclusivity</a:t>
              </a:r>
            </a:p>
          </p:txBody>
        </p:sp>
        <p:sp>
          <p:nvSpPr>
            <p:cNvPr id="21" name="TextBox 8">
              <a:extLst>
                <a:ext uri="{FF2B5EF4-FFF2-40B4-BE49-F238E27FC236}">
                  <a16:creationId xmlns:a16="http://schemas.microsoft.com/office/drawing/2014/main" id="{133378F4-3455-34DD-8CD9-3C78F2E46144}"/>
                </a:ext>
              </a:extLst>
            </p:cNvPr>
            <p:cNvSpPr txBox="1"/>
            <p:nvPr/>
          </p:nvSpPr>
          <p:spPr>
            <a:xfrm>
              <a:off x="7299794" y="4424439"/>
              <a:ext cx="2234194"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rgbClr val="140041"/>
                  </a:solidFill>
                  <a:cs typeface="Calibri"/>
                </a:rPr>
                <a:t>Lesson Three: Positive mindset</a:t>
              </a:r>
            </a:p>
          </p:txBody>
        </p:sp>
        <p:pic>
          <p:nvPicPr>
            <p:cNvPr id="23" name="Picture 22">
              <a:extLst>
                <a:ext uri="{FF2B5EF4-FFF2-40B4-BE49-F238E27FC236}">
                  <a16:creationId xmlns:a16="http://schemas.microsoft.com/office/drawing/2014/main" id="{84B3A24D-4951-D898-6E5A-6CFDC4BAB0B2}"/>
                </a:ext>
              </a:extLst>
            </p:cNvPr>
            <p:cNvPicPr>
              <a:picLocks noChangeAspect="1"/>
            </p:cNvPicPr>
            <p:nvPr/>
          </p:nvPicPr>
          <p:blipFill>
            <a:blip r:embed="rId3"/>
            <a:stretch>
              <a:fillRect/>
            </a:stretch>
          </p:blipFill>
          <p:spPr>
            <a:xfrm>
              <a:off x="6191671" y="4258585"/>
              <a:ext cx="797590" cy="941560"/>
            </a:xfrm>
            <a:prstGeom prst="rect">
              <a:avLst/>
            </a:prstGeom>
          </p:spPr>
        </p:pic>
        <p:pic>
          <p:nvPicPr>
            <p:cNvPr id="24" name="Picture 23">
              <a:extLst>
                <a:ext uri="{FF2B5EF4-FFF2-40B4-BE49-F238E27FC236}">
                  <a16:creationId xmlns:a16="http://schemas.microsoft.com/office/drawing/2014/main" id="{EF7F8A7F-1F79-AFD0-B8BF-BACA23E6D1F1}"/>
                </a:ext>
              </a:extLst>
            </p:cNvPr>
            <p:cNvPicPr>
              <a:picLocks noChangeAspect="1"/>
            </p:cNvPicPr>
            <p:nvPr/>
          </p:nvPicPr>
          <p:blipFill>
            <a:blip r:embed="rId4"/>
            <a:stretch>
              <a:fillRect/>
            </a:stretch>
          </p:blipFill>
          <p:spPr>
            <a:xfrm>
              <a:off x="6096000" y="3135766"/>
              <a:ext cx="985923" cy="893029"/>
            </a:xfrm>
            <a:prstGeom prst="rect">
              <a:avLst/>
            </a:prstGeom>
          </p:spPr>
        </p:pic>
      </p:grpSp>
      <p:pic>
        <p:nvPicPr>
          <p:cNvPr id="17" name="Picture 16">
            <a:extLst>
              <a:ext uri="{FF2B5EF4-FFF2-40B4-BE49-F238E27FC236}">
                <a16:creationId xmlns:a16="http://schemas.microsoft.com/office/drawing/2014/main" id="{A75A7AA7-8DEA-E7EB-01EE-70D3EDC5500C}"/>
              </a:ext>
            </a:extLst>
          </p:cNvPr>
          <p:cNvPicPr>
            <a:picLocks noChangeAspect="1"/>
          </p:cNvPicPr>
          <p:nvPr/>
        </p:nvPicPr>
        <p:blipFill>
          <a:blip r:embed="rId5"/>
          <a:stretch>
            <a:fillRect/>
          </a:stretch>
        </p:blipFill>
        <p:spPr>
          <a:xfrm>
            <a:off x="6143718" y="2945407"/>
            <a:ext cx="938205" cy="1149336"/>
          </a:xfrm>
          <a:prstGeom prst="rect">
            <a:avLst/>
          </a:prstGeom>
        </p:spPr>
      </p:pic>
    </p:spTree>
    <p:extLst>
      <p:ext uri="{BB962C8B-B14F-4D97-AF65-F5344CB8AC3E}">
        <p14:creationId xmlns:p14="http://schemas.microsoft.com/office/powerpoint/2010/main" val="40932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gtEl>
                                        <p:attrNameLst>
                                          <p:attrName>style.opacity</p:attrName>
                                        </p:attrNameLst>
                                      </p:cBhvr>
                                      <p:to>
                                        <p:strVal val="0.25"/>
                                      </p:to>
                                    </p:set>
                                    <p:animEffect filter="image" prLst="opacity: 0.25">
                                      <p:cBhvr rctx="IE">
                                        <p:cTn id="7"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F0AB4-57E8-DF3D-B53B-4EF71269D0C7}"/>
              </a:ext>
            </a:extLst>
          </p:cNvPr>
          <p:cNvSpPr>
            <a:spLocks noGrp="1"/>
          </p:cNvSpPr>
          <p:nvPr>
            <p:ph type="body" sz="quarter" idx="10"/>
          </p:nvPr>
        </p:nvSpPr>
        <p:spPr>
          <a:xfrm>
            <a:off x="245220" y="1895820"/>
            <a:ext cx="8895450" cy="4962180"/>
          </a:xfrm>
        </p:spPr>
        <p:txBody>
          <a:bodyPr lIns="91440" tIns="45720" rIns="91440" bIns="45720" anchor="t"/>
          <a:lstStyle/>
          <a:p>
            <a:r>
              <a:rPr lang="en-US" sz="2400" dirty="0">
                <a:ea typeface="Calibri"/>
                <a:cs typeface="Calibri"/>
              </a:rPr>
              <a:t>Setting ground rules is important as it means we can all feel safe and comfortable during the lesson. </a:t>
            </a:r>
          </a:p>
          <a:p>
            <a:endParaRPr lang="en-US" sz="2400" dirty="0">
              <a:ea typeface="Calibri"/>
              <a:cs typeface="Calibri"/>
            </a:endParaRPr>
          </a:p>
          <a:p>
            <a:r>
              <a:rPr lang="en-US" sz="2400" dirty="0">
                <a:ea typeface="Calibri"/>
                <a:cs typeface="Calibri"/>
              </a:rPr>
              <a:t>An example of a ground rule is to listen to others and always be respectful of viewpoints that are different to yours. </a:t>
            </a:r>
          </a:p>
          <a:p>
            <a:endParaRPr lang="en-US" sz="2400" dirty="0">
              <a:ea typeface="Calibri"/>
              <a:cs typeface="Calibri"/>
            </a:endParaRPr>
          </a:p>
          <a:p>
            <a:r>
              <a:rPr lang="en-US" sz="2400" dirty="0">
                <a:ea typeface="Calibri"/>
                <a:cs typeface="Calibri"/>
              </a:rPr>
              <a:t>Can you think of any more ground rules you would like to set for the lesson? Share with the group. </a:t>
            </a:r>
            <a:endParaRPr lang="en-US" sz="2400" dirty="0"/>
          </a:p>
          <a:p>
            <a:endParaRPr lang="en-US" sz="2400" dirty="0">
              <a:ea typeface="Calibri"/>
              <a:cs typeface="Calibri"/>
            </a:endParaRPr>
          </a:p>
        </p:txBody>
      </p:sp>
      <p:sp>
        <p:nvSpPr>
          <p:cNvPr id="3" name="Text Placeholder 2">
            <a:extLst>
              <a:ext uri="{FF2B5EF4-FFF2-40B4-BE49-F238E27FC236}">
                <a16:creationId xmlns:a16="http://schemas.microsoft.com/office/drawing/2014/main" id="{4123AF35-BC97-C1A2-1F89-C9CE49D04F4F}"/>
              </a:ext>
            </a:extLst>
          </p:cNvPr>
          <p:cNvSpPr>
            <a:spLocks noGrp="1"/>
          </p:cNvSpPr>
          <p:nvPr>
            <p:ph type="body" sz="quarter" idx="14"/>
          </p:nvPr>
        </p:nvSpPr>
        <p:spPr/>
        <p:txBody>
          <a:bodyPr lIns="91440" tIns="45720" rIns="91440" bIns="45720" anchor="t"/>
          <a:lstStyle/>
          <a:p>
            <a:r>
              <a:rPr lang="en-US" dirty="0">
                <a:solidFill>
                  <a:srgbClr val="05B0AB"/>
                </a:solidFill>
                <a:ea typeface="Calibri"/>
                <a:cs typeface="Calibri"/>
              </a:rPr>
              <a:t>Ground Rules</a:t>
            </a:r>
            <a:endParaRPr lang="en-US" dirty="0">
              <a:solidFill>
                <a:srgbClr val="05B0AB"/>
              </a:solidFill>
            </a:endParaRPr>
          </a:p>
        </p:txBody>
      </p:sp>
      <p:pic>
        <p:nvPicPr>
          <p:cNvPr id="6" name="Graphic 5">
            <a:extLst>
              <a:ext uri="{FF2B5EF4-FFF2-40B4-BE49-F238E27FC236}">
                <a16:creationId xmlns:a16="http://schemas.microsoft.com/office/drawing/2014/main" id="{29FF5DD7-87FB-AA82-AEF6-C26C67D3E44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5400000">
            <a:off x="4269337" y="-2344940"/>
            <a:ext cx="45719" cy="10463627"/>
          </a:xfrm>
          <a:prstGeom prst="rect">
            <a:avLst/>
          </a:prstGeom>
        </p:spPr>
      </p:pic>
      <p:pic>
        <p:nvPicPr>
          <p:cNvPr id="7" name="Graphic 6">
            <a:extLst>
              <a:ext uri="{FF2B5EF4-FFF2-40B4-BE49-F238E27FC236}">
                <a16:creationId xmlns:a16="http://schemas.microsoft.com/office/drawing/2014/main" id="{8B8818BA-7220-0BBC-7D3B-7390E7DCB16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5400000">
            <a:off x="4269337" y="-1062405"/>
            <a:ext cx="45719" cy="10463627"/>
          </a:xfrm>
          <a:prstGeom prst="rect">
            <a:avLst/>
          </a:prstGeom>
        </p:spPr>
      </p:pic>
      <p:pic>
        <p:nvPicPr>
          <p:cNvPr id="10" name="Picture 9">
            <a:extLst>
              <a:ext uri="{FF2B5EF4-FFF2-40B4-BE49-F238E27FC236}">
                <a16:creationId xmlns:a16="http://schemas.microsoft.com/office/drawing/2014/main" id="{E50FE921-C687-1469-E66D-7CF08EF7BECD}"/>
              </a:ext>
            </a:extLst>
          </p:cNvPr>
          <p:cNvPicPr>
            <a:picLocks noChangeAspect="1"/>
          </p:cNvPicPr>
          <p:nvPr/>
        </p:nvPicPr>
        <p:blipFill>
          <a:blip r:embed="rId5"/>
          <a:stretch>
            <a:fillRect/>
          </a:stretch>
        </p:blipFill>
        <p:spPr>
          <a:xfrm>
            <a:off x="6203481" y="192845"/>
            <a:ext cx="267945" cy="358263"/>
          </a:xfrm>
          <a:prstGeom prst="rect">
            <a:avLst/>
          </a:prstGeom>
        </p:spPr>
      </p:pic>
      <p:sp>
        <p:nvSpPr>
          <p:cNvPr id="12" name="Title 1">
            <a:extLst>
              <a:ext uri="{FF2B5EF4-FFF2-40B4-BE49-F238E27FC236}">
                <a16:creationId xmlns:a16="http://schemas.microsoft.com/office/drawing/2014/main" id="{3D88FE4C-983B-9D74-627B-DC6D796A50F9}"/>
              </a:ext>
            </a:extLst>
          </p:cNvPr>
          <p:cNvSpPr txBox="1">
            <a:spLocks/>
          </p:cNvSpPr>
          <p:nvPr/>
        </p:nvSpPr>
        <p:spPr>
          <a:xfrm>
            <a:off x="4801259"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5 </a:t>
            </a:r>
            <a:r>
              <a:rPr lang="en-US" sz="2500" b="1">
                <a:solidFill>
                  <a:schemeClr val="bg1"/>
                </a:solidFill>
                <a:latin typeface="+mn-lt"/>
                <a:cs typeface="Calibri Light"/>
              </a:rPr>
              <a:t>MINS</a:t>
            </a:r>
          </a:p>
        </p:txBody>
      </p:sp>
    </p:spTree>
    <p:extLst>
      <p:ext uri="{BB962C8B-B14F-4D97-AF65-F5344CB8AC3E}">
        <p14:creationId xmlns:p14="http://schemas.microsoft.com/office/powerpoint/2010/main" val="916690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F0AB4-57E8-DF3D-B53B-4EF71269D0C7}"/>
              </a:ext>
            </a:extLst>
          </p:cNvPr>
          <p:cNvSpPr>
            <a:spLocks noGrp="1"/>
          </p:cNvSpPr>
          <p:nvPr>
            <p:ph type="body" sz="quarter" idx="10"/>
          </p:nvPr>
        </p:nvSpPr>
        <p:spPr>
          <a:xfrm>
            <a:off x="245220" y="1898650"/>
            <a:ext cx="8895450" cy="4962180"/>
          </a:xfrm>
        </p:spPr>
        <p:txBody>
          <a:bodyPr lIns="91440" tIns="45720" rIns="91440" bIns="45720" anchor="t"/>
          <a:lstStyle/>
          <a:p>
            <a:r>
              <a:rPr lang="en-US" sz="2400">
                <a:ea typeface="Calibri"/>
                <a:cs typeface="Calibri"/>
              </a:rPr>
              <a:t>Answer the following questions in your books: </a:t>
            </a:r>
            <a:endParaRPr lang="en-US" sz="2400" b="1">
              <a:solidFill>
                <a:srgbClr val="00B0AB"/>
              </a:solidFill>
              <a:ea typeface="Calibri"/>
              <a:cs typeface="Calibri"/>
            </a:endParaRPr>
          </a:p>
          <a:p>
            <a:pPr marL="457200" indent="-457200">
              <a:buAutoNum type="arabicPeriod"/>
            </a:pPr>
            <a:r>
              <a:rPr lang="en-US" sz="2400">
                <a:ea typeface="Calibri"/>
                <a:cs typeface="Calibri"/>
              </a:rPr>
              <a:t>What is meant by 'self-confidence'?</a:t>
            </a:r>
          </a:p>
          <a:p>
            <a:pPr marL="457200" indent="-457200">
              <a:buAutoNum type="arabicPeriod"/>
            </a:pPr>
            <a:r>
              <a:rPr lang="en-US" sz="2400">
                <a:ea typeface="Calibri"/>
                <a:cs typeface="Calibri"/>
              </a:rPr>
              <a:t>How can physical activity (or movement) benefit mental health? </a:t>
            </a:r>
          </a:p>
          <a:p>
            <a:pPr marL="457200" indent="-457200">
              <a:buAutoNum type="arabicPeriod"/>
            </a:pPr>
            <a:r>
              <a:rPr lang="en-US" sz="2400">
                <a:ea typeface="Calibri"/>
                <a:cs typeface="Calibri"/>
              </a:rPr>
              <a:t>How can physical activity benefit physical health? </a:t>
            </a:r>
          </a:p>
          <a:p>
            <a:pPr marL="457200" indent="-457200">
              <a:buAutoNum type="arabicPeriod"/>
            </a:pPr>
            <a:r>
              <a:rPr lang="en-US" sz="2400">
                <a:ea typeface="Calibri"/>
                <a:cs typeface="Calibri"/>
              </a:rPr>
              <a:t>What might make someone feel less confident about moving? </a:t>
            </a:r>
          </a:p>
          <a:p>
            <a:pPr marL="457200" indent="-457200">
              <a:buAutoNum type="arabicPeriod"/>
            </a:pPr>
            <a:r>
              <a:rPr lang="en-US" sz="2400">
                <a:ea typeface="Calibri"/>
                <a:cs typeface="Calibri"/>
              </a:rPr>
              <a:t>How could we help someone to feel more confident about moving? </a:t>
            </a:r>
          </a:p>
          <a:p>
            <a:endParaRPr lang="en-US" sz="2400">
              <a:ea typeface="Calibri"/>
              <a:cs typeface="Calibri"/>
            </a:endParaRPr>
          </a:p>
        </p:txBody>
      </p:sp>
      <p:sp>
        <p:nvSpPr>
          <p:cNvPr id="3" name="Text Placeholder 2">
            <a:extLst>
              <a:ext uri="{FF2B5EF4-FFF2-40B4-BE49-F238E27FC236}">
                <a16:creationId xmlns:a16="http://schemas.microsoft.com/office/drawing/2014/main" id="{4123AF35-BC97-C1A2-1F89-C9CE49D04F4F}"/>
              </a:ext>
            </a:extLst>
          </p:cNvPr>
          <p:cNvSpPr>
            <a:spLocks noGrp="1"/>
          </p:cNvSpPr>
          <p:nvPr>
            <p:ph type="body" sz="quarter" idx="14"/>
          </p:nvPr>
        </p:nvSpPr>
        <p:spPr>
          <a:xfrm>
            <a:off x="245220" y="1178700"/>
            <a:ext cx="6481075" cy="630084"/>
          </a:xfrm>
        </p:spPr>
        <p:txBody>
          <a:bodyPr lIns="91440" tIns="45720" rIns="91440" bIns="45720" anchor="t"/>
          <a:lstStyle/>
          <a:p>
            <a:r>
              <a:rPr lang="en-US" dirty="0">
                <a:solidFill>
                  <a:srgbClr val="05B0AB"/>
                </a:solidFill>
                <a:cs typeface="Calibri"/>
              </a:rPr>
              <a:t>What do you already know?</a:t>
            </a:r>
            <a:endParaRPr lang="en-US" dirty="0">
              <a:solidFill>
                <a:srgbClr val="05B0AB"/>
              </a:solidFill>
            </a:endParaRPr>
          </a:p>
        </p:txBody>
      </p:sp>
      <p:pic>
        <p:nvPicPr>
          <p:cNvPr id="4" name="Picture 3">
            <a:extLst>
              <a:ext uri="{FF2B5EF4-FFF2-40B4-BE49-F238E27FC236}">
                <a16:creationId xmlns:a16="http://schemas.microsoft.com/office/drawing/2014/main" id="{CB1F942F-457A-C526-DC4B-6EFC671AA406}"/>
              </a:ext>
            </a:extLst>
          </p:cNvPr>
          <p:cNvPicPr>
            <a:picLocks noChangeAspect="1"/>
          </p:cNvPicPr>
          <p:nvPr/>
        </p:nvPicPr>
        <p:blipFill>
          <a:blip r:embed="rId3"/>
          <a:stretch>
            <a:fillRect/>
          </a:stretch>
        </p:blipFill>
        <p:spPr>
          <a:xfrm>
            <a:off x="6203481" y="192845"/>
            <a:ext cx="267945" cy="358263"/>
          </a:xfrm>
          <a:prstGeom prst="rect">
            <a:avLst/>
          </a:prstGeom>
        </p:spPr>
      </p:pic>
      <p:sp>
        <p:nvSpPr>
          <p:cNvPr id="6" name="Title 1">
            <a:extLst>
              <a:ext uri="{FF2B5EF4-FFF2-40B4-BE49-F238E27FC236}">
                <a16:creationId xmlns:a16="http://schemas.microsoft.com/office/drawing/2014/main" id="{1AF95B62-1C9D-962F-B734-01B659DF93E6}"/>
              </a:ext>
            </a:extLst>
          </p:cNvPr>
          <p:cNvSpPr txBox="1">
            <a:spLocks/>
          </p:cNvSpPr>
          <p:nvPr/>
        </p:nvSpPr>
        <p:spPr>
          <a:xfrm>
            <a:off x="4801259" y="81932"/>
            <a:ext cx="1333222" cy="568757"/>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5 </a:t>
            </a:r>
            <a:r>
              <a:rPr lang="en-US" sz="2500" b="1">
                <a:solidFill>
                  <a:schemeClr val="bg1"/>
                </a:solidFill>
                <a:latin typeface="+mn-lt"/>
                <a:cs typeface="Calibri Light"/>
              </a:rPr>
              <a:t>MINS</a:t>
            </a:r>
          </a:p>
        </p:txBody>
      </p:sp>
    </p:spTree>
    <p:extLst>
      <p:ext uri="{BB962C8B-B14F-4D97-AF65-F5344CB8AC3E}">
        <p14:creationId xmlns:p14="http://schemas.microsoft.com/office/powerpoint/2010/main" val="140687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9319B5-9E2B-3835-4E63-111149A7F192}"/>
              </a:ext>
            </a:extLst>
          </p:cNvPr>
          <p:cNvSpPr txBox="1">
            <a:spLocks/>
          </p:cNvSpPr>
          <p:nvPr/>
        </p:nvSpPr>
        <p:spPr>
          <a:xfrm>
            <a:off x="245220" y="2708904"/>
            <a:ext cx="9573761" cy="8382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05B0AB"/>
                </a:solidFill>
                <a:cs typeface="Calibri Light"/>
              </a:rPr>
              <a:t>This lesson we are thinking about…</a:t>
            </a:r>
            <a:endParaRPr lang="en-US" sz="4000" dirty="0">
              <a:solidFill>
                <a:srgbClr val="05B0AB"/>
              </a:solidFill>
            </a:endParaRPr>
          </a:p>
        </p:txBody>
      </p:sp>
      <p:sp>
        <p:nvSpPr>
          <p:cNvPr id="9" name="TextBox 8">
            <a:extLst>
              <a:ext uri="{FF2B5EF4-FFF2-40B4-BE49-F238E27FC236}">
                <a16:creationId xmlns:a16="http://schemas.microsoft.com/office/drawing/2014/main" id="{3114EF30-1670-1335-D249-41B8690D499D}"/>
              </a:ext>
            </a:extLst>
          </p:cNvPr>
          <p:cNvSpPr txBox="1"/>
          <p:nvPr/>
        </p:nvSpPr>
        <p:spPr>
          <a:xfrm>
            <a:off x="246691" y="3536938"/>
            <a:ext cx="3600480" cy="707886"/>
          </a:xfrm>
          <a:prstGeom prst="rect">
            <a:avLst/>
          </a:prstGeom>
          <a:noFill/>
        </p:spPr>
        <p:txBody>
          <a:bodyPr wrap="square" lIns="91440" tIns="45720" rIns="91440" bIns="45720" anchor="t">
            <a:spAutoFit/>
          </a:bodyPr>
          <a:lstStyle/>
          <a:p>
            <a:r>
              <a:rPr lang="en-US" sz="4000" b="1" dirty="0">
                <a:solidFill>
                  <a:srgbClr val="003B46"/>
                </a:solidFill>
                <a:cs typeface="Calibri Light"/>
              </a:rPr>
              <a:t>Self-confidence</a:t>
            </a:r>
            <a:endParaRPr lang="en-GB" sz="4000" dirty="0">
              <a:solidFill>
                <a:srgbClr val="003B46"/>
              </a:solidFill>
            </a:endParaRPr>
          </a:p>
        </p:txBody>
      </p:sp>
      <p:sp>
        <p:nvSpPr>
          <p:cNvPr id="3" name="Title 1">
            <a:extLst>
              <a:ext uri="{FF2B5EF4-FFF2-40B4-BE49-F238E27FC236}">
                <a16:creationId xmlns:a16="http://schemas.microsoft.com/office/drawing/2014/main" id="{D0BDD41A-0AA3-4D4C-9CB6-BACC21B25713}"/>
              </a:ext>
            </a:extLst>
          </p:cNvPr>
          <p:cNvSpPr txBox="1">
            <a:spLocks/>
          </p:cNvSpPr>
          <p:nvPr/>
        </p:nvSpPr>
        <p:spPr>
          <a:xfrm>
            <a:off x="245219" y="4564209"/>
            <a:ext cx="7232544" cy="83820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003B46"/>
                </a:solidFill>
                <a:cs typeface="Calibri Light"/>
              </a:rPr>
              <a:t>Self-confidence: feeling sure of yourself and your abilities. </a:t>
            </a:r>
            <a:endParaRPr lang="en-US" sz="3200" dirty="0">
              <a:solidFill>
                <a:srgbClr val="003B46"/>
              </a:solidFill>
            </a:endParaRPr>
          </a:p>
        </p:txBody>
      </p:sp>
      <p:pic>
        <p:nvPicPr>
          <p:cNvPr id="10" name="Picture 9">
            <a:extLst>
              <a:ext uri="{FF2B5EF4-FFF2-40B4-BE49-F238E27FC236}">
                <a16:creationId xmlns:a16="http://schemas.microsoft.com/office/drawing/2014/main" id="{A4D5AECD-7270-E237-EE6C-F83CB38FFF06}"/>
              </a:ext>
            </a:extLst>
          </p:cNvPr>
          <p:cNvPicPr>
            <a:picLocks noChangeAspect="1"/>
          </p:cNvPicPr>
          <p:nvPr/>
        </p:nvPicPr>
        <p:blipFill>
          <a:blip r:embed="rId3"/>
          <a:stretch>
            <a:fillRect/>
          </a:stretch>
        </p:blipFill>
        <p:spPr>
          <a:xfrm>
            <a:off x="8244021" y="2055107"/>
            <a:ext cx="3090923" cy="3786496"/>
          </a:xfrm>
          <a:prstGeom prst="rect">
            <a:avLst/>
          </a:prstGeom>
        </p:spPr>
      </p:pic>
    </p:spTree>
    <p:extLst>
      <p:ext uri="{BB962C8B-B14F-4D97-AF65-F5344CB8AC3E}">
        <p14:creationId xmlns:p14="http://schemas.microsoft.com/office/powerpoint/2010/main" val="3968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4B0FC7-20A8-B1D1-BF3A-99FE927010CA}"/>
              </a:ext>
            </a:extLst>
          </p:cNvPr>
          <p:cNvSpPr>
            <a:spLocks noGrp="1"/>
          </p:cNvSpPr>
          <p:nvPr>
            <p:ph type="body" sz="quarter" idx="4294967295"/>
          </p:nvPr>
        </p:nvSpPr>
        <p:spPr>
          <a:xfrm>
            <a:off x="1955179" y="1861026"/>
            <a:ext cx="5581013" cy="3477524"/>
          </a:xfrm>
          <a:prstGeom prst="rect">
            <a:avLst/>
          </a:prstGeom>
        </p:spPr>
        <p:txBody>
          <a:bodyPr lIns="91440" tIns="45720" rIns="91440" bIns="45720" anchor="t">
            <a:normAutofit fontScale="92500" lnSpcReduction="10000"/>
          </a:bodyPr>
          <a:lstStyle/>
          <a:p>
            <a:pPr marL="0" indent="0">
              <a:buNone/>
            </a:pPr>
            <a:r>
              <a:rPr lang="en-US" sz="2000" b="1">
                <a:solidFill>
                  <a:srgbClr val="140041"/>
                </a:solidFill>
                <a:ea typeface="+mn-lt"/>
                <a:cs typeface="+mn-lt"/>
              </a:rPr>
              <a:t>Learning Objective: </a:t>
            </a:r>
          </a:p>
          <a:p>
            <a:pPr marL="0" indent="0">
              <a:buNone/>
            </a:pPr>
            <a:r>
              <a:rPr lang="en-US" sz="2000">
                <a:solidFill>
                  <a:srgbClr val="140041"/>
                </a:solidFill>
                <a:ea typeface="+mn-lt"/>
                <a:cs typeface="+mn-lt"/>
              </a:rPr>
              <a:t>To develop our self-confidence to become a confident mover. </a:t>
            </a:r>
          </a:p>
          <a:p>
            <a:pPr marL="0" indent="0">
              <a:buNone/>
            </a:pPr>
            <a:r>
              <a:rPr lang="en-US" sz="2000">
                <a:solidFill>
                  <a:srgbClr val="140041"/>
                </a:solidFill>
                <a:ea typeface="+mn-lt"/>
                <a:cs typeface="+mn-lt"/>
              </a:rPr>
              <a:t>Learning outcomes: </a:t>
            </a:r>
          </a:p>
          <a:p>
            <a:pPr marL="0" indent="0">
              <a:buNone/>
            </a:pPr>
            <a:r>
              <a:rPr lang="en-US" sz="2000">
                <a:solidFill>
                  <a:srgbClr val="140041"/>
                </a:solidFill>
                <a:ea typeface="+mn-lt"/>
                <a:cs typeface="+mn-lt"/>
              </a:rPr>
              <a:t>By the end of the lesson pupils will be able to:</a:t>
            </a:r>
          </a:p>
          <a:p>
            <a:r>
              <a:rPr lang="en-US" sz="2000">
                <a:solidFill>
                  <a:srgbClr val="140041"/>
                </a:solidFill>
                <a:ea typeface="+mn-lt"/>
                <a:cs typeface="+mn-lt"/>
              </a:rPr>
              <a:t>Understand how regular physical activity benefits both physical and mental health</a:t>
            </a:r>
          </a:p>
          <a:p>
            <a:r>
              <a:rPr lang="en-US" sz="2000" err="1">
                <a:solidFill>
                  <a:srgbClr val="140041"/>
                </a:solidFill>
                <a:ea typeface="+mn-lt"/>
                <a:cs typeface="+mn-lt"/>
              </a:rPr>
              <a:t>Recognise</a:t>
            </a:r>
            <a:r>
              <a:rPr lang="en-US" sz="2000">
                <a:solidFill>
                  <a:srgbClr val="140041"/>
                </a:solidFill>
                <a:ea typeface="+mn-lt"/>
                <a:cs typeface="+mn-lt"/>
              </a:rPr>
              <a:t> how low self-confidence might be a barrier to physical activity</a:t>
            </a:r>
          </a:p>
          <a:p>
            <a:r>
              <a:rPr lang="en-US" sz="2000">
                <a:solidFill>
                  <a:srgbClr val="140041"/>
                </a:solidFill>
                <a:ea typeface="+mn-lt"/>
                <a:cs typeface="+mn-lt"/>
              </a:rPr>
              <a:t>Develop strategies to increase self-confidence in relation to physical activity </a:t>
            </a:r>
          </a:p>
          <a:p>
            <a:endParaRPr lang="en-US" sz="2000">
              <a:solidFill>
                <a:srgbClr val="140041"/>
              </a:solidFill>
              <a:ea typeface="+mn-lt"/>
              <a:cs typeface="+mn-lt"/>
            </a:endParaRPr>
          </a:p>
          <a:p>
            <a:pPr marL="0" indent="0">
              <a:buNone/>
            </a:pPr>
            <a:endParaRPr lang="en-US" sz="2400">
              <a:solidFill>
                <a:srgbClr val="140041"/>
              </a:solidFill>
              <a:ea typeface="+mn-lt"/>
              <a:cs typeface="+mn-lt"/>
            </a:endParaRPr>
          </a:p>
        </p:txBody>
      </p:sp>
      <p:pic>
        <p:nvPicPr>
          <p:cNvPr id="6" name="Picture Placeholder 5" descr="A group of kids playing tennis&#10;&#10;Description automatically generated">
            <a:extLst>
              <a:ext uri="{FF2B5EF4-FFF2-40B4-BE49-F238E27FC236}">
                <a16:creationId xmlns:a16="http://schemas.microsoft.com/office/drawing/2014/main" id="{0CF9837C-27A9-C960-ECFF-57660D197F96}"/>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395" r="32331"/>
          <a:stretch/>
        </p:blipFill>
        <p:spPr>
          <a:xfrm>
            <a:off x="7536192" y="837344"/>
            <a:ext cx="4656912" cy="4985693"/>
          </a:xfrm>
          <a:custGeom>
            <a:avLst/>
            <a:gdLst>
              <a:gd name="connsiteX0" fmla="*/ 0 w 4655808"/>
              <a:gd name="connsiteY0" fmla="*/ 5004000 h 5004000"/>
              <a:gd name="connsiteX1" fmla="*/ 846985 w 4655808"/>
              <a:gd name="connsiteY1" fmla="*/ 0 h 5004000"/>
              <a:gd name="connsiteX2" fmla="*/ 3808823 w 4655808"/>
              <a:gd name="connsiteY2" fmla="*/ 0 h 5004000"/>
              <a:gd name="connsiteX3" fmla="*/ 4655808 w 4655808"/>
              <a:gd name="connsiteY3" fmla="*/ 5004000 h 5004000"/>
              <a:gd name="connsiteX4" fmla="*/ 0 w 4655808"/>
              <a:gd name="connsiteY4" fmla="*/ 5004000 h 5004000"/>
              <a:gd name="connsiteX0" fmla="*/ 0 w 4656315"/>
              <a:gd name="connsiteY0" fmla="*/ 5004000 h 5004000"/>
              <a:gd name="connsiteX1" fmla="*/ 846985 w 4656315"/>
              <a:gd name="connsiteY1" fmla="*/ 0 h 5004000"/>
              <a:gd name="connsiteX2" fmla="*/ 4656315 w 4656315"/>
              <a:gd name="connsiteY2" fmla="*/ 7435 h 5004000"/>
              <a:gd name="connsiteX3" fmla="*/ 4655808 w 4656315"/>
              <a:gd name="connsiteY3" fmla="*/ 5004000 h 5004000"/>
              <a:gd name="connsiteX4" fmla="*/ 0 w 4656315"/>
              <a:gd name="connsiteY4" fmla="*/ 5004000 h 5004000"/>
              <a:gd name="connsiteX0" fmla="*/ 0 w 4656315"/>
              <a:gd name="connsiteY0" fmla="*/ 5041169 h 5041169"/>
              <a:gd name="connsiteX1" fmla="*/ 846985 w 4656315"/>
              <a:gd name="connsiteY1" fmla="*/ 37169 h 5041169"/>
              <a:gd name="connsiteX2" fmla="*/ 4656315 w 4656315"/>
              <a:gd name="connsiteY2" fmla="*/ 0 h 5041169"/>
              <a:gd name="connsiteX3" fmla="*/ 4655808 w 4656315"/>
              <a:gd name="connsiteY3" fmla="*/ 5041169 h 5041169"/>
              <a:gd name="connsiteX4" fmla="*/ 0 w 4656315"/>
              <a:gd name="connsiteY4" fmla="*/ 5041169 h 5041169"/>
              <a:gd name="connsiteX0" fmla="*/ 0 w 4655808"/>
              <a:gd name="connsiteY0" fmla="*/ 5004000 h 5004000"/>
              <a:gd name="connsiteX1" fmla="*/ 846985 w 4655808"/>
              <a:gd name="connsiteY1" fmla="*/ 0 h 5004000"/>
              <a:gd name="connsiteX2" fmla="*/ 4648881 w 4655808"/>
              <a:gd name="connsiteY2" fmla="*/ 2 h 5004000"/>
              <a:gd name="connsiteX3" fmla="*/ 4655808 w 4655808"/>
              <a:gd name="connsiteY3" fmla="*/ 5004000 h 5004000"/>
              <a:gd name="connsiteX4" fmla="*/ 0 w 4655808"/>
              <a:gd name="connsiteY4" fmla="*/ 5004000 h 5004000"/>
              <a:gd name="connsiteX0" fmla="*/ 0 w 4655808"/>
              <a:gd name="connsiteY0" fmla="*/ 5004000 h 5004000"/>
              <a:gd name="connsiteX1" fmla="*/ 846985 w 4655808"/>
              <a:gd name="connsiteY1" fmla="*/ 0 h 5004000"/>
              <a:gd name="connsiteX2" fmla="*/ 4652789 w 4655808"/>
              <a:gd name="connsiteY2" fmla="*/ 3921 h 5004000"/>
              <a:gd name="connsiteX3" fmla="*/ 4655808 w 4655808"/>
              <a:gd name="connsiteY3" fmla="*/ 5004000 h 5004000"/>
              <a:gd name="connsiteX4" fmla="*/ 0 w 4655808"/>
              <a:gd name="connsiteY4" fmla="*/ 5004000 h 5004000"/>
              <a:gd name="connsiteX0" fmla="*/ 0 w 4655808"/>
              <a:gd name="connsiteY0" fmla="*/ 5000079 h 5000079"/>
              <a:gd name="connsiteX1" fmla="*/ 846985 w 4655808"/>
              <a:gd name="connsiteY1" fmla="*/ 31349 h 5000079"/>
              <a:gd name="connsiteX2" fmla="*/ 4652789 w 4655808"/>
              <a:gd name="connsiteY2" fmla="*/ 0 h 5000079"/>
              <a:gd name="connsiteX3" fmla="*/ 4655808 w 4655808"/>
              <a:gd name="connsiteY3" fmla="*/ 5000079 h 5000079"/>
              <a:gd name="connsiteX4" fmla="*/ 0 w 4655808"/>
              <a:gd name="connsiteY4" fmla="*/ 5000079 h 5000079"/>
              <a:gd name="connsiteX0" fmla="*/ 0 w 4655808"/>
              <a:gd name="connsiteY0" fmla="*/ 5000082 h 5000082"/>
              <a:gd name="connsiteX1" fmla="*/ 850892 w 4655808"/>
              <a:gd name="connsiteY1" fmla="*/ 0 h 5000082"/>
              <a:gd name="connsiteX2" fmla="*/ 4652789 w 4655808"/>
              <a:gd name="connsiteY2" fmla="*/ 3 h 5000082"/>
              <a:gd name="connsiteX3" fmla="*/ 4655808 w 4655808"/>
              <a:gd name="connsiteY3" fmla="*/ 5000082 h 5000082"/>
              <a:gd name="connsiteX4" fmla="*/ 0 w 4655808"/>
              <a:gd name="connsiteY4" fmla="*/ 5000082 h 5000082"/>
              <a:gd name="connsiteX0" fmla="*/ 0 w 4656912"/>
              <a:gd name="connsiteY0" fmla="*/ 5000082 h 5000082"/>
              <a:gd name="connsiteX1" fmla="*/ 850892 w 4656912"/>
              <a:gd name="connsiteY1" fmla="*/ 0 h 5000082"/>
              <a:gd name="connsiteX2" fmla="*/ 4656697 w 4656912"/>
              <a:gd name="connsiteY2" fmla="*/ 3 h 5000082"/>
              <a:gd name="connsiteX3" fmla="*/ 4655808 w 4656912"/>
              <a:gd name="connsiteY3" fmla="*/ 5000082 h 5000082"/>
              <a:gd name="connsiteX4" fmla="*/ 0 w 4656912"/>
              <a:gd name="connsiteY4" fmla="*/ 5000082 h 500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12" h="5000082">
                <a:moveTo>
                  <a:pt x="0" y="5000082"/>
                </a:moveTo>
                <a:lnTo>
                  <a:pt x="850892" y="0"/>
                </a:lnTo>
                <a:lnTo>
                  <a:pt x="4656697" y="3"/>
                </a:lnTo>
                <a:cubicBezTo>
                  <a:pt x="4657703" y="1666696"/>
                  <a:pt x="4654802" y="3333389"/>
                  <a:pt x="4655808" y="5000082"/>
                </a:cubicBezTo>
                <a:lnTo>
                  <a:pt x="0" y="5000082"/>
                </a:lnTo>
                <a:close/>
              </a:path>
            </a:pathLst>
          </a:custGeom>
        </p:spPr>
      </p:pic>
      <p:pic>
        <p:nvPicPr>
          <p:cNvPr id="10" name="Picture 9">
            <a:extLst>
              <a:ext uri="{FF2B5EF4-FFF2-40B4-BE49-F238E27FC236}">
                <a16:creationId xmlns:a16="http://schemas.microsoft.com/office/drawing/2014/main" id="{1B83CCCD-C106-FFA5-D3EC-5C2EFA2F27F3}"/>
              </a:ext>
            </a:extLst>
          </p:cNvPr>
          <p:cNvPicPr>
            <a:picLocks noChangeAspect="1"/>
          </p:cNvPicPr>
          <p:nvPr/>
        </p:nvPicPr>
        <p:blipFill>
          <a:blip r:embed="rId4"/>
          <a:stretch>
            <a:fillRect/>
          </a:stretch>
        </p:blipFill>
        <p:spPr>
          <a:xfrm>
            <a:off x="296118" y="1861026"/>
            <a:ext cx="1334758" cy="1635128"/>
          </a:xfrm>
          <a:prstGeom prst="rect">
            <a:avLst/>
          </a:prstGeom>
        </p:spPr>
      </p:pic>
    </p:spTree>
    <p:extLst>
      <p:ext uri="{BB962C8B-B14F-4D97-AF65-F5344CB8AC3E}">
        <p14:creationId xmlns:p14="http://schemas.microsoft.com/office/powerpoint/2010/main" val="388021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3CBF9-DA7A-BD4D-A3A9-282416F93A57}"/>
              </a:ext>
            </a:extLst>
          </p:cNvPr>
          <p:cNvSpPr txBox="1">
            <a:spLocks/>
          </p:cNvSpPr>
          <p:nvPr/>
        </p:nvSpPr>
        <p:spPr>
          <a:xfrm>
            <a:off x="2565544" y="2029393"/>
            <a:ext cx="7061363" cy="1446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rgbClr val="05B0AB"/>
                </a:solidFill>
                <a:latin typeface="+mn-lt"/>
                <a:cs typeface="Calibri Light"/>
              </a:rPr>
              <a:t>Fill in the gap</a:t>
            </a:r>
            <a:endParaRPr lang="en-GB" sz="8000" b="1" dirty="0">
              <a:solidFill>
                <a:srgbClr val="05B0AB"/>
              </a:solidFill>
              <a:latin typeface="+mn-lt"/>
              <a:cs typeface="Calibri Light"/>
            </a:endParaRPr>
          </a:p>
        </p:txBody>
      </p:sp>
      <p:sp>
        <p:nvSpPr>
          <p:cNvPr id="8" name="Content Placeholder 2">
            <a:extLst>
              <a:ext uri="{FF2B5EF4-FFF2-40B4-BE49-F238E27FC236}">
                <a16:creationId xmlns:a16="http://schemas.microsoft.com/office/drawing/2014/main" id="{BEA2B919-B121-BE3E-BAEC-5480D02C3F44}"/>
              </a:ext>
            </a:extLst>
          </p:cNvPr>
          <p:cNvSpPr txBox="1">
            <a:spLocks/>
          </p:cNvSpPr>
          <p:nvPr/>
        </p:nvSpPr>
        <p:spPr>
          <a:xfrm>
            <a:off x="3288153" y="3429000"/>
            <a:ext cx="5616145" cy="21108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200" dirty="0">
                <a:solidFill>
                  <a:srgbClr val="140041"/>
                </a:solidFill>
              </a:rPr>
              <a:t>Let’s play </a:t>
            </a:r>
            <a:r>
              <a:rPr lang="en-US" sz="2200" b="1" dirty="0">
                <a:solidFill>
                  <a:srgbClr val="00B0AB"/>
                </a:solidFill>
                <a:cs typeface="Calibri"/>
              </a:rPr>
              <a:t>fill in the gap</a:t>
            </a:r>
            <a:r>
              <a:rPr lang="en-US" sz="2200" dirty="0">
                <a:solidFill>
                  <a:srgbClr val="140041"/>
                </a:solidFill>
              </a:rPr>
              <a:t>, with a difference.</a:t>
            </a:r>
          </a:p>
          <a:p>
            <a:pPr marL="0" indent="0">
              <a:lnSpc>
                <a:spcPct val="120000"/>
              </a:lnSpc>
              <a:buNone/>
            </a:pPr>
            <a:r>
              <a:rPr lang="en-US" sz="2200" dirty="0">
                <a:solidFill>
                  <a:srgbClr val="140041"/>
                </a:solidFill>
              </a:rPr>
              <a:t>You’ll use a move to show what you think the correct answer is. </a:t>
            </a:r>
            <a:endParaRPr lang="en-US" sz="2200" dirty="0">
              <a:solidFill>
                <a:srgbClr val="140041"/>
              </a:solidFill>
              <a:ea typeface="Calibri"/>
              <a:cs typeface="Calibri"/>
            </a:endParaRPr>
          </a:p>
          <a:p>
            <a:pPr marL="0" indent="0">
              <a:lnSpc>
                <a:spcPct val="120000"/>
              </a:lnSpc>
              <a:buNone/>
            </a:pPr>
            <a:r>
              <a:rPr lang="en-US" sz="2200" dirty="0">
                <a:solidFill>
                  <a:srgbClr val="140041"/>
                </a:solidFill>
              </a:rPr>
              <a:t>Be careful, the move will change each time!</a:t>
            </a:r>
            <a:endParaRPr lang="en-US" sz="2200" dirty="0">
              <a:solidFill>
                <a:srgbClr val="140041"/>
              </a:solidFill>
              <a:ea typeface="Calibri"/>
              <a:cs typeface="Calibri"/>
            </a:endParaRPr>
          </a:p>
          <a:p>
            <a:pPr marL="0" indent="0">
              <a:lnSpc>
                <a:spcPct val="120000"/>
              </a:lnSpc>
              <a:buNone/>
            </a:pPr>
            <a:r>
              <a:rPr lang="en-US" sz="2200" dirty="0">
                <a:solidFill>
                  <a:srgbClr val="140041"/>
                </a:solidFill>
              </a:rPr>
              <a:t>Get ready…</a:t>
            </a:r>
            <a:endParaRPr lang="en-US" sz="2200" dirty="0">
              <a:solidFill>
                <a:srgbClr val="140041"/>
              </a:solidFill>
              <a:ea typeface="Calibri"/>
              <a:cs typeface="Calibri"/>
            </a:endParaRPr>
          </a:p>
        </p:txBody>
      </p:sp>
      <p:pic>
        <p:nvPicPr>
          <p:cNvPr id="7" name="Picture 6">
            <a:extLst>
              <a:ext uri="{FF2B5EF4-FFF2-40B4-BE49-F238E27FC236}">
                <a16:creationId xmlns:a16="http://schemas.microsoft.com/office/drawing/2014/main" id="{2AD37573-92C5-7183-71E8-AE43641FB105}"/>
              </a:ext>
            </a:extLst>
          </p:cNvPr>
          <p:cNvPicPr>
            <a:picLocks noChangeAspect="1"/>
          </p:cNvPicPr>
          <p:nvPr/>
        </p:nvPicPr>
        <p:blipFill>
          <a:blip r:embed="rId3"/>
          <a:stretch>
            <a:fillRect/>
          </a:stretch>
        </p:blipFill>
        <p:spPr>
          <a:xfrm>
            <a:off x="6203481" y="192845"/>
            <a:ext cx="267945" cy="358263"/>
          </a:xfrm>
          <a:prstGeom prst="rect">
            <a:avLst/>
          </a:prstGeom>
        </p:spPr>
      </p:pic>
      <p:sp>
        <p:nvSpPr>
          <p:cNvPr id="9" name="Title 1">
            <a:extLst>
              <a:ext uri="{FF2B5EF4-FFF2-40B4-BE49-F238E27FC236}">
                <a16:creationId xmlns:a16="http://schemas.microsoft.com/office/drawing/2014/main" id="{493EC3AB-261D-1CF1-11BA-E0DC34D41144}"/>
              </a:ext>
            </a:extLst>
          </p:cNvPr>
          <p:cNvSpPr txBox="1">
            <a:spLocks/>
          </p:cNvSpPr>
          <p:nvPr/>
        </p:nvSpPr>
        <p:spPr>
          <a:xfrm>
            <a:off x="4801259" y="81932"/>
            <a:ext cx="1333222" cy="568757"/>
          </a:xfrm>
          <a:prstGeom prst="rect">
            <a:avLst/>
          </a:prstGeom>
          <a:noFill/>
          <a:ln>
            <a:noFill/>
          </a:ln>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bg1"/>
                </a:solidFill>
                <a:latin typeface="+mn-lt"/>
                <a:cs typeface="Calibri Light"/>
              </a:rPr>
              <a:t>10 </a:t>
            </a:r>
            <a:r>
              <a:rPr lang="en-US" sz="2500" b="1">
                <a:solidFill>
                  <a:schemeClr val="bg1"/>
                </a:solidFill>
                <a:latin typeface="+mn-lt"/>
                <a:cs typeface="Calibri Light"/>
              </a:rPr>
              <a:t>MINS</a:t>
            </a:r>
          </a:p>
        </p:txBody>
      </p:sp>
    </p:spTree>
    <p:extLst>
      <p:ext uri="{BB962C8B-B14F-4D97-AF65-F5344CB8AC3E}">
        <p14:creationId xmlns:p14="http://schemas.microsoft.com/office/powerpoint/2010/main" val="897371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7F210DF78954186BB6DDFB03D849D" ma:contentTypeVersion="18" ma:contentTypeDescription="Create a new document." ma:contentTypeScope="" ma:versionID="9e8cf8c4b11622a1bb708d0ebe54a8d7">
  <xsd:schema xmlns:xsd="http://www.w3.org/2001/XMLSchema" xmlns:xs="http://www.w3.org/2001/XMLSchema" xmlns:p="http://schemas.microsoft.com/office/2006/metadata/properties" xmlns:ns2="90a340b5-9128-471d-b114-f8f96caf80f9" xmlns:ns3="edbf9ae9-a3a5-4699-873b-f249c545eead" targetNamespace="http://schemas.microsoft.com/office/2006/metadata/properties" ma:root="true" ma:fieldsID="8f142d96153015d8cef2759934ad1c5d" ns2:_="" ns3:_="">
    <xsd:import namespace="90a340b5-9128-471d-b114-f8f96caf80f9"/>
    <xsd:import namespace="edbf9ae9-a3a5-4699-873b-f249c545ee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40b5-9128-471d-b114-f8f96caf8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56e47-7c18-40c1-a6fe-8d4749c3e5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bf9ae9-a3a5-4699-873b-f249c545eea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4c44d78-387a-4579-9c4f-cc5434528c05}" ma:internalName="TaxCatchAll" ma:showField="CatchAllData" ma:web="edbf9ae9-a3a5-4699-873b-f249c545eea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a340b5-9128-471d-b114-f8f96caf80f9">
      <Terms xmlns="http://schemas.microsoft.com/office/infopath/2007/PartnerControls"/>
    </lcf76f155ced4ddcb4097134ff3c332f>
    <TaxCatchAll xmlns="edbf9ae9-a3a5-4699-873b-f249c545eead" xsi:nil="true"/>
    <MediaLengthInSeconds xmlns="90a340b5-9128-471d-b114-f8f96caf80f9" xsi:nil="true"/>
    <SharedWithUsers xmlns="edbf9ae9-a3a5-4699-873b-f249c545eead">
      <UserInfo>
        <DisplayName/>
        <AccountId xsi:nil="true"/>
        <AccountType/>
      </UserInfo>
    </SharedWithUsers>
  </documentManagement>
</p:properties>
</file>

<file path=customXml/itemProps1.xml><?xml version="1.0" encoding="utf-8"?>
<ds:datastoreItem xmlns:ds="http://schemas.openxmlformats.org/officeDocument/2006/customXml" ds:itemID="{12F0331C-FF25-4DB0-9EAB-0645A0745A39}"/>
</file>

<file path=customXml/itemProps2.xml><?xml version="1.0" encoding="utf-8"?>
<ds:datastoreItem xmlns:ds="http://schemas.openxmlformats.org/officeDocument/2006/customXml" ds:itemID="{DFB8A64B-F249-4712-B421-D8DF8286AAFC}">
  <ds:schemaRefs>
    <ds:schemaRef ds:uri="http://schemas.microsoft.com/sharepoint/v3/contenttype/forms"/>
  </ds:schemaRefs>
</ds:datastoreItem>
</file>

<file path=customXml/itemProps3.xml><?xml version="1.0" encoding="utf-8"?>
<ds:datastoreItem xmlns:ds="http://schemas.openxmlformats.org/officeDocument/2006/customXml" ds:itemID="{DA836331-4128-48EC-8756-89E409E4219C}">
  <ds:schemaRefs>
    <ds:schemaRef ds:uri="http://schemas.microsoft.com/office/2006/metadata/properties"/>
    <ds:schemaRef ds:uri="http://schemas.microsoft.com/office/2006/documentManagement/types"/>
    <ds:schemaRef ds:uri="http://www.w3.org/XML/1998/namespace"/>
    <ds:schemaRef ds:uri="http://purl.org/dc/dcmitype/"/>
    <ds:schemaRef ds:uri="90a340b5-9128-471d-b114-f8f96caf80f9"/>
    <ds:schemaRef ds:uri="http://purl.org/dc/terms/"/>
    <ds:schemaRef ds:uri="http://purl.org/dc/elements/1.1/"/>
    <ds:schemaRef ds:uri="http://schemas.microsoft.com/office/infopath/2007/PartnerControls"/>
    <ds:schemaRef ds:uri="http://schemas.openxmlformats.org/package/2006/metadata/core-properties"/>
    <ds:schemaRef ds:uri="edbf9ae9-a3a5-4699-873b-f249c545eead"/>
  </ds:schemaRefs>
</ds:datastoreItem>
</file>

<file path=docProps/app.xml><?xml version="1.0" encoding="utf-8"?>
<Properties xmlns="http://schemas.openxmlformats.org/officeDocument/2006/extended-properties" xmlns:vt="http://schemas.openxmlformats.org/officeDocument/2006/docPropsVTypes">
  <TotalTime>1886</TotalTime>
  <Words>3552</Words>
  <Application>Microsoft Office PowerPoint</Application>
  <PresentationFormat>Widescreen</PresentationFormat>
  <Paragraphs>346</Paragraphs>
  <Slides>29</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Arial,Sans-Serif</vt:lpstr>
      <vt:lpstr>Calibri</vt:lpstr>
      <vt:lpstr>Calibri Light</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or False</dc:title>
  <dc:creator>Sarah Davy</dc:creator>
  <cp:lastModifiedBy>Jenny Webber</cp:lastModifiedBy>
  <cp:revision>5</cp:revision>
  <dcterms:created xsi:type="dcterms:W3CDTF">2020-11-05T09:30:43Z</dcterms:created>
  <dcterms:modified xsi:type="dcterms:W3CDTF">2024-06-10T13:33:21Z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0x010100D157F210DF78954186BB6DDFB03D849D</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