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slideLayouts/slideLayout25.xml" ContentType="application/vnd.openxmlformats-officedocument.presentationml.slideLayout+xml"/>
  <Override PartName="/ppt/notesSlides/notesSlide2.xml" ContentType="application/vnd.openxmlformats-officedocument.presentationml.notesSlide+xml"/>
  <Override PartName="/ppt/slideLayouts/slideLayout1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slideLayouts/slideLayout17.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notesSlides/notesSlide7.xml" ContentType="application/vnd.openxmlformats-officedocument.presentationml.notesSlide+xml"/>
  <Override PartName="/ppt/slideLayouts/slideLayout13.xml" ContentType="application/vnd.openxmlformats-officedocument.presentationml.slideLayout+xml"/>
  <Override PartName="/ppt/notesSlides/notesSlide8.xml" ContentType="application/vnd.openxmlformats-officedocument.presentationml.notesSlide+xml"/>
  <Override PartName="/ppt/notesSlides/notesSlide10.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27.xml" ContentType="application/vnd.openxmlformats-officedocument.presentationml.slideLayout+xml"/>
  <Override PartName="/ppt/notesSlides/notesSlide11.xml" ContentType="application/vnd.openxmlformats-officedocument.presentationml.notesSlide+xml"/>
  <Override PartName="/ppt/slideLayouts/slideLayout2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9.xml" ContentType="application/vnd.openxmlformats-officedocument.presentationml.notesSlide+xml"/>
  <Override PartName="/ppt/slideLayouts/slideLayout7.xml" ContentType="application/vnd.openxmlformats-officedocument.presentationml.slideLayout+xml"/>
  <Override PartName="/ppt/slideLayouts/slideLayout26.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331" r:id="rId2"/>
    <p:sldId id="257" r:id="rId3"/>
    <p:sldId id="301" r:id="rId4"/>
    <p:sldId id="333" r:id="rId5"/>
    <p:sldId id="302" r:id="rId6"/>
    <p:sldId id="334" r:id="rId7"/>
    <p:sldId id="307" r:id="rId8"/>
    <p:sldId id="336" r:id="rId9"/>
    <p:sldId id="330" r:id="rId10"/>
    <p:sldId id="308" r:id="rId11"/>
    <p:sldId id="311" r:id="rId12"/>
    <p:sldId id="306" r:id="rId13"/>
    <p:sldId id="337" r:id="rId14"/>
    <p:sldId id="340" r:id="rId15"/>
    <p:sldId id="343" r:id="rId16"/>
    <p:sldId id="342" r:id="rId17"/>
    <p:sldId id="338" r:id="rId18"/>
    <p:sldId id="328" r:id="rId19"/>
    <p:sldId id="33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0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a Gorini" initials="MG" lastIdx="21" clrIdx="0">
    <p:extLst>
      <p:ext uri="{19B8F6BF-5375-455C-9EA6-DF929625EA0E}">
        <p15:presenceInfo xmlns:p15="http://schemas.microsoft.com/office/powerpoint/2012/main" userId="S::mila.gorini@edcoms.co.uk::ea5581c7-911a-4bef-9909-da14cd8dc7a9" providerId="AD"/>
      </p:ext>
    </p:extLst>
  </p:cmAuthor>
  <p:cmAuthor id="2" name="Florence Ackland" initials="FA" lastIdx="127" clrIdx="1">
    <p:extLst>
      <p:ext uri="{19B8F6BF-5375-455C-9EA6-DF929625EA0E}">
        <p15:presenceInfo xmlns:p15="http://schemas.microsoft.com/office/powerpoint/2012/main" userId="S-1-5-21-1598838018-3775903872-2167328690-22119" providerId="AD"/>
      </p:ext>
    </p:extLst>
  </p:cmAuthor>
  <p:cmAuthor id="3" name="Toni Bennett" initials="TB" lastIdx="3" clrIdx="2">
    <p:extLst>
      <p:ext uri="{19B8F6BF-5375-455C-9EA6-DF929625EA0E}">
        <p15:presenceInfo xmlns:p15="http://schemas.microsoft.com/office/powerpoint/2012/main" userId="S::Toni.Bennett@phe.gov.uk::0f5fb2dd-d11c-4804-b894-08027eb15312" providerId="AD"/>
      </p:ext>
    </p:extLst>
  </p:cmAuthor>
  <p:cmAuthor id="4" name="Daniel Marks" initials="DM" lastIdx="1" clrIdx="3">
    <p:extLst>
      <p:ext uri="{19B8F6BF-5375-455C-9EA6-DF929625EA0E}">
        <p15:presenceInfo xmlns:p15="http://schemas.microsoft.com/office/powerpoint/2012/main" userId="S::daniel.marks@edcoms.co.uk::71acda68-9030-4482-bfb8-07afb8ba540d" providerId="AD"/>
      </p:ext>
    </p:extLst>
  </p:cmAuthor>
  <p:cmAuthor id="5" name="Toni Chase" initials="TC" lastIdx="11" clrIdx="4">
    <p:extLst>
      <p:ext uri="{19B8F6BF-5375-455C-9EA6-DF929625EA0E}">
        <p15:presenceInfo xmlns:p15="http://schemas.microsoft.com/office/powerpoint/2012/main" userId="243eee97231d2754" providerId="Windows Live"/>
      </p:ext>
    </p:extLst>
  </p:cmAuthor>
  <p:cmAuthor id="6" name="Sidney Yanney" initials="SY" lastIdx="6" clrIdx="5">
    <p:extLst>
      <p:ext uri="{19B8F6BF-5375-455C-9EA6-DF929625EA0E}">
        <p15:presenceInfo xmlns:p15="http://schemas.microsoft.com/office/powerpoint/2012/main" userId="d447cc76b53634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1077"/>
    <a:srgbClr val="8BC53F"/>
    <a:srgbClr val="3155A5"/>
    <a:srgbClr val="131D39"/>
    <a:srgbClr val="FFCC31"/>
    <a:srgbClr val="1E384C"/>
    <a:srgbClr val="54A4DA"/>
    <a:srgbClr val="F9EC31"/>
    <a:srgbClr val="C95A28"/>
    <a:srgbClr val="E44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083"/>
    <p:restoredTop sz="60205" autoAdjust="0"/>
  </p:normalViewPr>
  <p:slideViewPr>
    <p:cSldViewPr snapToGrid="0" snapToObjects="1" showGuides="1">
      <p:cViewPr varScale="1">
        <p:scale>
          <a:sx n="40" d="100"/>
          <a:sy n="40" d="100"/>
        </p:scale>
        <p:origin x="552" y="20"/>
      </p:cViewPr>
      <p:guideLst>
        <p:guide orient="horz" pos="1502"/>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69" d="100"/>
          <a:sy n="169" d="100"/>
        </p:scale>
        <p:origin x="464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57059545-E5ED-6E4F-96C6-78F90239DB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3A44E977-2DFA-EC49-A797-E3941723C6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2D738F-1E5F-FD41-A3EE-8BB7AA969072}" type="datetimeFigureOut">
              <a:rPr lang="en-US" smtClean="0"/>
              <a:t>3/9/2021</a:t>
            </a:fld>
            <a:endParaRPr lang="en-US"/>
          </a:p>
        </p:txBody>
      </p:sp>
      <p:sp>
        <p:nvSpPr>
          <p:cNvPr id="4" name="Footer Placeholder 3">
            <a:extLst>
              <a:ext uri="{FF2B5EF4-FFF2-40B4-BE49-F238E27FC236}">
                <a16:creationId xmlns="" xmlns:a16="http://schemas.microsoft.com/office/drawing/2014/main" id="{1BBEAA0D-3193-C14F-8C2D-2926A6DDF1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4B0D2E32-1EE8-8245-A4F4-05C429CB3A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AED6A-D3C8-3845-83AC-340E173ABFD9}" type="slidenum">
              <a:rPr lang="en-US" smtClean="0"/>
              <a:t>‹#›</a:t>
            </a:fld>
            <a:endParaRPr lang="en-US"/>
          </a:p>
        </p:txBody>
      </p:sp>
    </p:spTree>
    <p:extLst>
      <p:ext uri="{BB962C8B-B14F-4D97-AF65-F5344CB8AC3E}">
        <p14:creationId xmlns:p14="http://schemas.microsoft.com/office/powerpoint/2010/main" val="2874293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5DE2A-6429-7B4C-91B2-619BA9F51BE5}" type="datetimeFigureOut">
              <a:rPr lang="en-US" smtClean="0"/>
              <a:t>3/9/2021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3FF19-8921-B447-80B5-DE497E3524FF}" type="slidenum">
              <a:rPr lang="en-US" smtClean="0"/>
              <a:t>‹#›</a:t>
            </a:fld>
            <a:endParaRPr lang="en-US"/>
          </a:p>
        </p:txBody>
      </p:sp>
    </p:spTree>
    <p:extLst>
      <p:ext uri="{BB962C8B-B14F-4D97-AF65-F5344CB8AC3E}">
        <p14:creationId xmlns:p14="http://schemas.microsoft.com/office/powerpoint/2010/main" val="346040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hs.uk/oneyou/every-mind-matters/youth-mental-health/https:/www.nhs.uk/oneyou/every-mind-matters/youth-mental-health/"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a:t>
            </a:fld>
            <a:endParaRPr lang="en-US"/>
          </a:p>
        </p:txBody>
      </p:sp>
    </p:spTree>
    <p:extLst>
      <p:ext uri="{BB962C8B-B14F-4D97-AF65-F5344CB8AC3E}">
        <p14:creationId xmlns:p14="http://schemas.microsoft.com/office/powerpoint/2010/main" val="3329557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dk1"/>
                </a:solidFill>
                <a:latin typeface="+mn-lt"/>
                <a:ea typeface="Calibri"/>
                <a:cs typeface="Calibri"/>
                <a:sym typeface="Calibri"/>
              </a:rPr>
              <a:t>Activity 1: </a:t>
            </a:r>
            <a:r>
              <a:rPr lang="en-GB" sz="1200" b="1" i="0" u="none" strike="noStrike" kern="1200" dirty="0">
                <a:solidFill>
                  <a:schemeClr val="tx1"/>
                </a:solidFill>
                <a:effectLst/>
                <a:latin typeface="+mn-lt"/>
                <a:ea typeface="+mn-ea"/>
                <a:cs typeface="+mn-cs"/>
              </a:rPr>
              <a:t>Linking physical and mental wellbeing (20 mins) continued</a:t>
            </a:r>
          </a:p>
          <a:p>
            <a:pPr marL="0" lvl="0" indent="0" algn="l" rtl="0">
              <a:spcBef>
                <a:spcPts val="0"/>
              </a:spcBef>
              <a:spcAft>
                <a:spcPts val="0"/>
              </a:spcAft>
              <a:buNone/>
            </a:pPr>
            <a:r>
              <a:rPr lang="en-GB" sz="1200" dirty="0">
                <a:solidFill>
                  <a:schemeClr val="dk1"/>
                </a:solidFill>
                <a:latin typeface="+mn-lt"/>
                <a:ea typeface="Calibri"/>
                <a:cs typeface="Calibri"/>
                <a:sym typeface="Calibri"/>
              </a:rPr>
              <a:t>Ask the students to complete a spider diagram of ideas that could promote/support someone’s physical and mental wellbeing. Feedback as a class. </a:t>
            </a:r>
          </a:p>
          <a:p>
            <a:pPr marL="0" lvl="0" indent="0" algn="l" rtl="0">
              <a:spcBef>
                <a:spcPts val="0"/>
              </a:spcBef>
              <a:spcAft>
                <a:spcPts val="0"/>
              </a:spcAft>
              <a:buNone/>
            </a:pPr>
            <a:endParaRPr lang="en-GB" sz="1200" dirty="0">
              <a:solidFill>
                <a:schemeClr val="dk1"/>
              </a:solidFill>
              <a:latin typeface="+mn-lt"/>
              <a:cs typeface="Calibri"/>
              <a:sym typeface="Calibri"/>
            </a:endParaRPr>
          </a:p>
          <a:p>
            <a:r>
              <a:rPr lang="en-US" sz="1200" i="0" dirty="0">
                <a:effectLst/>
                <a:latin typeface="Segoe UI" panose="020B0502040204020203" pitchFamily="34" charset="0"/>
              </a:rPr>
              <a:t>Explain to younger students that things they value, enjoy or are good at can all support mental and physical wellbeing. Positive relationships, eating a balanced diet and sleeping well can also help. </a:t>
            </a:r>
          </a:p>
          <a:p>
            <a:endParaRPr lang="en-US" sz="1200" i="0" dirty="0">
              <a:effectLst/>
              <a:latin typeface="Segoe UI" panose="020B0502040204020203" pitchFamily="34" charset="0"/>
            </a:endParaRPr>
          </a:p>
          <a:p>
            <a:r>
              <a:rPr lang="en-US" sz="1200" i="0" dirty="0">
                <a:effectLst/>
                <a:latin typeface="Segoe UI" panose="020B0502040204020203" pitchFamily="34" charset="0"/>
              </a:rPr>
              <a:t>Encourage older students to reflect on ways they can contribute to others’ mental wellbeing such as being a good </a:t>
            </a:r>
            <a:r>
              <a:rPr lang="en-US" sz="1200" i="0" dirty="0" smtClean="0">
                <a:effectLst/>
                <a:latin typeface="Segoe UI" panose="020B0502040204020203" pitchFamily="34" charset="0"/>
              </a:rPr>
              <a:t>friend</a:t>
            </a:r>
            <a:r>
              <a:rPr lang="en-US" sz="1200" i="0" baseline="0" dirty="0" smtClean="0">
                <a:effectLst/>
                <a:latin typeface="Segoe UI" panose="020B0502040204020203" pitchFamily="34" charset="0"/>
              </a:rPr>
              <a:t> or </a:t>
            </a:r>
            <a:r>
              <a:rPr lang="en-US" sz="1200" i="0" dirty="0" smtClean="0">
                <a:effectLst/>
                <a:latin typeface="Segoe UI" panose="020B0502040204020203" pitchFamily="34" charset="0"/>
              </a:rPr>
              <a:t>supporting </a:t>
            </a:r>
            <a:r>
              <a:rPr lang="en-US" sz="1200" i="0" dirty="0">
                <a:effectLst/>
                <a:latin typeface="Segoe UI" panose="020B0502040204020203" pitchFamily="34" charset="0"/>
              </a:rPr>
              <a:t>those experiencing bullying or </a:t>
            </a:r>
            <a:r>
              <a:rPr lang="en-US" sz="1200" i="0" dirty="0" smtClean="0">
                <a:effectLst/>
                <a:latin typeface="Segoe UI" panose="020B0502040204020203" pitchFamily="34" charset="0"/>
              </a:rPr>
              <a:t>loneliness. </a:t>
            </a:r>
            <a:endParaRPr lang="en-US" sz="140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10</a:t>
            </a:fld>
            <a:endParaRPr lang="en-US"/>
          </a:p>
        </p:txBody>
      </p:sp>
    </p:spTree>
    <p:extLst>
      <p:ext uri="{BB962C8B-B14F-4D97-AF65-F5344CB8AC3E}">
        <p14:creationId xmlns:p14="http://schemas.microsoft.com/office/powerpoint/2010/main" val="1661253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dk1"/>
                </a:solidFill>
                <a:latin typeface="+mn-lt"/>
                <a:ea typeface="Calibri"/>
                <a:cs typeface="Calibri"/>
                <a:sym typeface="Calibri"/>
              </a:rPr>
              <a:t>Activity 1: </a:t>
            </a:r>
            <a:r>
              <a:rPr lang="en-GB" sz="1200" b="1" i="0" u="none" strike="noStrike" kern="1200" dirty="0">
                <a:solidFill>
                  <a:schemeClr val="tx1"/>
                </a:solidFill>
                <a:effectLst/>
                <a:latin typeface="+mn-lt"/>
                <a:ea typeface="+mn-ea"/>
                <a:cs typeface="+mn-cs"/>
              </a:rPr>
              <a:t>Linking physical and mental wellbeing (20 mins) continued</a:t>
            </a:r>
          </a:p>
          <a:p>
            <a:pPr marL="0" marR="0" lvl="0" indent="0" algn="l" rtl="0">
              <a:lnSpc>
                <a:spcPct val="100000"/>
              </a:lnSpc>
              <a:spcBef>
                <a:spcPts val="0"/>
              </a:spcBef>
              <a:spcAft>
                <a:spcPts val="0"/>
              </a:spcAft>
              <a:buClr>
                <a:schemeClr val="dk1"/>
              </a:buClr>
              <a:buSzPts val="1200"/>
              <a:buFont typeface="Calibri"/>
              <a:buNone/>
            </a:pPr>
            <a:r>
              <a:rPr lang="en-GB" sz="1200" b="0" dirty="0" smtClean="0">
                <a:solidFill>
                  <a:schemeClr val="dk1"/>
                </a:solidFill>
                <a:latin typeface="+mn-lt"/>
                <a:ea typeface="Calibri"/>
                <a:cs typeface="Calibri"/>
                <a:sym typeface="Calibri"/>
              </a:rPr>
              <a:t>Explain that the five ways to wellbeing </a:t>
            </a:r>
            <a:r>
              <a:rPr lang="en-GB" sz="1200" b="0" baseline="0" dirty="0" smtClean="0">
                <a:solidFill>
                  <a:schemeClr val="dk1"/>
                </a:solidFill>
                <a:latin typeface="+mn-lt"/>
                <a:ea typeface="Calibri"/>
                <a:cs typeface="Calibri"/>
                <a:sym typeface="Calibri"/>
              </a:rPr>
              <a:t>can </a:t>
            </a:r>
            <a:r>
              <a:rPr lang="en-GB" sz="1200" b="0" baseline="0" dirty="0">
                <a:solidFill>
                  <a:schemeClr val="dk1"/>
                </a:solidFill>
                <a:latin typeface="+mn-lt"/>
                <a:ea typeface="Calibri"/>
                <a:cs typeface="Calibri"/>
                <a:sym typeface="Calibri"/>
              </a:rPr>
              <a:t>help to support mental wellbeing. </a:t>
            </a:r>
            <a:r>
              <a:rPr lang="en-GB" sz="1200" b="0" baseline="0" dirty="0" smtClean="0">
                <a:solidFill>
                  <a:schemeClr val="dk1"/>
                </a:solidFill>
                <a:latin typeface="+mn-lt"/>
                <a:ea typeface="Calibri"/>
                <a:cs typeface="Calibri"/>
                <a:sym typeface="Calibri"/>
              </a:rPr>
              <a:t>Using </a:t>
            </a:r>
            <a:r>
              <a:rPr lang="en-GB" sz="1200" b="0" dirty="0" smtClean="0">
                <a:solidFill>
                  <a:schemeClr val="dk1"/>
                </a:solidFill>
                <a:latin typeface="+mn-lt"/>
                <a:ea typeface="Calibri"/>
                <a:cs typeface="Calibri"/>
                <a:sym typeface="Calibri"/>
              </a:rPr>
              <a:t>‘</a:t>
            </a:r>
            <a:r>
              <a:rPr lang="en-GB" sz="1200" b="0" dirty="0">
                <a:solidFill>
                  <a:schemeClr val="dk1"/>
                </a:solidFill>
                <a:latin typeface="+mn-lt"/>
                <a:ea typeface="Calibri"/>
                <a:cs typeface="Calibri"/>
                <a:sym typeface="Calibri"/>
              </a:rPr>
              <a:t>Think, pair,</a:t>
            </a:r>
            <a:r>
              <a:rPr lang="en-GB" sz="1200" b="0" baseline="0" dirty="0">
                <a:solidFill>
                  <a:schemeClr val="dk1"/>
                </a:solidFill>
                <a:latin typeface="+mn-lt"/>
                <a:ea typeface="Calibri"/>
                <a:cs typeface="Calibri"/>
                <a:sym typeface="Calibri"/>
              </a:rPr>
              <a:t> share</a:t>
            </a:r>
            <a:r>
              <a:rPr lang="en-GB" sz="1200" b="0" baseline="0" dirty="0" smtClean="0">
                <a:solidFill>
                  <a:schemeClr val="dk1"/>
                </a:solidFill>
                <a:latin typeface="+mn-lt"/>
                <a:ea typeface="Calibri"/>
                <a:cs typeface="Calibri"/>
                <a:sym typeface="Calibri"/>
              </a:rPr>
              <a:t>’ ask students to think of examples for each area.</a:t>
            </a:r>
            <a:endParaRPr lang="en-GB" sz="1200" b="0" baseline="0" dirty="0">
              <a:solidFill>
                <a:schemeClr val="dk1"/>
              </a:solidFill>
              <a:latin typeface="+mn-lt"/>
              <a:ea typeface="Calibri"/>
              <a:cs typeface="Calibri"/>
              <a:sym typeface="Calibri"/>
            </a:endParaRPr>
          </a:p>
          <a:p>
            <a:pPr marL="0" lvl="0" indent="0" algn="l" rtl="0">
              <a:spcBef>
                <a:spcPts val="0"/>
              </a:spcBef>
              <a:spcAft>
                <a:spcPts val="0"/>
              </a:spcAft>
              <a:buFont typeface="Arial" panose="020B0604020202020204" pitchFamily="34" charset="0"/>
              <a:buNone/>
            </a:pPr>
            <a:endParaRPr lang="en-GB" sz="1200" b="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Encourage students to link connecting with people as being part of social health</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 ‘</a:t>
            </a:r>
            <a:r>
              <a:rPr lang="en-GB" sz="1200" dirty="0">
                <a:effectLst/>
                <a:latin typeface="Calibri" panose="020F0502020204030204" pitchFamily="34" charset="0"/>
                <a:ea typeface="Calibri" panose="020F0502020204030204" pitchFamily="34" charset="0"/>
                <a:cs typeface="Times New Roman" panose="02020603050405020304" pitchFamily="18" charset="0"/>
              </a:rPr>
              <a:t>the ability to interact with others, adapt to social situations and form relationships’.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Prompt students to think about the five ways to wellbeing as part of their self-care. They could add examples to their spider diagram.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Explain that this lesson is</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focussing o</a:t>
            </a:r>
            <a:r>
              <a:rPr lang="en-GB" sz="1200" dirty="0">
                <a:effectLst/>
                <a:latin typeface="Calibri" panose="020F0502020204030204" pitchFamily="34" charset="0"/>
                <a:ea typeface="Calibri" panose="020F0502020204030204" pitchFamily="34" charset="0"/>
                <a:cs typeface="Times New Roman" panose="02020603050405020304" pitchFamily="18" charset="0"/>
              </a:rPr>
              <a:t>n point number two,</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‘Be active and look after your physical health’,</a:t>
            </a:r>
            <a:r>
              <a:rPr lang="en-GB" sz="1200" dirty="0">
                <a:effectLst/>
                <a:latin typeface="Calibri" panose="020F0502020204030204" pitchFamily="34" charset="0"/>
                <a:ea typeface="Calibri" panose="020F0502020204030204" pitchFamily="34" charset="0"/>
                <a:cs typeface="Times New Roman" panose="02020603050405020304" pitchFamily="18" charset="0"/>
              </a:rPr>
              <a:t> but it may have links with some of the other ways to wellbeing</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and they can use all five of the ways to wellbeing.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GB" sz="1200" b="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u="none" strike="noStrike" dirty="0">
                <a:solidFill>
                  <a:schemeClr val="dk1"/>
                </a:solidFill>
                <a:latin typeface="+mn-lt"/>
                <a:ea typeface="Calibri"/>
                <a:cs typeface="Calibri"/>
                <a:sym typeface="Calibri"/>
              </a:rPr>
              <a:t>Examples: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NZ" b="1" dirty="0"/>
              <a:t>Connect with people</a:t>
            </a:r>
            <a:r>
              <a:rPr lang="en-NZ" dirty="0"/>
              <a:t>: </a:t>
            </a:r>
            <a:r>
              <a:rPr lang="en-US" i="1" dirty="0"/>
              <a:t>Contact someone you haven’t spoken to for a while, write someone a letter or talk on the phone asking how they are, plan to do something fun with some friends, reach out to people to talk about your thoughts and feelings, send some funny memes/gifs/pictures. (Consider the ways this can be done safely during the Covid-19 pandemic). </a:t>
            </a:r>
            <a:endParaRPr lang="en-US" i="1"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NZ" b="1" dirty="0" smtClean="0"/>
              <a:t>Be </a:t>
            </a:r>
            <a:r>
              <a:rPr lang="en-NZ" b="1" dirty="0"/>
              <a:t>active and look after</a:t>
            </a:r>
            <a:r>
              <a:rPr lang="en-NZ" b="1" baseline="0" dirty="0"/>
              <a:t> physical health</a:t>
            </a:r>
            <a:r>
              <a:rPr lang="en-NZ" dirty="0"/>
              <a:t>: </a:t>
            </a:r>
            <a:r>
              <a:rPr lang="en-GB" i="1" dirty="0"/>
              <a:t>Try a new class such as yoga, Zumba or boxing, go for a brisk walk, stretch at home, go for a run in a park, do some sit-ups, kick a ball around… anything to move your body! </a:t>
            </a:r>
            <a:endParaRPr lang="en-US" i="1"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NZ" b="1" dirty="0" smtClean="0"/>
              <a:t>Learn </a:t>
            </a:r>
            <a:r>
              <a:rPr lang="en-NZ" b="1" dirty="0"/>
              <a:t>something new and get creative</a:t>
            </a:r>
            <a:r>
              <a:rPr lang="en-NZ" dirty="0"/>
              <a:t>: </a:t>
            </a:r>
            <a:r>
              <a:rPr lang="en-US" i="1" dirty="0"/>
              <a:t>Teach yourself a new skill online, ask a family member to teach you how to sew or cook, play a new game, paint something, design something, write a story or a play, try a musical instrument, get outdoors and plant something, learn or teach someone a language, or read a new </a:t>
            </a:r>
            <a:r>
              <a:rPr lang="en-US" i="1" dirty="0" smtClean="0"/>
              <a:t>book.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NZ" b="1" dirty="0" smtClean="0"/>
              <a:t>Kindness</a:t>
            </a:r>
            <a:r>
              <a:rPr lang="en-NZ" dirty="0"/>
              <a:t>: </a:t>
            </a:r>
            <a:r>
              <a:rPr lang="en-NZ" i="1" u="none" dirty="0"/>
              <a:t>Volunteer, t</a:t>
            </a:r>
            <a:r>
              <a:rPr lang="en-US" i="1" dirty="0"/>
              <a:t>hank someone for something, make another person a thoughtful gift, send a card, offer to help your family with chores around the house, help someone with something, or make a list of all the things you value about another </a:t>
            </a:r>
            <a:r>
              <a:rPr lang="en-US" i="1" dirty="0" smtClean="0"/>
              <a:t>person.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NZ" b="1" dirty="0" smtClean="0"/>
              <a:t>Mindfulness</a:t>
            </a:r>
            <a:r>
              <a:rPr lang="en-NZ" dirty="0"/>
              <a:t>: </a:t>
            </a:r>
            <a:r>
              <a:rPr lang="en-US" i="1" dirty="0"/>
              <a:t>Take a moment to notice/think about your feelings, write/paint/draw to express how you feel, turn off phone notifications, try to not use your mobile phone,  go into nature and look around, meditate, have a hot drink and just relax. </a:t>
            </a:r>
          </a:p>
          <a:p>
            <a:pPr marL="0" indent="0">
              <a:buFont typeface="+mj-lt"/>
              <a:buNone/>
            </a:pPr>
            <a:endParaRPr lang="en-NZ" dirty="0"/>
          </a:p>
          <a:p>
            <a:pPr marL="0" lvl="0" indent="0" algn="l" rtl="0">
              <a:spcBef>
                <a:spcPts val="0"/>
              </a:spcBef>
              <a:spcAft>
                <a:spcPts val="0"/>
              </a:spcAft>
              <a:buNone/>
            </a:pPr>
            <a:r>
              <a:rPr lang="en-GB" sz="1200" b="1" i="0" u="none" strike="noStrike" dirty="0">
                <a:solidFill>
                  <a:schemeClr val="dk1"/>
                </a:solidFill>
                <a:latin typeface="+mn-lt"/>
                <a:ea typeface="Calibri"/>
                <a:cs typeface="Calibri"/>
                <a:sym typeface="Calibri"/>
              </a:rPr>
              <a:t>Support: </a:t>
            </a:r>
            <a:r>
              <a:rPr lang="en-GB" sz="1200" b="0" i="0" u="none" strike="noStrike" dirty="0">
                <a:solidFill>
                  <a:schemeClr val="dk1"/>
                </a:solidFill>
                <a:latin typeface="+mn-lt"/>
                <a:ea typeface="Calibri"/>
                <a:cs typeface="Calibri"/>
                <a:sym typeface="Calibri"/>
              </a:rPr>
              <a:t>It may be helpful to write some of the examples from the lists above on the board to help with their conversations or examples could be printed out for students after the ‘Think,</a:t>
            </a:r>
            <a:r>
              <a:rPr lang="en-GB" sz="1200" b="0" i="0" u="none" strike="noStrike" baseline="0" dirty="0">
                <a:solidFill>
                  <a:schemeClr val="dk1"/>
                </a:solidFill>
                <a:latin typeface="+mn-lt"/>
                <a:ea typeface="Calibri"/>
                <a:cs typeface="Calibri"/>
                <a:sym typeface="Calibri"/>
              </a:rPr>
              <a:t> p</a:t>
            </a:r>
            <a:r>
              <a:rPr lang="en-GB" sz="1200" b="0" i="0" u="none" strike="noStrike" dirty="0">
                <a:solidFill>
                  <a:schemeClr val="dk1"/>
                </a:solidFill>
                <a:latin typeface="+mn-lt"/>
                <a:ea typeface="Calibri"/>
                <a:cs typeface="Calibri"/>
                <a:sym typeface="Calibri"/>
              </a:rPr>
              <a:t>air,</a:t>
            </a:r>
            <a:r>
              <a:rPr lang="en-GB" sz="1200" b="0" i="0" u="none" strike="noStrike" baseline="0" dirty="0">
                <a:solidFill>
                  <a:schemeClr val="dk1"/>
                </a:solidFill>
                <a:latin typeface="+mn-lt"/>
                <a:ea typeface="Calibri"/>
                <a:cs typeface="Calibri"/>
                <a:sym typeface="Calibri"/>
              </a:rPr>
              <a:t> s</a:t>
            </a:r>
            <a:r>
              <a:rPr lang="en-GB" sz="1200" b="0" i="0" u="none" strike="noStrike" dirty="0">
                <a:solidFill>
                  <a:schemeClr val="dk1"/>
                </a:solidFill>
                <a:latin typeface="+mn-lt"/>
                <a:ea typeface="Calibri"/>
                <a:cs typeface="Calibri"/>
                <a:sym typeface="Calibri"/>
              </a:rPr>
              <a:t>hare’ activity. </a:t>
            </a:r>
          </a:p>
          <a:p>
            <a:pPr marL="0" lvl="0" indent="0" algn="l" rtl="0">
              <a:spcBef>
                <a:spcPts val="0"/>
              </a:spcBef>
              <a:spcAft>
                <a:spcPts val="0"/>
              </a:spcAft>
              <a:buNone/>
            </a:pPr>
            <a:endParaRPr lang="en-GB" sz="12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u="none" strike="noStrike" dirty="0">
                <a:solidFill>
                  <a:schemeClr val="dk1"/>
                </a:solidFill>
                <a:latin typeface="+mn-lt"/>
                <a:ea typeface="Calibri"/>
                <a:cs typeface="Calibri"/>
                <a:sym typeface="Calibri"/>
              </a:rPr>
              <a:t>Challenge: </a:t>
            </a:r>
            <a:r>
              <a:rPr lang="en-GB" sz="1200" b="0" i="0" u="none" strike="noStrike" dirty="0">
                <a:solidFill>
                  <a:schemeClr val="dk1"/>
                </a:solidFill>
                <a:latin typeface="+mn-lt"/>
                <a:ea typeface="Calibri"/>
                <a:cs typeface="Calibri"/>
                <a:sym typeface="Calibri"/>
              </a:rPr>
              <a:t>W</a:t>
            </a:r>
            <a:r>
              <a:rPr lang="en-GB" sz="1200" b="0" i="0" kern="1200" dirty="0">
                <a:solidFill>
                  <a:schemeClr val="tx1"/>
                </a:solidFill>
                <a:effectLst/>
                <a:latin typeface="+mn-lt"/>
                <a:ea typeface="+mn-ea"/>
                <a:cs typeface="+mn-cs"/>
              </a:rPr>
              <a:t>ere there any of the five ways to wellbeing you had fewer ideas for in your original spider diagram – why might that be?</a:t>
            </a:r>
            <a:endParaRPr lang="en-GB" sz="12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u="none" strike="noStrike"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11</a:t>
            </a:fld>
            <a:endParaRPr lang="en-US"/>
          </a:p>
        </p:txBody>
      </p:sp>
    </p:spTree>
    <p:extLst>
      <p:ext uri="{BB962C8B-B14F-4D97-AF65-F5344CB8AC3E}">
        <p14:creationId xmlns:p14="http://schemas.microsoft.com/office/powerpoint/2010/main" val="1868663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dk1"/>
                </a:solidFill>
                <a:latin typeface="+mn-lt"/>
                <a:ea typeface="Calibri"/>
                <a:cs typeface="Calibri"/>
                <a:sym typeface="Calibri"/>
              </a:rPr>
              <a:t>Activity 2: Move your body to help your mind </a:t>
            </a:r>
            <a:r>
              <a:rPr lang="en-GB" sz="1200" b="1" dirty="0" smtClean="0">
                <a:solidFill>
                  <a:schemeClr val="dk1"/>
                </a:solidFill>
                <a:latin typeface="+mn-lt"/>
                <a:ea typeface="Calibri"/>
                <a:cs typeface="Calibri"/>
                <a:sym typeface="Calibri"/>
              </a:rPr>
              <a:t>(20 </a:t>
            </a:r>
            <a:r>
              <a:rPr lang="en-GB" sz="1200" b="1" dirty="0">
                <a:solidFill>
                  <a:schemeClr val="dk1"/>
                </a:solidFill>
                <a:latin typeface="+mn-lt"/>
                <a:ea typeface="Calibri"/>
                <a:cs typeface="Calibri"/>
                <a:sym typeface="Calibri"/>
              </a:rPr>
              <a:t>mins, slides </a:t>
            </a:r>
            <a:r>
              <a:rPr lang="en-GB" sz="1200" b="1" dirty="0" smtClean="0">
                <a:solidFill>
                  <a:schemeClr val="dk1"/>
                </a:solidFill>
                <a:latin typeface="+mn-lt"/>
                <a:ea typeface="Calibri"/>
                <a:cs typeface="Calibri"/>
                <a:sym typeface="Calibri"/>
              </a:rPr>
              <a:t>12-14)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the sweat video</a:t>
            </a:r>
            <a:r>
              <a:rPr lang="en-US" baseline="0" dirty="0"/>
              <a:t> by clicking on the play button </a:t>
            </a:r>
            <a:r>
              <a:rPr lang="en-US" sz="1200" baseline="0" dirty="0" err="1" smtClean="0">
                <a:solidFill>
                  <a:schemeClr val="bg1"/>
                </a:solidFill>
              </a:rPr>
              <a:t>button</a:t>
            </a:r>
            <a:r>
              <a:rPr lang="en-US" sz="1200" baseline="0" dirty="0" smtClean="0">
                <a:solidFill>
                  <a:schemeClr val="bg1"/>
                </a:solidFill>
              </a:rPr>
              <a:t> (when the PowerPoint is in presentation mode) </a:t>
            </a:r>
            <a:r>
              <a:rPr lang="en-US" baseline="0" dirty="0" smtClean="0"/>
              <a:t>or </a:t>
            </a:r>
            <a:r>
              <a:rPr lang="en-US" baseline="0" dirty="0"/>
              <a:t>copying and pasting this link into your browser:</a:t>
            </a:r>
            <a:r>
              <a:rPr lang="en-GB" sz="1200" b="1" kern="1200" dirty="0">
                <a:solidFill>
                  <a:schemeClr val="tx1"/>
                </a:solidFill>
                <a:effectLst/>
                <a:latin typeface="+mn-lt"/>
                <a:ea typeface="+mn-ea"/>
                <a:cs typeface="+mn-cs"/>
              </a:rPr>
              <a:t> </a:t>
            </a:r>
            <a:r>
              <a:rPr lang="en-GB" sz="1200" b="0" u="sng" kern="1200" dirty="0">
                <a:solidFill>
                  <a:schemeClr val="tx1"/>
                </a:solidFill>
                <a:effectLst/>
                <a:latin typeface="+mn-lt"/>
                <a:ea typeface="+mn-ea"/>
                <a:cs typeface="+mn-cs"/>
                <a:hlinkClick r:id="rId3"/>
              </a:rPr>
              <a:t>https://www.nhs.uk/oneyou/every-mind-matters/youth-mental-health</a:t>
            </a:r>
            <a:r>
              <a:rPr lang="en-GB" sz="1200" b="0" u="sng" kern="1200" dirty="0" smtClean="0">
                <a:solidFill>
                  <a:schemeClr val="tx1"/>
                </a:solidFill>
                <a:effectLst/>
                <a:latin typeface="+mn-lt"/>
                <a:ea typeface="+mn-ea"/>
                <a:cs typeface="+mn-cs"/>
                <a:hlinkClick r:id="rId3"/>
              </a:rPr>
              <a:t>/</a:t>
            </a:r>
            <a:endParaRPr lang="en-GB" sz="1200" b="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kern="1200" dirty="0" smtClean="0">
                <a:solidFill>
                  <a:schemeClr val="tx1"/>
                </a:solidFill>
                <a:effectLst/>
                <a:latin typeface="+mn-lt"/>
                <a:ea typeface="+mn-ea"/>
                <a:cs typeface="+mn-cs"/>
              </a:rPr>
              <a:t>On this web</a:t>
            </a:r>
            <a:r>
              <a:rPr lang="en-GB" sz="1200" b="0" u="none" kern="1200" baseline="0" dirty="0" smtClean="0">
                <a:solidFill>
                  <a:schemeClr val="tx1"/>
                </a:solidFill>
                <a:effectLst/>
                <a:latin typeface="+mn-lt"/>
                <a:ea typeface="+mn-ea"/>
                <a:cs typeface="+mn-cs"/>
              </a:rPr>
              <a:t> page, you will need to select the film titled ‘</a:t>
            </a:r>
            <a:r>
              <a:rPr lang="en-GB" sz="1200" b="1" u="none" kern="1200" baseline="0" dirty="0" smtClean="0">
                <a:solidFill>
                  <a:schemeClr val="tx1"/>
                </a:solidFill>
                <a:effectLst/>
                <a:latin typeface="+mn-lt"/>
                <a:ea typeface="+mn-ea"/>
                <a:cs typeface="+mn-cs"/>
              </a:rPr>
              <a:t>Sweat</a:t>
            </a:r>
            <a:r>
              <a:rPr lang="en-GB" sz="1200" b="0" u="none" kern="1200" baseline="0" dirty="0" smtClean="0">
                <a:solidFill>
                  <a:schemeClr val="tx1"/>
                </a:solidFill>
                <a:effectLst/>
                <a:latin typeface="+mn-lt"/>
                <a:ea typeface="+mn-ea"/>
                <a:cs typeface="+mn-cs"/>
              </a:rPr>
              <a:t>’.</a:t>
            </a:r>
            <a:endParaRPr lang="en-GB" sz="1200" b="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a:t>
            </a:r>
            <a:r>
              <a:rPr lang="en-US" baseline="0" dirty="0"/>
              <a:t>may want to ask </a:t>
            </a:r>
            <a:r>
              <a:rPr lang="en-US" dirty="0"/>
              <a:t>students to take notes to support discussion questions afterwards.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12</a:t>
            </a:fld>
            <a:endParaRPr lang="en-US"/>
          </a:p>
        </p:txBody>
      </p:sp>
    </p:spTree>
    <p:extLst>
      <p:ext uri="{BB962C8B-B14F-4D97-AF65-F5344CB8AC3E}">
        <p14:creationId xmlns:p14="http://schemas.microsoft.com/office/powerpoint/2010/main" val="149278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dk1"/>
                </a:solidFill>
                <a:latin typeface="+mn-lt"/>
                <a:ea typeface="Calibri"/>
                <a:cs typeface="Calibri"/>
                <a:sym typeface="Calibri"/>
              </a:rPr>
              <a:t>Activity 2: Move your body to help your mind </a:t>
            </a:r>
            <a:r>
              <a:rPr lang="en-GB" sz="1200" b="1" dirty="0" smtClean="0">
                <a:solidFill>
                  <a:schemeClr val="dk1"/>
                </a:solidFill>
                <a:latin typeface="+mn-lt"/>
                <a:ea typeface="Calibri"/>
                <a:cs typeface="Calibri"/>
                <a:sym typeface="Calibri"/>
              </a:rPr>
              <a:t>(20 </a:t>
            </a:r>
            <a:r>
              <a:rPr lang="en-GB" sz="1200" b="1" dirty="0">
                <a:solidFill>
                  <a:schemeClr val="dk1"/>
                </a:solidFill>
                <a:latin typeface="+mn-lt"/>
                <a:ea typeface="Calibri"/>
                <a:cs typeface="Calibri"/>
                <a:sym typeface="Calibri"/>
              </a:rPr>
              <a:t>mins) continued</a:t>
            </a:r>
            <a:endParaRPr lang="en-US" dirty="0"/>
          </a:p>
          <a:p>
            <a:pPr marL="0" marR="0" lvl="0" indent="0" algn="l" rtl="0">
              <a:lnSpc>
                <a:spcPct val="100000"/>
              </a:lnSpc>
              <a:spcBef>
                <a:spcPts val="0"/>
              </a:spcBef>
              <a:spcAft>
                <a:spcPts val="0"/>
              </a:spcAft>
              <a:buClr>
                <a:schemeClr val="dk1"/>
              </a:buClr>
              <a:buSzPts val="1200"/>
              <a:buFont typeface="Calibri"/>
              <a:buNone/>
            </a:pPr>
            <a:r>
              <a:rPr lang="en-US" baseline="0" dirty="0" smtClean="0"/>
              <a:t>Be aware that this discussion needs to be handled sensitively for students with eating disorders. Stress the importance of rest and recovery and not over exercising. </a:t>
            </a:r>
            <a:endParaRPr lang="en-US" dirty="0"/>
          </a:p>
          <a:p>
            <a:endParaRPr lang="en-US" b="1" dirty="0">
              <a:solidFill>
                <a:srgbClr val="FF0000"/>
              </a:solidFill>
            </a:endParaRPr>
          </a:p>
          <a:p>
            <a:r>
              <a:rPr lang="en-NZ" sz="1200" dirty="0" smtClean="0">
                <a:solidFill>
                  <a:schemeClr val="bg1"/>
                </a:solidFill>
              </a:rPr>
              <a:t>How </a:t>
            </a:r>
            <a:r>
              <a:rPr lang="en-NZ" sz="1200" dirty="0">
                <a:solidFill>
                  <a:schemeClr val="bg1"/>
                </a:solidFill>
              </a:rPr>
              <a:t>did physical activity affect MC Malik’s mental wellbeing?</a:t>
            </a:r>
          </a:p>
          <a:p>
            <a:pPr rtl="0"/>
            <a:r>
              <a:rPr lang="en-US" b="0" i="1" dirty="0">
                <a:solidFill>
                  <a:srgbClr val="202124"/>
                </a:solidFill>
                <a:effectLst/>
                <a:latin typeface="arial" panose="020B0604020202020204" pitchFamily="34" charset="0"/>
              </a:rPr>
              <a:t>Malik felt like he had more </a:t>
            </a:r>
            <a:r>
              <a:rPr lang="en-US" b="0" i="1" dirty="0" smtClean="0">
                <a:solidFill>
                  <a:srgbClr val="202124"/>
                </a:solidFill>
                <a:effectLst/>
                <a:latin typeface="arial" panose="020B0604020202020204" pitchFamily="34" charset="0"/>
              </a:rPr>
              <a:t>energy,</a:t>
            </a:r>
            <a:r>
              <a:rPr lang="en-US" b="0" i="1" baseline="0" dirty="0" smtClean="0">
                <a:solidFill>
                  <a:srgbClr val="202124"/>
                </a:solidFill>
                <a:effectLst/>
                <a:latin typeface="arial" panose="020B0604020202020204" pitchFamily="34" charset="0"/>
              </a:rPr>
              <a:t> exercising</a:t>
            </a:r>
            <a:r>
              <a:rPr lang="en-US" b="0" i="1" dirty="0" smtClean="0">
                <a:solidFill>
                  <a:srgbClr val="202124"/>
                </a:solidFill>
                <a:effectLst/>
                <a:latin typeface="arial" panose="020B0604020202020204" pitchFamily="34" charset="0"/>
              </a:rPr>
              <a:t> </a:t>
            </a:r>
            <a:r>
              <a:rPr lang="en-US" b="0" i="1" dirty="0">
                <a:solidFill>
                  <a:srgbClr val="202124"/>
                </a:solidFill>
                <a:effectLst/>
                <a:latin typeface="arial" panose="020B0604020202020204" pitchFamily="34" charset="0"/>
              </a:rPr>
              <a:t>‘cleared his </a:t>
            </a:r>
            <a:r>
              <a:rPr lang="en-US" b="0" i="1" dirty="0" smtClean="0">
                <a:solidFill>
                  <a:srgbClr val="202124"/>
                </a:solidFill>
                <a:effectLst/>
                <a:latin typeface="arial" panose="020B0604020202020204" pitchFamily="34" charset="0"/>
              </a:rPr>
              <a:t>mind’</a:t>
            </a:r>
            <a:r>
              <a:rPr lang="en-US" b="0" i="1" baseline="0" dirty="0" smtClean="0">
                <a:solidFill>
                  <a:srgbClr val="202124"/>
                </a:solidFill>
                <a:effectLst/>
                <a:latin typeface="arial" panose="020B0604020202020204" pitchFamily="34" charset="0"/>
              </a:rPr>
              <a:t> and helped to lift his mood.</a:t>
            </a:r>
            <a:endParaRPr lang="en-US" b="0" i="1" dirty="0">
              <a:solidFill>
                <a:srgbClr val="202124"/>
              </a:solidFill>
              <a:effectLst/>
              <a:latin typeface="arial" panose="020B0604020202020204" pitchFamily="34" charset="0"/>
            </a:endParaRPr>
          </a:p>
          <a:p>
            <a:pPr rtl="0"/>
            <a:endParaRPr lang="en-US" b="1" i="0" dirty="0">
              <a:solidFill>
                <a:srgbClr val="202124"/>
              </a:solidFill>
              <a:effectLst/>
              <a:latin typeface="arial" panose="020B0604020202020204" pitchFamily="34" charset="0"/>
            </a:endParaRPr>
          </a:p>
          <a:p>
            <a:r>
              <a:rPr lang="en-NZ" sz="1200" dirty="0">
                <a:solidFill>
                  <a:schemeClr val="bg1"/>
                </a:solidFill>
              </a:rPr>
              <a:t>What did MC Malik suggest are good ways to motivate people and get the most out of exercise? </a:t>
            </a:r>
          </a:p>
          <a:p>
            <a:pPr marL="0" lvl="0" indent="0" algn="l" rtl="0">
              <a:spcBef>
                <a:spcPts val="0"/>
              </a:spcBef>
              <a:spcAft>
                <a:spcPts val="0"/>
              </a:spcAft>
              <a:buNone/>
            </a:pPr>
            <a:r>
              <a:rPr lang="en-GB" sz="1200" b="0" i="1" u="none" strike="noStrike" kern="1200" dirty="0">
                <a:solidFill>
                  <a:schemeClr val="tx1"/>
                </a:solidFill>
                <a:effectLst/>
                <a:latin typeface="+mn-lt"/>
                <a:ea typeface="+mn-ea"/>
                <a:cs typeface="+mn-cs"/>
              </a:rPr>
              <a:t>Bring a friend to the gym as this can be enjoyable and </a:t>
            </a:r>
            <a:r>
              <a:rPr lang="en-GB" sz="1200" b="0" i="1" u="none" strike="noStrike" kern="1200" dirty="0" smtClean="0">
                <a:solidFill>
                  <a:schemeClr val="tx1"/>
                </a:solidFill>
                <a:effectLst/>
                <a:latin typeface="+mn-lt"/>
                <a:ea typeface="+mn-ea"/>
                <a:cs typeface="+mn-cs"/>
              </a:rPr>
              <a:t>motivating. Set </a:t>
            </a:r>
            <a:r>
              <a:rPr lang="en-GB" sz="1200" b="0" i="1" u="none" strike="noStrike" kern="1200" dirty="0">
                <a:solidFill>
                  <a:schemeClr val="tx1"/>
                </a:solidFill>
                <a:effectLst/>
                <a:latin typeface="+mn-lt"/>
                <a:ea typeface="+mn-ea"/>
                <a:cs typeface="+mn-cs"/>
              </a:rPr>
              <a:t>small targets so that you can monitor your progress. (If discussing this</a:t>
            </a:r>
            <a:r>
              <a:rPr lang="en-GB" sz="1200" b="0" i="1" u="none" strike="noStrike" kern="1200" baseline="0" dirty="0">
                <a:solidFill>
                  <a:schemeClr val="tx1"/>
                </a:solidFill>
                <a:effectLst/>
                <a:latin typeface="+mn-lt"/>
                <a:ea typeface="+mn-ea"/>
                <a:cs typeface="+mn-cs"/>
              </a:rPr>
              <a:t> while gyms are not accessible due to Covid-19, emphasise other options for physical activity – such as parks, walks or online classes like dance or strength training</a:t>
            </a:r>
            <a:r>
              <a:rPr lang="en-GB" sz="1200" b="0" i="1" u="none" strike="noStrike" kern="1200" baseline="0" dirty="0" smtClean="0">
                <a:solidFill>
                  <a:schemeClr val="tx1"/>
                </a:solidFill>
                <a:effectLst/>
                <a:latin typeface="+mn-lt"/>
                <a:ea typeface="+mn-ea"/>
                <a:cs typeface="+mn-cs"/>
              </a:rPr>
              <a:t>).</a:t>
            </a:r>
            <a:endParaRPr lang="en-GB" sz="1200" b="0" i="1" u="none" strike="noStrike" kern="1200" dirty="0">
              <a:solidFill>
                <a:schemeClr val="tx1"/>
              </a:solidFill>
              <a:effectLst/>
              <a:latin typeface="+mn-lt"/>
              <a:ea typeface="+mn-ea"/>
              <a:cs typeface="+mn-cs"/>
            </a:endParaRPr>
          </a:p>
          <a:p>
            <a:pPr marL="0" lvl="0" indent="0" algn="l" rtl="0">
              <a:spcBef>
                <a:spcPts val="0"/>
              </a:spcBef>
              <a:spcAft>
                <a:spcPts val="0"/>
              </a:spcAft>
              <a:buNone/>
            </a:pPr>
            <a:endParaRPr lang="en-GB" sz="1200" b="0" i="1" u="none" strike="noStrike" kern="1200" dirty="0">
              <a:solidFill>
                <a:schemeClr val="tx1"/>
              </a:solidFill>
              <a:effectLst/>
              <a:latin typeface="+mn-lt"/>
              <a:ea typeface="+mn-ea"/>
              <a:cs typeface="+mn-cs"/>
            </a:endParaRPr>
          </a:p>
          <a:p>
            <a:pPr marL="0" lvl="0" indent="0" algn="l" rtl="0">
              <a:spcBef>
                <a:spcPts val="0"/>
              </a:spcBef>
              <a:spcAft>
                <a:spcPts val="0"/>
              </a:spcAft>
              <a:buNone/>
            </a:pPr>
            <a:r>
              <a:rPr lang="en-GB" sz="1200" b="1" i="0" u="none" strike="noStrike" kern="1200" dirty="0" smtClean="0">
                <a:solidFill>
                  <a:schemeClr val="tx1"/>
                </a:solidFill>
                <a:effectLst/>
                <a:latin typeface="+mn-lt"/>
                <a:ea typeface="+mn-ea"/>
                <a:cs typeface="+mn-cs"/>
              </a:rPr>
              <a:t>Challenge: </a:t>
            </a:r>
            <a:r>
              <a:rPr lang="en-NZ" sz="1200" dirty="0" smtClean="0">
                <a:solidFill>
                  <a:srgbClr val="3155A5"/>
                </a:solidFill>
              </a:rPr>
              <a:t>Do </a:t>
            </a:r>
            <a:r>
              <a:rPr lang="en-NZ" sz="1200" dirty="0">
                <a:solidFill>
                  <a:srgbClr val="3155A5"/>
                </a:solidFill>
              </a:rPr>
              <a:t>you think exercise alone can achieve better mental wellbeing?</a:t>
            </a:r>
          </a:p>
          <a:p>
            <a:pPr marL="0" lvl="0" indent="0" algn="l" rtl="0">
              <a:spcBef>
                <a:spcPts val="0"/>
              </a:spcBef>
              <a:spcAft>
                <a:spcPts val="0"/>
              </a:spcAft>
              <a:buNone/>
            </a:pPr>
            <a:r>
              <a:rPr lang="en-GB" sz="1200" b="0" i="1" u="none" strike="noStrike" kern="1200" dirty="0">
                <a:solidFill>
                  <a:schemeClr val="tx1"/>
                </a:solidFill>
                <a:effectLst/>
                <a:latin typeface="+mn-lt"/>
                <a:ea typeface="+mn-ea"/>
                <a:cs typeface="+mn-cs"/>
              </a:rPr>
              <a:t>Exercise is a great way to boost your mood and give your more energy which can help both physical wellbeing and mental wellbeing. However think back to the </a:t>
            </a:r>
            <a:r>
              <a:rPr lang="en-GB" sz="1200" b="0" i="1" u="none" strike="noStrike" kern="1200" dirty="0" smtClean="0">
                <a:solidFill>
                  <a:schemeClr val="tx1"/>
                </a:solidFill>
                <a:effectLst/>
                <a:latin typeface="+mn-lt"/>
                <a:ea typeface="+mn-ea"/>
                <a:cs typeface="+mn-cs"/>
              </a:rPr>
              <a:t>five </a:t>
            </a:r>
            <a:r>
              <a:rPr lang="en-GB" sz="1200" b="0" i="1" u="none" strike="noStrike" kern="1200" dirty="0">
                <a:solidFill>
                  <a:schemeClr val="tx1"/>
                </a:solidFill>
                <a:effectLst/>
                <a:latin typeface="+mn-lt"/>
                <a:ea typeface="+mn-ea"/>
                <a:cs typeface="+mn-cs"/>
              </a:rPr>
              <a:t>ways to wellbeing, it is important that exercise is </a:t>
            </a:r>
            <a:r>
              <a:rPr lang="en-GB" sz="1200" b="1" i="1" u="none" strike="noStrike" kern="1200" dirty="0" smtClean="0">
                <a:solidFill>
                  <a:schemeClr val="tx1"/>
                </a:solidFill>
                <a:effectLst/>
                <a:latin typeface="+mn-lt"/>
                <a:ea typeface="+mn-ea"/>
                <a:cs typeface="+mn-cs"/>
              </a:rPr>
              <a:t>part </a:t>
            </a:r>
            <a:r>
              <a:rPr lang="en-GB" sz="1200" b="0" i="1" u="none" strike="noStrike" kern="1200" dirty="0">
                <a:solidFill>
                  <a:schemeClr val="tx1"/>
                </a:solidFill>
                <a:effectLst/>
                <a:latin typeface="+mn-lt"/>
                <a:ea typeface="+mn-ea"/>
                <a:cs typeface="+mn-cs"/>
              </a:rPr>
              <a:t>of other routines that are carried out to maintain good wellbeing…</a:t>
            </a:r>
          </a:p>
          <a:p>
            <a:pPr marL="514350" indent="-514350">
              <a:buFont typeface="+mj-lt"/>
              <a:buAutoNum type="arabicPeriod"/>
            </a:pPr>
            <a:r>
              <a:rPr lang="en-NZ" i="1" dirty="0"/>
              <a:t>Connect with people</a:t>
            </a:r>
          </a:p>
          <a:p>
            <a:pPr marL="514350" indent="-514350">
              <a:buFont typeface="+mj-lt"/>
              <a:buAutoNum type="arabicPeriod"/>
            </a:pPr>
            <a:r>
              <a:rPr lang="en-NZ" b="1" i="1" dirty="0"/>
              <a:t>Be active and look after physical health</a:t>
            </a:r>
          </a:p>
          <a:p>
            <a:pPr marL="514350" indent="-514350">
              <a:buFont typeface="+mj-lt"/>
              <a:buAutoNum type="arabicPeriod"/>
            </a:pPr>
            <a:r>
              <a:rPr lang="en-NZ" i="1" dirty="0"/>
              <a:t>Learn something new and get creative</a:t>
            </a:r>
          </a:p>
          <a:p>
            <a:pPr marL="514350" indent="-514350">
              <a:buFont typeface="+mj-lt"/>
              <a:buAutoNum type="arabicPeriod"/>
            </a:pPr>
            <a:r>
              <a:rPr lang="en-NZ" i="1" dirty="0"/>
              <a:t>Be Kind</a:t>
            </a:r>
          </a:p>
          <a:p>
            <a:pPr marL="514350" indent="-514350">
              <a:buFont typeface="+mj-lt"/>
              <a:buAutoNum type="arabicPeriod"/>
            </a:pPr>
            <a:r>
              <a:rPr lang="en-NZ" i="1" dirty="0"/>
              <a:t>Pay attention to the present moment (mindfulness)</a:t>
            </a:r>
          </a:p>
          <a:p>
            <a:pPr marL="0" lvl="0" indent="0" algn="l" rtl="0">
              <a:spcBef>
                <a:spcPts val="0"/>
              </a:spcBef>
              <a:spcAft>
                <a:spcPts val="0"/>
              </a:spcAft>
              <a:buNone/>
            </a:pPr>
            <a:endParaRPr lang="en-GB" sz="1200" b="0" i="1" u="none" strike="noStrike" kern="1200" dirty="0">
              <a:solidFill>
                <a:schemeClr val="tx1"/>
              </a:solidFill>
              <a:effectLst/>
              <a:latin typeface="+mn-lt"/>
              <a:ea typeface="+mn-ea"/>
              <a:cs typeface="+mn-cs"/>
            </a:endParaRPr>
          </a:p>
          <a:p>
            <a:pPr rtl="0"/>
            <a:r>
              <a:rPr lang="en-US" b="1" i="0" u="none" dirty="0">
                <a:solidFill>
                  <a:srgbClr val="202124"/>
                </a:solidFill>
                <a:effectLst/>
                <a:latin typeface="arial" panose="020B0604020202020204" pitchFamily="34" charset="0"/>
              </a:rPr>
              <a:t>Support: </a:t>
            </a:r>
            <a:r>
              <a:rPr lang="en-US" b="0" i="0" dirty="0">
                <a:solidFill>
                  <a:srgbClr val="202124"/>
                </a:solidFill>
                <a:effectLst/>
                <a:latin typeface="arial" panose="020B0604020202020204" pitchFamily="34" charset="0"/>
              </a:rPr>
              <a:t>To extend the learning students from each group can share their top tip on ‘moving your body to help your mind’. </a:t>
            </a:r>
            <a:r>
              <a:rPr lang="en-US" b="0" i="0" dirty="0" smtClean="0">
                <a:solidFill>
                  <a:srgbClr val="202124"/>
                </a:solidFill>
                <a:effectLst/>
                <a:latin typeface="arial" panose="020B0604020202020204" pitchFamily="34" charset="0"/>
              </a:rPr>
              <a:t>Class </a:t>
            </a:r>
            <a:r>
              <a:rPr lang="en-US" b="0" i="0" dirty="0">
                <a:solidFill>
                  <a:srgbClr val="202124"/>
                </a:solidFill>
                <a:effectLst/>
                <a:latin typeface="arial" panose="020B0604020202020204" pitchFamily="34" charset="0"/>
              </a:rPr>
              <a:t>top tips list could be created.  </a:t>
            </a:r>
            <a:endParaRPr lang="en-GB" dirty="0"/>
          </a:p>
          <a:p>
            <a:endParaRPr lang="en-US" b="0" dirty="0"/>
          </a:p>
        </p:txBody>
      </p:sp>
      <p:sp>
        <p:nvSpPr>
          <p:cNvPr id="4" name="Slide Number Placeholder 3"/>
          <p:cNvSpPr>
            <a:spLocks noGrp="1"/>
          </p:cNvSpPr>
          <p:nvPr>
            <p:ph type="sldNum" sz="quarter" idx="10"/>
          </p:nvPr>
        </p:nvSpPr>
        <p:spPr/>
        <p:txBody>
          <a:bodyPr/>
          <a:lstStyle/>
          <a:p>
            <a:fld id="{31B3FF19-8921-B447-80B5-DE497E3524FF}" type="slidenum">
              <a:rPr lang="en-US" smtClean="0"/>
              <a:t>13</a:t>
            </a:fld>
            <a:endParaRPr lang="en-US"/>
          </a:p>
        </p:txBody>
      </p:sp>
    </p:spTree>
    <p:extLst>
      <p:ext uri="{BB962C8B-B14F-4D97-AF65-F5344CB8AC3E}">
        <p14:creationId xmlns:p14="http://schemas.microsoft.com/office/powerpoint/2010/main" val="2818660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dk1"/>
                </a:solidFill>
                <a:latin typeface="+mn-lt"/>
                <a:ea typeface="Calibri"/>
                <a:cs typeface="Calibri"/>
                <a:sym typeface="Calibri"/>
              </a:rPr>
              <a:t>Activity 2: Move your body to help your mind </a:t>
            </a:r>
            <a:r>
              <a:rPr lang="en-GB" sz="1200" b="1" dirty="0" smtClean="0">
                <a:solidFill>
                  <a:schemeClr val="dk1"/>
                </a:solidFill>
                <a:latin typeface="+mn-lt"/>
                <a:ea typeface="Calibri"/>
                <a:cs typeface="Calibri"/>
                <a:sym typeface="Calibri"/>
              </a:rPr>
              <a:t>(20 </a:t>
            </a:r>
            <a:r>
              <a:rPr lang="en-GB" sz="1200" b="1" dirty="0">
                <a:solidFill>
                  <a:schemeClr val="dk1"/>
                </a:solidFill>
                <a:latin typeface="+mn-lt"/>
                <a:ea typeface="Calibri"/>
                <a:cs typeface="Calibri"/>
                <a:sym typeface="Calibri"/>
              </a:rPr>
              <a:t>mins) continued</a:t>
            </a:r>
            <a:endParaRPr lang="en-US" dirty="0"/>
          </a:p>
          <a:p>
            <a:pPr marL="0" marR="0" lvl="0" indent="0" algn="l" rtl="0">
              <a:lnSpc>
                <a:spcPct val="100000"/>
              </a:lnSpc>
              <a:spcBef>
                <a:spcPts val="0"/>
              </a:spcBef>
              <a:spcAft>
                <a:spcPts val="0"/>
              </a:spcAft>
              <a:buClr>
                <a:srgbClr val="000000"/>
              </a:buClr>
              <a:buSzPts val="1600"/>
              <a:buFont typeface="Arial"/>
              <a:buNone/>
            </a:pPr>
            <a:r>
              <a:rPr lang="en-US" sz="1200" b="0" i="0" u="none" strike="noStrike" cap="none" dirty="0" smtClean="0">
                <a:solidFill>
                  <a:srgbClr val="000000"/>
                </a:solidFill>
                <a:latin typeface="Arial"/>
                <a:ea typeface="Arial"/>
                <a:cs typeface="Arial"/>
                <a:sym typeface="Arial"/>
              </a:rPr>
              <a:t>Students</a:t>
            </a:r>
            <a:r>
              <a:rPr lang="en-US" sz="1200" b="0" i="0" u="none" strike="noStrike" cap="none" baseline="0" dirty="0" smtClean="0">
                <a:solidFill>
                  <a:srgbClr val="000000"/>
                </a:solidFill>
                <a:latin typeface="Arial"/>
                <a:ea typeface="Arial"/>
                <a:cs typeface="Arial"/>
                <a:sym typeface="Arial"/>
              </a:rPr>
              <a:t> could work in </a:t>
            </a:r>
            <a:r>
              <a:rPr lang="en-US" sz="1200" b="0" i="0" u="none" strike="noStrike" cap="none" dirty="0" smtClean="0">
                <a:solidFill>
                  <a:srgbClr val="000000"/>
                </a:solidFill>
                <a:latin typeface="Arial"/>
                <a:ea typeface="Arial"/>
                <a:cs typeface="Arial"/>
                <a:sym typeface="Arial"/>
              </a:rPr>
              <a:t>small groups.</a:t>
            </a:r>
            <a:r>
              <a:rPr lang="en-US" sz="1200" b="0" i="0" u="none" strike="noStrike" cap="none" baseline="0" dirty="0" smtClean="0">
                <a:solidFill>
                  <a:srgbClr val="000000"/>
                </a:solidFill>
                <a:latin typeface="Arial"/>
                <a:ea typeface="Arial"/>
                <a:cs typeface="Arial"/>
                <a:sym typeface="Arial"/>
              </a:rPr>
              <a:t> </a:t>
            </a:r>
            <a:r>
              <a:rPr lang="en-US" sz="1200" b="0" i="0" u="none" strike="noStrike" cap="none" dirty="0" smtClean="0">
                <a:solidFill>
                  <a:srgbClr val="000000"/>
                </a:solidFill>
                <a:latin typeface="Arial"/>
                <a:ea typeface="Arial"/>
                <a:cs typeface="Arial"/>
                <a:sym typeface="Arial"/>
              </a:rPr>
              <a:t>They </a:t>
            </a:r>
            <a:r>
              <a:rPr lang="en-US" sz="1200" b="0" i="0" u="none" strike="noStrike" cap="none" dirty="0">
                <a:solidFill>
                  <a:srgbClr val="000000"/>
                </a:solidFill>
                <a:latin typeface="Arial"/>
                <a:ea typeface="Arial"/>
                <a:cs typeface="Arial"/>
                <a:sym typeface="Arial"/>
              </a:rPr>
              <a:t>must include the following key criteria:</a:t>
            </a:r>
          </a:p>
          <a:p>
            <a:pPr marL="0" marR="0" lvl="0" indent="0" algn="l" rtl="0">
              <a:lnSpc>
                <a:spcPct val="100000"/>
              </a:lnSpc>
              <a:spcBef>
                <a:spcPts val="0"/>
              </a:spcBef>
              <a:spcAft>
                <a:spcPts val="0"/>
              </a:spcAft>
              <a:buClr>
                <a:srgbClr val="000000"/>
              </a:buClr>
              <a:buSzPts val="1600"/>
              <a:buFont typeface="Arial"/>
              <a:buNone/>
            </a:pPr>
            <a:endParaRPr lang="en-US" sz="1200" b="0" i="0" u="none" strike="noStrike" cap="none" dirty="0">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US" sz="1200" b="0" i="0" u="none" strike="noStrike" cap="none" dirty="0">
                <a:solidFill>
                  <a:srgbClr val="000000"/>
                </a:solidFill>
                <a:latin typeface="Arial"/>
                <a:ea typeface="Arial"/>
                <a:cs typeface="Arial"/>
                <a:sym typeface="Arial"/>
              </a:rPr>
              <a:t>The benefits of exercise on physical and mental wellbeing </a:t>
            </a:r>
          </a:p>
          <a:p>
            <a:pPr marL="457200" marR="0" lvl="0" indent="-330200" algn="l" rtl="0">
              <a:lnSpc>
                <a:spcPct val="100000"/>
              </a:lnSpc>
              <a:spcBef>
                <a:spcPts val="0"/>
              </a:spcBef>
              <a:spcAft>
                <a:spcPts val="0"/>
              </a:spcAft>
              <a:buClr>
                <a:srgbClr val="000000"/>
              </a:buClr>
              <a:buSzPts val="1600"/>
              <a:buFont typeface="Arial"/>
              <a:buChar char="●"/>
            </a:pPr>
            <a:r>
              <a:rPr lang="en-US" sz="1200" b="0" i="0" u="none" strike="noStrike" cap="none" dirty="0">
                <a:solidFill>
                  <a:srgbClr val="000000"/>
                </a:solidFill>
                <a:latin typeface="Arial"/>
                <a:ea typeface="Arial"/>
                <a:cs typeface="Arial"/>
                <a:sym typeface="Arial"/>
              </a:rPr>
              <a:t>The options for physical activity in your local area </a:t>
            </a:r>
          </a:p>
          <a:p>
            <a:pPr marL="457200" marR="0" lvl="0" indent="-330200" algn="l" rtl="0">
              <a:lnSpc>
                <a:spcPct val="100000"/>
              </a:lnSpc>
              <a:spcBef>
                <a:spcPts val="0"/>
              </a:spcBef>
              <a:spcAft>
                <a:spcPts val="0"/>
              </a:spcAft>
              <a:buClr>
                <a:srgbClr val="000000"/>
              </a:buClr>
              <a:buSzPts val="1600"/>
              <a:buFont typeface="Arial"/>
              <a:buChar char="●"/>
            </a:pPr>
            <a:r>
              <a:rPr lang="en-US" sz="1200" b="0" i="0" u="none" strike="noStrike" cap="none" dirty="0">
                <a:solidFill>
                  <a:srgbClr val="000000"/>
                </a:solidFill>
                <a:latin typeface="Arial"/>
                <a:ea typeface="Arial"/>
                <a:cs typeface="Arial"/>
                <a:sym typeface="Arial"/>
              </a:rPr>
              <a:t>Helpful strategies to help people do</a:t>
            </a:r>
            <a:r>
              <a:rPr lang="en-US" sz="1200"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physical activity every day</a:t>
            </a:r>
          </a:p>
          <a:p>
            <a:pPr marL="457200" marR="0" lvl="0" indent="-330200" algn="l" rtl="0">
              <a:lnSpc>
                <a:spcPct val="100000"/>
              </a:lnSpc>
              <a:spcBef>
                <a:spcPts val="0"/>
              </a:spcBef>
              <a:spcAft>
                <a:spcPts val="0"/>
              </a:spcAft>
              <a:buClr>
                <a:srgbClr val="000000"/>
              </a:buClr>
              <a:buSzPts val="1600"/>
              <a:buFont typeface="Arial"/>
              <a:buChar char="●"/>
            </a:pPr>
            <a:r>
              <a:rPr lang="en-US" sz="1200" dirty="0">
                <a:solidFill>
                  <a:srgbClr val="000000"/>
                </a:solidFill>
                <a:latin typeface="Arial"/>
                <a:ea typeface="Arial"/>
                <a:cs typeface="Arial"/>
                <a:sym typeface="Arial"/>
              </a:rPr>
              <a:t>The ways in which you would encourage people to be more active who are lacking in confidence </a:t>
            </a:r>
            <a:endParaRPr lang="en-US" sz="1200" b="0" i="0" u="none" strike="noStrike" cap="none" dirty="0">
              <a:solidFill>
                <a:srgbClr val="000000"/>
              </a:solidFill>
              <a:latin typeface="Arial"/>
              <a:ea typeface="Arial"/>
              <a:cs typeface="Arial"/>
              <a:sym typeface="Arial"/>
            </a:endParaRPr>
          </a:p>
          <a:p>
            <a:pPr marL="127000" marR="0" lvl="0" indent="0" algn="l" rtl="0">
              <a:lnSpc>
                <a:spcPct val="100000"/>
              </a:lnSpc>
              <a:spcBef>
                <a:spcPts val="0"/>
              </a:spcBef>
              <a:spcAft>
                <a:spcPts val="0"/>
              </a:spcAft>
              <a:buClr>
                <a:srgbClr val="000000"/>
              </a:buClr>
              <a:buSzPts val="1600"/>
              <a:buFont typeface="Arial"/>
              <a:buNone/>
            </a:pPr>
            <a:endParaRPr lang="en-US" sz="1200" b="0" i="0" u="none" strike="noStrike" cap="none" dirty="0">
              <a:solidFill>
                <a:srgbClr val="000000"/>
              </a:solidFill>
              <a:latin typeface="Arial"/>
              <a:ea typeface="Arial"/>
              <a:cs typeface="Arial"/>
              <a:sym typeface="Arial"/>
            </a:endParaRPr>
          </a:p>
          <a:p>
            <a:pPr rtl="0"/>
            <a:r>
              <a:rPr lang="en-US" b="1" i="0" u="none" dirty="0">
                <a:solidFill>
                  <a:srgbClr val="202124"/>
                </a:solidFill>
                <a:effectLst/>
                <a:latin typeface="arial" panose="020B0604020202020204" pitchFamily="34" charset="0"/>
              </a:rPr>
              <a:t>Support: </a:t>
            </a:r>
            <a:r>
              <a:rPr lang="en-US" b="0" i="0" u="none" dirty="0">
                <a:solidFill>
                  <a:srgbClr val="202124"/>
                </a:solidFill>
                <a:effectLst/>
                <a:latin typeface="arial" panose="020B0604020202020204" pitchFamily="34" charset="0"/>
              </a:rPr>
              <a:t>Answers from the </a:t>
            </a:r>
            <a:r>
              <a:rPr lang="en-GB" sz="1200" b="1" u="none" dirty="0">
                <a:solidFill>
                  <a:schemeClr val="dk1"/>
                </a:solidFill>
                <a:latin typeface="+mn-lt"/>
                <a:ea typeface="Calibri"/>
                <a:cs typeface="Calibri"/>
                <a:sym typeface="Calibri"/>
              </a:rPr>
              <a:t>Physical and mental wellbeing: true or false? activity sheet </a:t>
            </a:r>
            <a:r>
              <a:rPr lang="en-US" b="0" i="0" u="none" dirty="0">
                <a:solidFill>
                  <a:srgbClr val="202124"/>
                </a:solidFill>
                <a:effectLst/>
                <a:latin typeface="arial" panose="020B0604020202020204" pitchFamily="34" charset="0"/>
              </a:rPr>
              <a:t>can be printed off for students to </a:t>
            </a:r>
            <a:r>
              <a:rPr lang="en-US" b="0" i="0" dirty="0">
                <a:solidFill>
                  <a:srgbClr val="202124"/>
                </a:solidFill>
                <a:effectLst/>
                <a:latin typeface="arial" panose="020B0604020202020204" pitchFamily="34" charset="0"/>
              </a:rPr>
              <a:t>help with their task. </a:t>
            </a:r>
          </a:p>
          <a:p>
            <a:pPr rtl="0"/>
            <a:endParaRPr lang="en-US" b="0" i="0" dirty="0">
              <a:solidFill>
                <a:srgbClr val="202124"/>
              </a:solidFill>
              <a:effectLst/>
              <a:latin typeface="arial" panose="020B0604020202020204" pitchFamily="34" charset="0"/>
            </a:endParaRPr>
          </a:p>
          <a:p>
            <a:pPr rtl="0"/>
            <a:r>
              <a:rPr lang="en-US" b="1" i="0" dirty="0">
                <a:solidFill>
                  <a:srgbClr val="202124"/>
                </a:solidFill>
                <a:effectLst/>
                <a:latin typeface="arial" panose="020B0604020202020204" pitchFamily="34" charset="0"/>
              </a:rPr>
              <a:t>Challenge: </a:t>
            </a:r>
            <a:r>
              <a:rPr lang="en-US" b="0" i="0" dirty="0">
                <a:solidFill>
                  <a:srgbClr val="202124"/>
                </a:solidFill>
                <a:effectLst/>
                <a:latin typeface="arial" panose="020B0604020202020204" pitchFamily="34" charset="0"/>
              </a:rPr>
              <a:t>To increase challenge students can undertake individually or individual students chosen to share their work with the rest of the class.  </a:t>
            </a:r>
            <a:endParaRPr lang="en-US"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14</a:t>
            </a:fld>
            <a:endParaRPr lang="en-US"/>
          </a:p>
        </p:txBody>
      </p:sp>
    </p:spTree>
    <p:extLst>
      <p:ext uri="{BB962C8B-B14F-4D97-AF65-F5344CB8AC3E}">
        <p14:creationId xmlns:p14="http://schemas.microsoft.com/office/powerpoint/2010/main" val="3866693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GB" sz="1200" b="1" dirty="0">
                <a:latin typeface="Arial"/>
                <a:ea typeface="Arial"/>
                <a:cs typeface="Arial"/>
                <a:sym typeface="Arial"/>
              </a:rPr>
              <a:t>Activity 3: Helping others (8 mins, slides </a:t>
            </a:r>
            <a:r>
              <a:rPr lang="en-GB" sz="1200" b="1" dirty="0" smtClean="0">
                <a:latin typeface="Arial"/>
                <a:ea typeface="Arial"/>
                <a:cs typeface="Arial"/>
                <a:sym typeface="Arial"/>
              </a:rPr>
              <a:t>15-16)</a:t>
            </a:r>
            <a:endParaRPr lang="en-GB" sz="1200" b="1"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GB" sz="1200" i="0" dirty="0" smtClean="0"/>
              <a:t>This </a:t>
            </a:r>
            <a:r>
              <a:rPr lang="en-GB" sz="1200" i="0" dirty="0"/>
              <a:t>activity could be carried out individually on paper or discussed in pairs/groups/as a class. For</a:t>
            </a:r>
            <a:r>
              <a:rPr lang="en-GB" sz="1200" i="0" baseline="0" dirty="0"/>
              <a:t> students who need further challenge, see slide </a:t>
            </a:r>
            <a:r>
              <a:rPr lang="en-GB" sz="1200" i="0" baseline="0" dirty="0" smtClean="0"/>
              <a:t>16.</a:t>
            </a:r>
            <a:endParaRPr lang="en-GB" sz="1200" i="0" dirty="0"/>
          </a:p>
          <a:p>
            <a:pPr marL="0" marR="0" lvl="0" indent="0" algn="l" rtl="0">
              <a:lnSpc>
                <a:spcPct val="100000"/>
              </a:lnSpc>
              <a:spcBef>
                <a:spcPts val="0"/>
              </a:spcBef>
              <a:spcAft>
                <a:spcPts val="0"/>
              </a:spcAft>
              <a:buClr>
                <a:schemeClr val="dk1"/>
              </a:buClr>
              <a:buSzPts val="1200"/>
              <a:buFont typeface="Calibri"/>
              <a:buNone/>
            </a:pPr>
            <a:endParaRPr lang="en-GB" sz="1200" i="0" dirty="0"/>
          </a:p>
          <a:p>
            <a:pPr marL="0" marR="0" lvl="0" indent="0" algn="l" rtl="0">
              <a:lnSpc>
                <a:spcPct val="100000"/>
              </a:lnSpc>
              <a:spcBef>
                <a:spcPts val="0"/>
              </a:spcBef>
              <a:spcAft>
                <a:spcPts val="0"/>
              </a:spcAft>
              <a:buClr>
                <a:schemeClr val="dk1"/>
              </a:buClr>
              <a:buSzPts val="1200"/>
              <a:buFont typeface="Calibri"/>
              <a:buNone/>
            </a:pPr>
            <a:r>
              <a:rPr lang="en-GB" sz="1200" b="1" i="0" dirty="0"/>
              <a:t>Tips and advice for young people might include:  </a:t>
            </a:r>
            <a:endParaRPr lang="en-GB" sz="1200" b="1" i="0" dirty="0">
              <a:highlight>
                <a:srgbClr val="FFFF00"/>
              </a:highlight>
            </a:endParaRPr>
          </a:p>
          <a:p>
            <a:pPr marL="171450" lvl="0" indent="-171450" algn="l" rtl="0">
              <a:spcBef>
                <a:spcPts val="0"/>
              </a:spcBef>
              <a:spcAft>
                <a:spcPts val="0"/>
              </a:spcAft>
              <a:buClr>
                <a:schemeClr val="dk1"/>
              </a:buClr>
              <a:buSzPts val="1200"/>
              <a:buFont typeface="Arial"/>
              <a:buChar char="•"/>
            </a:pPr>
            <a:r>
              <a:rPr lang="en-GB" sz="1200" b="0" i="0" dirty="0">
                <a:solidFill>
                  <a:schemeClr val="dk1"/>
                </a:solidFill>
                <a:latin typeface="+mn-lt"/>
                <a:ea typeface="Calibri"/>
                <a:cs typeface="Calibri"/>
                <a:sym typeface="Calibri"/>
              </a:rPr>
              <a:t>Increasing the amount of sleep and relaxation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GB" sz="1200" b="0" i="0" dirty="0">
                <a:solidFill>
                  <a:schemeClr val="dk1"/>
                </a:solidFill>
                <a:latin typeface="+mn-lt"/>
                <a:ea typeface="Calibri"/>
                <a:cs typeface="Calibri"/>
                <a:sym typeface="Calibri"/>
              </a:rPr>
              <a:t>Trying to drink </a:t>
            </a:r>
            <a:r>
              <a:rPr lang="en-GB" sz="1200" b="0" i="0" baseline="0" dirty="0">
                <a:solidFill>
                  <a:schemeClr val="dk1"/>
                </a:solidFill>
                <a:latin typeface="+mn-lt"/>
                <a:ea typeface="Calibri"/>
                <a:cs typeface="Calibri"/>
                <a:sym typeface="Calibri"/>
              </a:rPr>
              <a:t>more water to help create a feeling of improved energy levels </a:t>
            </a:r>
            <a:endParaRPr lang="en-GB" dirty="0"/>
          </a:p>
          <a:p>
            <a:pPr marL="171450" lvl="0" indent="-171450" algn="l" rtl="0">
              <a:spcBef>
                <a:spcPts val="0"/>
              </a:spcBef>
              <a:spcAft>
                <a:spcPts val="0"/>
              </a:spcAft>
              <a:buClr>
                <a:schemeClr val="dk1"/>
              </a:buClr>
              <a:buSzPts val="1200"/>
              <a:buFont typeface="Arial"/>
              <a:buChar char="•"/>
            </a:pPr>
            <a:r>
              <a:rPr lang="en-GB" sz="1200" b="0" i="0" dirty="0">
                <a:solidFill>
                  <a:schemeClr val="dk1"/>
                </a:solidFill>
                <a:latin typeface="+mn-lt"/>
                <a:cs typeface="Calibri"/>
                <a:sym typeface="Calibri"/>
              </a:rPr>
              <a:t>Trying some new type of exercise to get you excited about moving your body</a:t>
            </a:r>
          </a:p>
          <a:p>
            <a:pPr marL="171450" lvl="0" indent="-171450" algn="l" rtl="0">
              <a:spcBef>
                <a:spcPts val="0"/>
              </a:spcBef>
              <a:spcAft>
                <a:spcPts val="0"/>
              </a:spcAft>
              <a:buClr>
                <a:schemeClr val="dk1"/>
              </a:buClr>
              <a:buSzPts val="1200"/>
              <a:buFont typeface="Arial"/>
              <a:buChar char="•"/>
            </a:pPr>
            <a:r>
              <a:rPr lang="en-GB" sz="1200" b="0" i="0" dirty="0">
                <a:solidFill>
                  <a:schemeClr val="dk1"/>
                </a:solidFill>
                <a:latin typeface="+mn-lt"/>
                <a:cs typeface="Calibri"/>
                <a:sym typeface="Calibri"/>
              </a:rPr>
              <a:t>Creating more routines in your day/week to help increase the amount of exercise</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GB" sz="1200" b="0" i="0" dirty="0">
                <a:solidFill>
                  <a:schemeClr val="dk1"/>
                </a:solidFill>
                <a:latin typeface="+mn-lt"/>
                <a:cs typeface="Calibri"/>
                <a:sym typeface="Calibri"/>
              </a:rPr>
              <a:t>Connecting with new people, joining a club or going online to find out about social sports teams</a:t>
            </a:r>
            <a:endParaRPr lang="en-GB" dirty="0"/>
          </a:p>
          <a:p>
            <a:pPr marL="171450" lvl="0" indent="-171450" algn="l" rtl="0">
              <a:spcBef>
                <a:spcPts val="0"/>
              </a:spcBef>
              <a:spcAft>
                <a:spcPts val="0"/>
              </a:spcAft>
              <a:buClr>
                <a:schemeClr val="dk1"/>
              </a:buClr>
              <a:buSzPts val="1200"/>
              <a:buFont typeface="Arial"/>
              <a:buChar char="•"/>
            </a:pPr>
            <a:r>
              <a:rPr lang="en-GB" sz="1200" b="0" i="0" dirty="0">
                <a:solidFill>
                  <a:schemeClr val="dk1"/>
                </a:solidFill>
                <a:latin typeface="+mn-lt"/>
                <a:cs typeface="Calibri"/>
                <a:sym typeface="Calibri"/>
              </a:rPr>
              <a:t>Speaking to family/friends or trusted adult about the things you find challenging</a:t>
            </a:r>
          </a:p>
          <a:p>
            <a:pPr marL="171450" lvl="0" indent="-171450" algn="l" rtl="0">
              <a:spcBef>
                <a:spcPts val="0"/>
              </a:spcBef>
              <a:spcAft>
                <a:spcPts val="0"/>
              </a:spcAft>
              <a:buClr>
                <a:schemeClr val="dk1"/>
              </a:buClr>
              <a:buSzPts val="1200"/>
              <a:buFont typeface="Arial"/>
              <a:buChar char="•"/>
            </a:pPr>
            <a:r>
              <a:rPr lang="en-GB" sz="1200" b="0" i="0" dirty="0">
                <a:solidFill>
                  <a:schemeClr val="dk1"/>
                </a:solidFill>
                <a:latin typeface="+mn-lt"/>
                <a:cs typeface="Calibri"/>
                <a:sym typeface="Calibri"/>
              </a:rPr>
              <a:t>Showing kindness to yourself, you are trying to eat well, sleep more and get moving so think positively and celebrate your successes.</a:t>
            </a: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15</a:t>
            </a:fld>
            <a:endParaRPr lang="en-US"/>
          </a:p>
        </p:txBody>
      </p:sp>
    </p:spTree>
    <p:extLst>
      <p:ext uri="{BB962C8B-B14F-4D97-AF65-F5344CB8AC3E}">
        <p14:creationId xmlns:p14="http://schemas.microsoft.com/office/powerpoint/2010/main" val="933532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a:ea typeface="Arial"/>
                <a:cs typeface="Arial"/>
                <a:sym typeface="Arial"/>
              </a:rPr>
              <a:t>Activity 3: Helping others (8 mins) continued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Arial"/>
                <a:ea typeface="Arial"/>
                <a:cs typeface="Arial"/>
                <a:sym typeface="Arial"/>
              </a:rPr>
              <a:t>Use</a:t>
            </a:r>
            <a:r>
              <a:rPr lang="en-GB" sz="1200" b="0" baseline="0" dirty="0">
                <a:latin typeface="Arial"/>
                <a:ea typeface="Arial"/>
                <a:cs typeface="Arial"/>
                <a:sym typeface="Arial"/>
              </a:rPr>
              <a:t> this slide for students who need further challenge.</a:t>
            </a:r>
            <a:endParaRPr lang="en-GB" sz="1200" b="0" dirty="0">
              <a:latin typeface="Arial"/>
              <a:ea typeface="Arial"/>
              <a:cs typeface="Arial"/>
              <a:sym typeface="Arial"/>
            </a:endParaRPr>
          </a:p>
          <a:p>
            <a:endParaRPr lang="en-US" b="0" dirty="0"/>
          </a:p>
        </p:txBody>
      </p:sp>
      <p:sp>
        <p:nvSpPr>
          <p:cNvPr id="4" name="Slide Number Placeholder 3"/>
          <p:cNvSpPr>
            <a:spLocks noGrp="1"/>
          </p:cNvSpPr>
          <p:nvPr>
            <p:ph type="sldNum" sz="quarter" idx="10"/>
          </p:nvPr>
        </p:nvSpPr>
        <p:spPr/>
        <p:txBody>
          <a:bodyPr/>
          <a:lstStyle/>
          <a:p>
            <a:fld id="{31B3FF19-8921-B447-80B5-DE497E3524FF}" type="slidenum">
              <a:rPr lang="en-US" smtClean="0"/>
              <a:t>16</a:t>
            </a:fld>
            <a:endParaRPr lang="en-US"/>
          </a:p>
        </p:txBody>
      </p:sp>
    </p:spTree>
    <p:extLst>
      <p:ext uri="{BB962C8B-B14F-4D97-AF65-F5344CB8AC3E}">
        <p14:creationId xmlns:p14="http://schemas.microsoft.com/office/powerpoint/2010/main" val="2651751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mn-lt"/>
                <a:ea typeface="Calibri"/>
                <a:cs typeface="Calibri"/>
                <a:sym typeface="Calibri"/>
              </a:rPr>
              <a:t>Follow up assessment (3 mins) </a:t>
            </a:r>
            <a:endParaRPr lang="en-GB" sz="12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mn-lt"/>
                <a:ea typeface="Calibri"/>
                <a:cs typeface="Calibri"/>
                <a:sym typeface="Calibri"/>
              </a:rPr>
              <a:t>Show the students the three statements and ask them to rate their confidence in each using a scale from 0-10 (0 = not confident, 10 = extremely confident),</a:t>
            </a:r>
            <a:r>
              <a:rPr lang="en-GB" sz="1200" baseline="0" dirty="0">
                <a:solidFill>
                  <a:schemeClr val="dk1"/>
                </a:solidFill>
                <a:latin typeface="+mn-lt"/>
                <a:ea typeface="Calibri"/>
                <a:cs typeface="Calibri"/>
                <a:sym typeface="Calibri"/>
              </a:rPr>
              <a:t> considering whether their confidence has changed over the course of the lesson.</a:t>
            </a:r>
            <a:endParaRPr lang="en-GB" sz="12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mn-lt"/>
              <a:cs typeface="Calibri"/>
              <a:sym typeface="Calibri"/>
            </a:endParaRPr>
          </a:p>
          <a:p>
            <a:pPr marL="0" lvl="0" indent="0" algn="l" rtl="0">
              <a:spcBef>
                <a:spcPts val="0"/>
              </a:spcBef>
              <a:spcAft>
                <a:spcPts val="0"/>
              </a:spcAft>
              <a:buNone/>
            </a:pPr>
            <a:r>
              <a:rPr lang="en-GB" sz="1200" dirty="0">
                <a:solidFill>
                  <a:schemeClr val="dk1"/>
                </a:solidFill>
                <a:latin typeface="+mn-lt"/>
                <a:ea typeface="Calibri"/>
                <a:cs typeface="Calibri"/>
                <a:sym typeface="Calibri"/>
              </a:rPr>
              <a:t>There are lots of ways you might do this activity. Students could respond to the statements individually by writing their three numbers down on paper, or verbally by discussing their feelings in pairs/groups. You could also use ‘traffic lights’ (red/ amber/green) or ask students to hold up the relevant number of fingers in response to each statement. </a:t>
            </a:r>
            <a:endParaRPr lang="en-GB"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17</a:t>
            </a:fld>
            <a:endParaRPr lang="en-US"/>
          </a:p>
        </p:txBody>
      </p:sp>
    </p:spTree>
    <p:extLst>
      <p:ext uri="{BB962C8B-B14F-4D97-AF65-F5344CB8AC3E}">
        <p14:creationId xmlns:p14="http://schemas.microsoft.com/office/powerpoint/2010/main" val="1584720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latin typeface="+mn-lt"/>
                <a:ea typeface="Calibri"/>
                <a:cs typeface="Calibri"/>
                <a:sym typeface="Calibri"/>
              </a:rPr>
              <a:t>Signposting (1 min)</a:t>
            </a:r>
            <a:endParaRPr lang="en-GB" sz="12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GB" sz="1200" dirty="0">
                <a:solidFill>
                  <a:schemeClr val="dk1"/>
                </a:solidFill>
                <a:latin typeface="+mn-lt"/>
                <a:ea typeface="Calibri"/>
                <a:cs typeface="Calibri"/>
                <a:sym typeface="Calibri"/>
              </a:rPr>
              <a:t>Let students know that it can be very common to experience ups and downs throughout life, but it is always good to talk about it to friends and trusted adults and there are lots of organisations that can give support such as Childline,</a:t>
            </a:r>
            <a:r>
              <a:rPr lang="en-GB" sz="1200" baseline="0" dirty="0">
                <a:solidFill>
                  <a:schemeClr val="dk1"/>
                </a:solidFill>
                <a:latin typeface="+mn-lt"/>
                <a:ea typeface="Calibri"/>
                <a:cs typeface="Calibri"/>
                <a:sym typeface="Calibri"/>
              </a:rPr>
              <a:t> or the Mix which run free telephone helplines for children and young people</a:t>
            </a:r>
            <a:r>
              <a:rPr lang="en-GB" sz="1200" dirty="0">
                <a:solidFill>
                  <a:schemeClr val="dk1"/>
                </a:solidFill>
                <a:latin typeface="+mn-lt"/>
                <a:ea typeface="Calibri"/>
                <a:cs typeface="Calibri"/>
                <a:sym typeface="Calibri"/>
              </a:rPr>
              <a:t>. </a:t>
            </a:r>
            <a:r>
              <a:rPr lang="en-GB" baseline="0" dirty="0"/>
              <a:t>Shout </a:t>
            </a:r>
            <a:r>
              <a:rPr lang="en-GB" b="0" i="0" dirty="0">
                <a:solidFill>
                  <a:srgbClr val="383838"/>
                </a:solidFill>
                <a:effectLst/>
                <a:latin typeface="Montserrat"/>
              </a:rPr>
              <a:t>85258 is a free, confidential, 24/7 text messaging support service for anyone who is struggling to cope.</a:t>
            </a:r>
            <a:endParaRPr lang="en-GB" sz="120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dirty="0">
              <a:solidFill>
                <a:schemeClr val="dk1"/>
              </a:solidFill>
              <a:latin typeface="+mn-lt"/>
              <a:ea typeface="Calibri"/>
              <a:cs typeface="Calibri"/>
              <a:sym typeface="Calibri"/>
            </a:endParaRPr>
          </a:p>
          <a:p>
            <a:pPr marL="0" lvl="0" indent="0" algn="l" rtl="0">
              <a:spcBef>
                <a:spcPts val="0"/>
              </a:spcBef>
              <a:spcAft>
                <a:spcPts val="0"/>
              </a:spcAft>
              <a:buNone/>
            </a:pPr>
            <a:r>
              <a:rPr lang="en-GB" sz="1200" dirty="0">
                <a:solidFill>
                  <a:schemeClr val="dk1"/>
                </a:solidFill>
                <a:latin typeface="+mn-lt"/>
                <a:ea typeface="Calibri"/>
                <a:cs typeface="Calibri"/>
                <a:sym typeface="Calibri"/>
              </a:rPr>
              <a:t>You could also remind students of school support services they can access, such as their tutor or school counsellor. </a:t>
            </a:r>
            <a:endParaRPr lang="en-GB"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18</a:t>
            </a:fld>
            <a:endParaRPr lang="en-US"/>
          </a:p>
        </p:txBody>
      </p:sp>
    </p:spTree>
    <p:extLst>
      <p:ext uri="{BB962C8B-B14F-4D97-AF65-F5344CB8AC3E}">
        <p14:creationId xmlns:p14="http://schemas.microsoft.com/office/powerpoint/2010/main" val="249633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Calibri"/>
              <a:buNone/>
            </a:pPr>
            <a:r>
              <a:rPr lang="en-GB" sz="1100" b="1" u="none" dirty="0">
                <a:latin typeface="+mn-lt"/>
                <a:ea typeface="Calibri"/>
                <a:cs typeface="Calibri"/>
                <a:sym typeface="Calibri"/>
              </a:rPr>
              <a:t>Extended learning projects </a:t>
            </a:r>
            <a:endParaRPr lang="en-GB" i="1" dirty="0"/>
          </a:p>
          <a:p>
            <a:pPr marL="0" lvl="0" indent="0" algn="l" rtl="0">
              <a:spcBef>
                <a:spcPts val="0"/>
              </a:spcBef>
              <a:spcAft>
                <a:spcPts val="0"/>
              </a:spcAft>
              <a:buClr>
                <a:schemeClr val="dk1"/>
              </a:buClr>
              <a:buSzPts val="1200"/>
              <a:buFont typeface="Calibri"/>
              <a:buNone/>
            </a:pPr>
            <a:r>
              <a:rPr lang="en-GB" i="0" dirty="0"/>
              <a:t>These can be given to students as projects to extend their learning, these could be done either in school as group projects or at home.</a:t>
            </a: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19</a:t>
            </a:fld>
            <a:endParaRPr lang="en-US"/>
          </a:p>
        </p:txBody>
      </p:sp>
    </p:spTree>
    <p:extLst>
      <p:ext uri="{BB962C8B-B14F-4D97-AF65-F5344CB8AC3E}">
        <p14:creationId xmlns:p14="http://schemas.microsoft.com/office/powerpoint/2010/main" val="169963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a:t>
            </a:fld>
            <a:endParaRPr lang="en-US"/>
          </a:p>
        </p:txBody>
      </p:sp>
    </p:spTree>
    <p:extLst>
      <p:ext uri="{BB962C8B-B14F-4D97-AF65-F5344CB8AC3E}">
        <p14:creationId xmlns:p14="http://schemas.microsoft.com/office/powerpoint/2010/main" val="414471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3FF19-8921-B447-80B5-DE497E3524FF}" type="slidenum">
              <a:rPr lang="en-US" smtClean="0"/>
              <a:t>3</a:t>
            </a:fld>
            <a:endParaRPr lang="en-US"/>
          </a:p>
        </p:txBody>
      </p:sp>
    </p:spTree>
    <p:extLst>
      <p:ext uri="{BB962C8B-B14F-4D97-AF65-F5344CB8AC3E}">
        <p14:creationId xmlns:p14="http://schemas.microsoft.com/office/powerpoint/2010/main" val="2711887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4</a:t>
            </a:fld>
            <a:endParaRPr lang="en-US"/>
          </a:p>
        </p:txBody>
      </p:sp>
    </p:spTree>
    <p:extLst>
      <p:ext uri="{BB962C8B-B14F-4D97-AF65-F5344CB8AC3E}">
        <p14:creationId xmlns:p14="http://schemas.microsoft.com/office/powerpoint/2010/main" val="562104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5</a:t>
            </a:fld>
            <a:endParaRPr lang="en-US"/>
          </a:p>
        </p:txBody>
      </p:sp>
    </p:spTree>
    <p:extLst>
      <p:ext uri="{BB962C8B-B14F-4D97-AF65-F5344CB8AC3E}">
        <p14:creationId xmlns:p14="http://schemas.microsoft.com/office/powerpoint/2010/main" val="2488252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latin typeface="+mn-lt"/>
                <a:ea typeface="Calibri"/>
                <a:cs typeface="Calibri"/>
                <a:sym typeface="Calibri"/>
              </a:rPr>
              <a:t>Lesson stimulus</a:t>
            </a:r>
            <a:r>
              <a:rPr lang="en-GB" sz="1200" b="1" baseline="0" dirty="0">
                <a:latin typeface="+mn-lt"/>
                <a:ea typeface="Calibri"/>
                <a:cs typeface="Calibri"/>
                <a:sym typeface="Calibri"/>
              </a:rPr>
              <a:t> and baseline assessment:</a:t>
            </a:r>
            <a:r>
              <a:rPr lang="en-GB" sz="1200" b="1" dirty="0">
                <a:latin typeface="+mn-lt"/>
                <a:ea typeface="Calibri"/>
                <a:cs typeface="Calibri"/>
                <a:sym typeface="Calibri"/>
              </a:rPr>
              <a:t> Wellbeing wall (5 mins) </a:t>
            </a:r>
            <a:endParaRPr lang="en-GB" sz="120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Give students two pieces of A5 paper or sticky</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notes and ask them to spend two minutes </a:t>
            </a:r>
            <a:r>
              <a:rPr lang="en-GB" sz="1200" b="1" i="0" u="none" strike="noStrike" kern="1200" dirty="0">
                <a:solidFill>
                  <a:schemeClr val="tx1"/>
                </a:solidFill>
                <a:effectLst/>
                <a:latin typeface="+mn-lt"/>
                <a:ea typeface="+mn-ea"/>
                <a:cs typeface="+mn-cs"/>
              </a:rPr>
              <a:t>eithe</a:t>
            </a:r>
            <a:r>
              <a:rPr lang="en-GB" sz="1200" b="0" i="0" u="none" strike="noStrike" kern="1200" dirty="0">
                <a:solidFill>
                  <a:schemeClr val="tx1"/>
                </a:solidFill>
                <a:effectLst/>
                <a:latin typeface="+mn-lt"/>
                <a:ea typeface="+mn-ea"/>
                <a:cs typeface="+mn-cs"/>
              </a:rPr>
              <a:t>r drawing an image or diagram that represents physical wellbeing on the first piece and an image or diagram that represents mental wellbeing on the second </a:t>
            </a:r>
            <a:r>
              <a:rPr lang="en-GB" sz="1200" b="1" i="0" u="none" strike="noStrike" kern="1200" dirty="0">
                <a:solidFill>
                  <a:schemeClr val="tx1"/>
                </a:solidFill>
                <a:effectLst/>
                <a:latin typeface="+mn-lt"/>
                <a:ea typeface="+mn-ea"/>
                <a:cs typeface="+mn-cs"/>
              </a:rPr>
              <a:t>or </a:t>
            </a:r>
            <a:r>
              <a:rPr lang="en-GB" sz="1200" b="0" i="0" u="none" strike="noStrike" kern="1200" dirty="0">
                <a:solidFill>
                  <a:schemeClr val="tx1"/>
                </a:solidFill>
                <a:effectLst/>
                <a:latin typeface="+mn-lt"/>
                <a:ea typeface="+mn-ea"/>
                <a:cs typeface="+mn-cs"/>
              </a:rPr>
              <a:t>students can write as many words as possible onto each piece of paper to reflect their understanding of physical and mental wellbeing.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a:t>
            </a:r>
            <a:r>
              <a:rPr lang="en-GB" sz="1200" b="0" i="1" u="none" strike="noStrike" kern="1200" dirty="0">
                <a:solidFill>
                  <a:schemeClr val="tx1"/>
                </a:solidFill>
                <a:effectLst/>
                <a:latin typeface="+mn-lt"/>
                <a:ea typeface="+mn-ea"/>
                <a:cs typeface="+mn-cs"/>
              </a:rPr>
              <a:t>Note that students’ images can be as abstract as they like. Before drawing, explain to students that they should draw images that represent the ideas of mental and physical wellbeing generally, instead of drawing images based on their own personal experience.)</a:t>
            </a:r>
            <a:endParaRPr lang="en-GB" sz="1200" b="0" i="0" u="none" strike="noStrike" kern="1200" dirty="0">
              <a:solidFill>
                <a:schemeClr val="tx1"/>
              </a:solidFill>
              <a:effectLst/>
              <a:latin typeface="+mn-lt"/>
              <a:ea typeface="+mn-ea"/>
              <a:cs typeface="+mn-cs"/>
            </a:endParaRPr>
          </a:p>
          <a:p>
            <a:pPr rtl="0"/>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dk1"/>
                </a:solidFill>
                <a:latin typeface="+mn-lt"/>
                <a:ea typeface="Calibri"/>
                <a:cs typeface="Calibri"/>
                <a:sym typeface="Calibri"/>
              </a:rPr>
              <a:t>In small groups or as a whole class, ask the students to put their images/words of physical wellbeing together and their images/words of mental wellbeing together to create a wellbeing wall and discuss the similarities and differences between them.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effectLst/>
                <a:latin typeface="Calibri" panose="020F0502020204030204" pitchFamily="34" charset="0"/>
                <a:ea typeface="Times New Roman" panose="02020603050405020304" pitchFamily="18" charset="0"/>
              </a:rPr>
              <a:t>Use this initial assessment to decide whether you might need to adapt the lesson content to extend or support students, depending on their starting point</a:t>
            </a:r>
            <a:r>
              <a:rPr lang="en-GB" sz="1200" i="0" dirty="0" smtClean="0">
                <a:effectLst/>
                <a:latin typeface="Calibri" panose="020F0502020204030204" pitchFamily="34"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smtClean="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smtClean="0">
                <a:effectLst/>
                <a:latin typeface="Calibri" panose="020F0502020204030204" pitchFamily="34" charset="0"/>
                <a:ea typeface="Times New Roman" panose="02020603050405020304" pitchFamily="18" charset="0"/>
              </a:rPr>
              <a:t>Note</a:t>
            </a:r>
            <a:r>
              <a:rPr lang="en-GB" sz="1200" i="0" baseline="0" dirty="0" smtClean="0">
                <a:effectLst/>
                <a:latin typeface="Calibri" panose="020F0502020204030204" pitchFamily="34" charset="0"/>
                <a:ea typeface="Times New Roman" panose="02020603050405020304" pitchFamily="18" charset="0"/>
              </a:rPr>
              <a:t> that </a:t>
            </a:r>
            <a:r>
              <a:rPr lang="en-GB" sz="1200" i="0" dirty="0" smtClean="0">
                <a:effectLst/>
                <a:latin typeface="Calibri" panose="020F0502020204030204" pitchFamily="34" charset="0"/>
                <a:ea typeface="Times New Roman" panose="02020603050405020304" pitchFamily="18" charset="0"/>
              </a:rPr>
              <a:t>you could also use the confidence checker on slide 17 before this slide if useful.</a:t>
            </a:r>
            <a:endParaRPr lang="en-GB" i="0"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6</a:t>
            </a:fld>
            <a:endParaRPr lang="en-US"/>
          </a:p>
        </p:txBody>
      </p:sp>
    </p:spTree>
    <p:extLst>
      <p:ext uri="{BB962C8B-B14F-4D97-AF65-F5344CB8AC3E}">
        <p14:creationId xmlns:p14="http://schemas.microsoft.com/office/powerpoint/2010/main" val="806483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What are we learning? (2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Note that this slide features animated content and</a:t>
            </a:r>
            <a:r>
              <a:rPr lang="en-GB" i="1" baseline="0" dirty="0"/>
              <a:t> should</a:t>
            </a:r>
            <a:r>
              <a:rPr lang="en-GB" i="1" dirty="0"/>
              <a:t> be viewed in presentation mode.</a:t>
            </a:r>
            <a:endParaRPr lang="en-GB" alt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Briefly</a:t>
            </a:r>
            <a:r>
              <a:rPr lang="en-GB" altLang="en-US" baseline="0" dirty="0"/>
              <a:t> share the learning objectives, outcomes and key vocabulary with students. Note that easier-to-understand words are provided in brackets.</a:t>
            </a:r>
          </a:p>
          <a:p>
            <a:endParaRPr lang="en-GB" sz="1200" dirty="0">
              <a:effectLst/>
              <a:latin typeface="+mn-lt"/>
              <a:ea typeface="+mn-ea"/>
              <a:cs typeface="+mn-cs"/>
            </a:endParaRPr>
          </a:p>
          <a:p>
            <a:r>
              <a:rPr lang="en-GB" sz="1200" b="1" dirty="0">
                <a:effectLst/>
                <a:latin typeface="+mn-lt"/>
                <a:ea typeface="+mn-ea"/>
                <a:cs typeface="+mn-cs"/>
              </a:rPr>
              <a:t>Definition</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Social health is ‘the ability to interact with others, adapt to social situations and form relationships’.  </a:t>
            </a: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7</a:t>
            </a:fld>
            <a:endParaRPr lang="en-US"/>
          </a:p>
        </p:txBody>
      </p:sp>
    </p:spTree>
    <p:extLst>
      <p:ext uri="{BB962C8B-B14F-4D97-AF65-F5344CB8AC3E}">
        <p14:creationId xmlns:p14="http://schemas.microsoft.com/office/powerpoint/2010/main" val="3068901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Activity 1: Linking physical and mental wellbeing (20 mins, slides </a:t>
            </a:r>
            <a:r>
              <a:rPr lang="en-GB" sz="1200" b="1" i="0" u="none" strike="noStrike" kern="1200" dirty="0" smtClean="0">
                <a:solidFill>
                  <a:schemeClr val="tx1"/>
                </a:solidFill>
                <a:effectLst/>
                <a:latin typeface="+mn-lt"/>
                <a:ea typeface="+mn-ea"/>
                <a:cs typeface="+mn-cs"/>
              </a:rPr>
              <a:t>8-11)</a:t>
            </a:r>
            <a:endParaRPr lang="en-GB" sz="1200" b="1"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chemeClr val="dk1"/>
                </a:solidFill>
                <a:latin typeface="+mn-lt"/>
                <a:ea typeface="Calibri"/>
                <a:cs typeface="Calibri"/>
                <a:sym typeface="Calibri"/>
              </a:rPr>
              <a:t>After</a:t>
            </a:r>
            <a:r>
              <a:rPr lang="en-GB" sz="1200" baseline="0" dirty="0" smtClean="0">
                <a:solidFill>
                  <a:schemeClr val="dk1"/>
                </a:solidFill>
                <a:latin typeface="+mn-lt"/>
                <a:ea typeface="Calibri"/>
                <a:cs typeface="Calibri"/>
                <a:sym typeface="Calibri"/>
              </a:rPr>
              <a:t> discussing the</a:t>
            </a:r>
            <a:r>
              <a:rPr lang="en-GB" sz="1200" dirty="0" smtClean="0">
                <a:solidFill>
                  <a:schemeClr val="dk1"/>
                </a:solidFill>
                <a:latin typeface="+mn-lt"/>
                <a:ea typeface="Calibri"/>
                <a:cs typeface="Calibri"/>
                <a:sym typeface="Calibri"/>
              </a:rPr>
              <a:t> question on the board,</a:t>
            </a:r>
            <a:r>
              <a:rPr lang="en-GB" sz="1200" baseline="0" dirty="0" smtClean="0">
                <a:solidFill>
                  <a:schemeClr val="dk1"/>
                </a:solidFill>
                <a:latin typeface="+mn-lt"/>
                <a:ea typeface="Calibri"/>
                <a:cs typeface="Calibri"/>
                <a:sym typeface="Calibri"/>
              </a:rPr>
              <a:t> </a:t>
            </a:r>
            <a:r>
              <a:rPr lang="en-US" sz="1200" i="0" dirty="0">
                <a:effectLst/>
                <a:latin typeface="Segoe UI" panose="020B0502040204020203" pitchFamily="34" charset="0"/>
              </a:rPr>
              <a:t>reinforce that, like physical wellbeing, mental wellbeing is an important part of daily life that is influenced by different factors, including exercise.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effectLst/>
                <a:latin typeface="Segoe UI" panose="020B0502040204020203" pitchFamily="34" charset="0"/>
              </a:rPr>
              <a:t>Explain</a:t>
            </a:r>
            <a:r>
              <a:rPr lang="en-US" sz="1200" i="0" baseline="0" dirty="0">
                <a:effectLst/>
                <a:latin typeface="Segoe UI" panose="020B0502040204020203" pitchFamily="34" charset="0"/>
              </a:rPr>
              <a:t> that o</a:t>
            </a:r>
            <a:r>
              <a:rPr lang="en-GB" i="0" dirty="0"/>
              <a:t>ne can influence the other;</a:t>
            </a:r>
            <a:r>
              <a:rPr lang="en-GB" i="0" baseline="0" dirty="0"/>
              <a:t> </a:t>
            </a:r>
            <a:r>
              <a:rPr lang="en-GB" i="0" dirty="0"/>
              <a:t>looking after your physical wellbeing,</a:t>
            </a:r>
            <a:r>
              <a:rPr lang="en-GB" i="0" baseline="0" dirty="0"/>
              <a:t> for example by getting active, </a:t>
            </a:r>
            <a:r>
              <a:rPr lang="en-GB" i="0" dirty="0"/>
              <a:t>can impact your mental wellbeing and vice versa.</a:t>
            </a:r>
            <a:endParaRPr lang="en-US" sz="1200" i="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effectLst/>
              </a:rPr>
              <a:t/>
            </a:r>
            <a:br>
              <a:rPr lang="en-GB" b="0" dirty="0">
                <a:effectLst/>
              </a:rPr>
            </a:br>
            <a:r>
              <a:rPr lang="en-GB" sz="1200" b="1" i="0" u="none" strike="noStrike" kern="1200" dirty="0" smtClean="0">
                <a:solidFill>
                  <a:schemeClr val="tx1"/>
                </a:solidFill>
                <a:effectLst/>
                <a:latin typeface="+mn-lt"/>
                <a:ea typeface="+mn-ea"/>
                <a:cs typeface="+mn-cs"/>
              </a:rPr>
              <a:t>Physical </a:t>
            </a:r>
            <a:r>
              <a:rPr lang="en-GB" sz="1200" b="1" i="0" u="none" strike="noStrike" kern="1200" dirty="0">
                <a:solidFill>
                  <a:schemeClr val="tx1"/>
                </a:solidFill>
                <a:effectLst/>
                <a:latin typeface="+mn-lt"/>
                <a:ea typeface="+mn-ea"/>
                <a:cs typeface="+mn-cs"/>
              </a:rPr>
              <a:t>wellbeing </a:t>
            </a:r>
            <a:r>
              <a:rPr lang="en-US" sz="1800" dirty="0">
                <a:effectLst/>
                <a:latin typeface="Segoe UI" panose="020B0502040204020203" pitchFamily="34" charset="0"/>
              </a:rPr>
              <a:t>is about taking care of your body and enjoying movement </a:t>
            </a:r>
            <a:r>
              <a:rPr lang="en-US" sz="2800" b="0" i="0" dirty="0">
                <a:solidFill>
                  <a:srgbClr val="231F20"/>
                </a:solidFill>
                <a:effectLst/>
                <a:latin typeface="ReithSans"/>
              </a:rPr>
              <a:t>involved in daily life. </a:t>
            </a:r>
            <a:r>
              <a:rPr lang="en-US" sz="1800" dirty="0">
                <a:effectLst/>
                <a:latin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Segoe UI" panose="020B0502040204020203" pitchFamily="34" charset="0"/>
              </a:rPr>
              <a:t>Note: This is not being about able bodied, this term is inclusive to everyone. It's important </a:t>
            </a:r>
            <a:r>
              <a:rPr lang="en-US" sz="1800" b="1" i="1" dirty="0">
                <a:effectLst/>
                <a:latin typeface="Segoe UI" panose="020B0502040204020203" pitchFamily="34" charset="0"/>
              </a:rPr>
              <a:t>not</a:t>
            </a:r>
            <a:r>
              <a:rPr lang="en-US" sz="1800" i="1" dirty="0">
                <a:effectLst/>
                <a:latin typeface="Segoe UI" panose="020B0502040204020203" pitchFamily="34" charset="0"/>
              </a:rPr>
              <a:t> to make anyone with an underlying health problem or disability feel excluded here.</a:t>
            </a:r>
            <a:endParaRPr lang="en-US" sz="1800" i="1" dirty="0">
              <a:effectLst/>
              <a:latin typeface="Arial" panose="020B0604020202020204" pitchFamily="34" charset="0"/>
            </a:endParaRPr>
          </a:p>
          <a:p>
            <a:endParaRPr lang="en-US" sz="1800" i="1" dirty="0">
              <a:effectLst/>
              <a:latin typeface="Segoe UI" panose="020B0502040204020203" pitchFamily="34" charset="0"/>
            </a:endParaRPr>
          </a:p>
          <a:p>
            <a:pPr rtl="0"/>
            <a:r>
              <a:rPr lang="en-GB" sz="1200" b="1" i="0" u="none" strike="noStrike" kern="1200" dirty="0">
                <a:solidFill>
                  <a:schemeClr val="tx1"/>
                </a:solidFill>
                <a:effectLst/>
                <a:latin typeface="+mn-lt"/>
                <a:ea typeface="+mn-ea"/>
                <a:cs typeface="+mn-cs"/>
              </a:rPr>
              <a:t>Mental wellbeing </a:t>
            </a:r>
            <a:r>
              <a:rPr lang="en-GB" sz="1200" b="0" i="0" u="none" strike="noStrike" kern="1200" dirty="0">
                <a:solidFill>
                  <a:schemeClr val="tx1"/>
                </a:solidFill>
                <a:effectLst/>
                <a:latin typeface="+mn-lt"/>
                <a:ea typeface="+mn-ea"/>
                <a:cs typeface="+mn-cs"/>
              </a:rPr>
              <a:t>is about</a:t>
            </a:r>
            <a:r>
              <a:rPr lang="en-US" b="0" i="0" dirty="0">
                <a:solidFill>
                  <a:srgbClr val="202124"/>
                </a:solidFill>
                <a:effectLst/>
                <a:latin typeface="arial" panose="020B0604020202020204" pitchFamily="34" charset="0"/>
              </a:rPr>
              <a:t> feeling good about yourself, the people around you, and the world itself.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rPr>
              <a:t>Note: The </a:t>
            </a:r>
            <a:r>
              <a:rPr lang="en-US" sz="1200" i="1" dirty="0">
                <a:effectLst/>
                <a:latin typeface="Segoe UI" panose="020B0502040204020203" pitchFamily="34" charset="0"/>
              </a:rPr>
              <a:t>things young people value, enjoy or are good at can all support mental wellbeing. Positive relationships, eating and sleeping well can also be beneficial. </a:t>
            </a:r>
          </a:p>
          <a:p>
            <a:pPr marL="0" lvl="0" indent="0" algn="l" rtl="0">
              <a:spcBef>
                <a:spcPts val="0"/>
              </a:spcBef>
              <a:spcAft>
                <a:spcPts val="0"/>
              </a:spcAft>
              <a:buNone/>
            </a:pPr>
            <a:endParaRPr lang="en-US" sz="1400" i="1"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rgbClr val="202124"/>
                </a:solidFill>
                <a:effectLst/>
                <a:latin typeface="arial" panose="020B0604020202020204" pitchFamily="34" charset="0"/>
                <a:ea typeface="+mn-ea"/>
                <a:cs typeface="+mn-cs"/>
              </a:rPr>
              <a:t>Challenge: </a:t>
            </a:r>
            <a:r>
              <a:rPr lang="en-US" sz="1200" i="0" dirty="0">
                <a:effectLst/>
                <a:latin typeface="Segoe UI" panose="020B0502040204020203" pitchFamily="34" charset="0"/>
              </a:rPr>
              <a:t>Prompt older</a:t>
            </a:r>
            <a:r>
              <a:rPr lang="en-US" sz="1200" i="0" baseline="0" dirty="0">
                <a:effectLst/>
                <a:latin typeface="Segoe UI" panose="020B0502040204020203" pitchFamily="34" charset="0"/>
              </a:rPr>
              <a:t> </a:t>
            </a:r>
            <a:r>
              <a:rPr lang="en-US" sz="1200" i="0" dirty="0">
                <a:effectLst/>
                <a:latin typeface="Segoe UI" panose="020B0502040204020203" pitchFamily="34" charset="0"/>
              </a:rPr>
              <a:t>students to reflect on ways they can contribute to others’ mental wellbeing, and establish which activities help them maintain their own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dirty="0">
                <a:solidFill>
                  <a:srgbClr val="202124"/>
                </a:solidFill>
                <a:effectLst/>
                <a:latin typeface="arial" panose="020B0604020202020204" pitchFamily="34" charset="0"/>
              </a:rPr>
              <a:t>Support: </a:t>
            </a:r>
            <a:r>
              <a:rPr lang="en-US" b="0" i="0" dirty="0">
                <a:solidFill>
                  <a:srgbClr val="202124"/>
                </a:solidFill>
                <a:effectLst/>
                <a:latin typeface="arial" panose="020B0604020202020204" pitchFamily="34" charset="0"/>
              </a:rPr>
              <a:t>Definitions could be printed off for students or written on the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8</a:t>
            </a:fld>
            <a:endParaRPr lang="en-US"/>
          </a:p>
        </p:txBody>
      </p:sp>
    </p:spTree>
    <p:extLst>
      <p:ext uri="{BB962C8B-B14F-4D97-AF65-F5344CB8AC3E}">
        <p14:creationId xmlns:p14="http://schemas.microsoft.com/office/powerpoint/2010/main" val="3406790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dk1"/>
                </a:solidFill>
                <a:latin typeface="+mn-lt"/>
                <a:ea typeface="Calibri"/>
                <a:cs typeface="Calibri"/>
                <a:sym typeface="Calibri"/>
              </a:rPr>
              <a:t>Activity 1: </a:t>
            </a:r>
            <a:r>
              <a:rPr lang="en-GB" sz="1200" b="1" i="0" u="none" strike="noStrike" kern="1200" dirty="0">
                <a:solidFill>
                  <a:schemeClr val="tx1"/>
                </a:solidFill>
                <a:effectLst/>
                <a:latin typeface="+mn-lt"/>
                <a:ea typeface="+mn-ea"/>
                <a:cs typeface="+mn-cs"/>
              </a:rPr>
              <a:t>Linking physical and mental wellbeing (20 mins) continued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dk1"/>
                </a:solidFill>
                <a:latin typeface="+mn-lt"/>
                <a:ea typeface="Calibri"/>
                <a:cs typeface="Calibri"/>
                <a:sym typeface="Calibri"/>
              </a:rPr>
              <a:t>Highlight to students that there are a lot of myths around wellbeing and quite often people do not know how they can make their bodies and minds feel better. Ask students to complete the </a:t>
            </a:r>
            <a:r>
              <a:rPr lang="en-GB" sz="1200" b="1" dirty="0">
                <a:solidFill>
                  <a:schemeClr val="dk1"/>
                </a:solidFill>
                <a:latin typeface="+mn-lt"/>
                <a:ea typeface="Calibri"/>
                <a:cs typeface="Calibri"/>
                <a:sym typeface="Calibri"/>
              </a:rPr>
              <a:t>Physical and mental wellbeing: true or false? activity sheet</a:t>
            </a:r>
            <a:r>
              <a:rPr lang="en-GB" sz="1200" b="0" dirty="0">
                <a:solidFill>
                  <a:schemeClr val="dk1"/>
                </a:solidFill>
                <a:latin typeface="+mn-lt"/>
                <a:ea typeface="Calibri"/>
                <a:cs typeface="Calibri"/>
                <a:sym typeface="Calibri"/>
              </a:rPr>
              <a:t>. </a:t>
            </a:r>
            <a:r>
              <a:rPr lang="en-GB" sz="1200" b="0" i="1" dirty="0">
                <a:solidFill>
                  <a:schemeClr val="dk1"/>
                </a:solidFill>
                <a:latin typeface="+mn-lt"/>
                <a:ea typeface="Calibri"/>
                <a:cs typeface="Calibri"/>
                <a:sym typeface="Calibri"/>
              </a:rPr>
              <a:t>(Easier and harder</a:t>
            </a:r>
            <a:r>
              <a:rPr lang="en-GB" sz="1200" b="0" i="1" baseline="0" dirty="0">
                <a:solidFill>
                  <a:schemeClr val="dk1"/>
                </a:solidFill>
                <a:latin typeface="+mn-lt"/>
                <a:ea typeface="Calibri"/>
                <a:cs typeface="Calibri"/>
                <a:sym typeface="Calibri"/>
              </a:rPr>
              <a:t> versions</a:t>
            </a:r>
            <a:r>
              <a:rPr lang="en-GB" sz="1200" b="0" i="1" dirty="0">
                <a:solidFill>
                  <a:schemeClr val="dk1"/>
                </a:solidFill>
                <a:latin typeface="+mn-lt"/>
                <a:ea typeface="Calibri"/>
                <a:cs typeface="Calibri"/>
                <a:sym typeface="Calibri"/>
              </a:rPr>
              <a:t> available).</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Communicate to students that the activity sheet introduces new ideas about wellbeing and is not testing information they already know.  </a:t>
            </a:r>
          </a:p>
          <a:p>
            <a:pPr marL="0" lvl="0" indent="0" algn="l" rtl="0">
              <a:spcBef>
                <a:spcPts val="0"/>
              </a:spcBef>
              <a:spcAft>
                <a:spcPts val="0"/>
              </a:spcAft>
              <a:buNone/>
            </a:pPr>
            <a:endParaRPr lang="en-GB" sz="1200" b="0" dirty="0">
              <a:solidFill>
                <a:schemeClr val="dk1"/>
              </a:solidFill>
              <a:latin typeface="+mn-lt"/>
              <a:ea typeface="Calibri"/>
              <a:cs typeface="Calibri"/>
              <a:sym typeface="Calibri"/>
            </a:endParaRPr>
          </a:p>
          <a:p>
            <a:pPr marL="0" indent="0">
              <a:buFont typeface="+mj-lt"/>
              <a:buNone/>
            </a:pPr>
            <a:r>
              <a:rPr lang="en-NZ" b="1" u="none" dirty="0"/>
              <a:t>Answers:</a:t>
            </a:r>
          </a:p>
          <a:p>
            <a:pPr marL="0" indent="0">
              <a:buFont typeface="+mj-lt"/>
              <a:buNone/>
            </a:pPr>
            <a:r>
              <a:rPr lang="en-NZ" dirty="0"/>
              <a:t>1.(T)  2.(F)  3.(T)  4.(T)  5.(T)  6.(T)  7.(F)  8.(F)  9.(T)  10.(T)  11.(T)  12.(F)</a:t>
            </a:r>
            <a:endParaRPr lang="en-GB" sz="1000" b="0" i="1" u="none" strike="noStrike" dirty="0">
              <a:solidFill>
                <a:schemeClr val="dk1"/>
              </a:solidFill>
              <a:latin typeface="+mn-lt"/>
              <a:ea typeface="Calibri"/>
              <a:cs typeface="Calibri"/>
              <a:sym typeface="Calibri"/>
            </a:endParaRPr>
          </a:p>
          <a:p>
            <a:pPr marL="0" lvl="0" indent="0" algn="l" rtl="0">
              <a:spcBef>
                <a:spcPts val="0"/>
              </a:spcBef>
              <a:spcAft>
                <a:spcPts val="0"/>
              </a:spcAft>
              <a:buNone/>
            </a:pPr>
            <a:endParaRPr lang="en-GB" sz="1000" b="0" i="1"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GB" sz="1000" b="1" i="0" u="none" strike="noStrike" dirty="0">
                <a:solidFill>
                  <a:schemeClr val="dk1"/>
                </a:solidFill>
                <a:latin typeface="+mn-lt"/>
                <a:ea typeface="Calibri"/>
                <a:cs typeface="Calibri"/>
                <a:sym typeface="Calibri"/>
              </a:rPr>
              <a:t>Challenge:</a:t>
            </a:r>
            <a:r>
              <a:rPr lang="en-GB" sz="1000" b="1" i="0" u="none" strike="noStrike" baseline="0" dirty="0">
                <a:solidFill>
                  <a:schemeClr val="dk1"/>
                </a:solidFill>
                <a:latin typeface="+mn-lt"/>
                <a:ea typeface="Calibri"/>
                <a:cs typeface="Calibri"/>
                <a:sym typeface="Calibri"/>
              </a:rPr>
              <a:t> </a:t>
            </a:r>
            <a:r>
              <a:rPr lang="en-US" sz="1200" b="0" i="0" u="none"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There are a variety of answers that could be given for this activity – the task is to highlight the difficulty in trying to separate strategies which promote mental and physical wellbeing – as the two are very closely linked.  </a:t>
            </a:r>
            <a:endParaRPr lang="en-GB" sz="1200" b="0" i="0" u="none"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GB" sz="1200" b="1" i="0" u="sng"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u="none" strike="noStrike" dirty="0">
                <a:solidFill>
                  <a:schemeClr val="dk1"/>
                </a:solidFill>
                <a:latin typeface="+mn-lt"/>
                <a:ea typeface="Calibri"/>
                <a:cs typeface="Calibri"/>
                <a:sym typeface="Calibri"/>
              </a:rPr>
              <a:t>Support: </a:t>
            </a:r>
            <a:r>
              <a:rPr lang="en-GB" sz="1200" b="0" i="0" u="none" strike="noStrike" dirty="0">
                <a:solidFill>
                  <a:schemeClr val="dk1"/>
                </a:solidFill>
                <a:latin typeface="+mn-lt"/>
                <a:ea typeface="Calibri"/>
                <a:cs typeface="Calibri"/>
                <a:sym typeface="Calibri"/>
              </a:rPr>
              <a:t>Provide the easier version of the </a:t>
            </a:r>
            <a:r>
              <a:rPr lang="en-GB" sz="1200" b="1" dirty="0">
                <a:solidFill>
                  <a:schemeClr val="dk1"/>
                </a:solidFill>
                <a:latin typeface="+mn-lt"/>
                <a:ea typeface="Calibri"/>
                <a:cs typeface="Calibri"/>
                <a:sym typeface="Calibri"/>
              </a:rPr>
              <a:t>Physical and mental wellbeing: true or false? activity sheet</a:t>
            </a:r>
            <a:r>
              <a:rPr lang="en-GB" sz="1200" b="0" i="0" u="none" strike="noStrike" dirty="0">
                <a:solidFill>
                  <a:schemeClr val="dk1"/>
                </a:solidFill>
                <a:latin typeface="+mn-lt"/>
                <a:ea typeface="Calibri"/>
                <a:cs typeface="Calibri"/>
                <a:sym typeface="Calibri"/>
              </a:rPr>
              <a:t>, and/or answers can be given to students who are struggling, and they must try and re-write the false statements so that they are correct. To extend learning direct students to complete the challenge task. </a:t>
            </a:r>
          </a:p>
          <a:p>
            <a:endParaRPr lang="en-US" b="0" dirty="0"/>
          </a:p>
        </p:txBody>
      </p:sp>
      <p:sp>
        <p:nvSpPr>
          <p:cNvPr id="4" name="Slide Number Placeholder 3"/>
          <p:cNvSpPr>
            <a:spLocks noGrp="1"/>
          </p:cNvSpPr>
          <p:nvPr>
            <p:ph type="sldNum" sz="quarter" idx="10"/>
          </p:nvPr>
        </p:nvSpPr>
        <p:spPr/>
        <p:txBody>
          <a:bodyPr/>
          <a:lstStyle/>
          <a:p>
            <a:fld id="{31B3FF19-8921-B447-80B5-DE497E3524FF}" type="slidenum">
              <a:rPr lang="en-US" smtClean="0"/>
              <a:t>9</a:t>
            </a:fld>
            <a:endParaRPr lang="en-US"/>
          </a:p>
        </p:txBody>
      </p:sp>
    </p:spTree>
    <p:extLst>
      <p:ext uri="{BB962C8B-B14F-4D97-AF65-F5344CB8AC3E}">
        <p14:creationId xmlns:p14="http://schemas.microsoft.com/office/powerpoint/2010/main" val="3068238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8BC53F"/>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 xmlns:a16="http://schemas.microsoft.com/office/drawing/2014/main" id="{7C31A4BF-A785-054D-A867-D8452A612397}"/>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a:off x="2268737" y="-1845300"/>
            <a:ext cx="12587686" cy="12559745"/>
          </a:xfrm>
          <a:prstGeom prst="rect">
            <a:avLst/>
          </a:prstGeom>
        </p:spPr>
      </p:pic>
      <p:pic>
        <p:nvPicPr>
          <p:cNvPr id="8" name="Picture 7" descr="A picture containing drawing&#10;&#10;Description automatically generated">
            <a:extLst>
              <a:ext uri="{FF2B5EF4-FFF2-40B4-BE49-F238E27FC236}">
                <a16:creationId xmlns="" xmlns:a16="http://schemas.microsoft.com/office/drawing/2014/main" id="{5A4CC01D-67C8-D04C-84C8-676ACEDF085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611" t="7187" r="4205" b="8137"/>
          <a:stretch/>
        </p:blipFill>
        <p:spPr>
          <a:xfrm>
            <a:off x="10870766" y="371286"/>
            <a:ext cx="936888" cy="382475"/>
          </a:xfrm>
          <a:prstGeom prst="rect">
            <a:avLst/>
          </a:prstGeom>
        </p:spPr>
      </p:pic>
      <p:sp>
        <p:nvSpPr>
          <p:cNvPr id="10" name="Title 1">
            <a:extLst>
              <a:ext uri="{FF2B5EF4-FFF2-40B4-BE49-F238E27FC236}">
                <a16:creationId xmlns="" xmlns:a16="http://schemas.microsoft.com/office/drawing/2014/main" id="{49F4F57A-4E6C-E445-AEF1-C72E0FC23778}"/>
              </a:ext>
            </a:extLst>
          </p:cNvPr>
          <p:cNvSpPr>
            <a:spLocks noGrp="1"/>
          </p:cNvSpPr>
          <p:nvPr>
            <p:ph type="ctrTitle" hasCustomPrompt="1"/>
          </p:nvPr>
        </p:nvSpPr>
        <p:spPr>
          <a:xfrm>
            <a:off x="1328352" y="1362422"/>
            <a:ext cx="5762220" cy="1590179"/>
          </a:xfrm>
        </p:spPr>
        <p:txBody>
          <a:bodyPr wrap="square" anchor="b">
            <a:spAutoFit/>
          </a:bodyPr>
          <a:lstStyle>
            <a:lvl1pPr algn="r">
              <a:lnSpc>
                <a:spcPts val="6200"/>
              </a:lnSpc>
              <a:defRPr sz="7000" b="1">
                <a:solidFill>
                  <a:schemeClr val="tx1"/>
                </a:solidFill>
              </a:defRPr>
            </a:lvl1pPr>
          </a:lstStyle>
          <a:p>
            <a:r>
              <a:rPr lang="en-US" dirty="0"/>
              <a:t>WHAT TO DO</a:t>
            </a:r>
            <a:br>
              <a:rPr lang="en-US" dirty="0"/>
            </a:br>
            <a:r>
              <a:rPr lang="en-US" dirty="0"/>
              <a:t>ABOUT WORRY</a:t>
            </a:r>
          </a:p>
        </p:txBody>
      </p:sp>
      <p:sp>
        <p:nvSpPr>
          <p:cNvPr id="13" name="Picture Placeholder 12">
            <a:extLst>
              <a:ext uri="{FF2B5EF4-FFF2-40B4-BE49-F238E27FC236}">
                <a16:creationId xmlns="" xmlns:a16="http://schemas.microsoft.com/office/drawing/2014/main" id="{8D645FD9-6516-C141-9DFA-3D579C584158}"/>
              </a:ext>
            </a:extLst>
          </p:cNvPr>
          <p:cNvSpPr>
            <a:spLocks noGrp="1"/>
          </p:cNvSpPr>
          <p:nvPr>
            <p:ph type="pic" sz="quarter" idx="10"/>
          </p:nvPr>
        </p:nvSpPr>
        <p:spPr>
          <a:xfrm>
            <a:off x="4559300" y="0"/>
            <a:ext cx="7007225" cy="6858000"/>
          </a:xfrm>
        </p:spPr>
        <p:txBody>
          <a:bodyPr/>
          <a:lstStyle/>
          <a:p>
            <a:endParaRPr lang="en-US" dirty="0"/>
          </a:p>
        </p:txBody>
      </p:sp>
      <p:sp>
        <p:nvSpPr>
          <p:cNvPr id="7" name="Picture Placeholder 12">
            <a:extLst>
              <a:ext uri="{FF2B5EF4-FFF2-40B4-BE49-F238E27FC236}">
                <a16:creationId xmlns="" xmlns:a16="http://schemas.microsoft.com/office/drawing/2014/main" id="{8DDAA322-B8B8-B145-B53E-A45512C65798}"/>
              </a:ext>
            </a:extLst>
          </p:cNvPr>
          <p:cNvSpPr>
            <a:spLocks noGrp="1"/>
          </p:cNvSpPr>
          <p:nvPr>
            <p:ph type="pic" sz="quarter" idx="11"/>
          </p:nvPr>
        </p:nvSpPr>
        <p:spPr>
          <a:xfrm>
            <a:off x="4571503" y="0"/>
            <a:ext cx="7007225" cy="6858000"/>
          </a:xfrm>
        </p:spPr>
        <p:txBody>
          <a:bodyPr/>
          <a:lstStyle/>
          <a:p>
            <a:endParaRPr lang="en-US" dirty="0"/>
          </a:p>
        </p:txBody>
      </p:sp>
      <p:pic>
        <p:nvPicPr>
          <p:cNvPr id="9" name="Picture 8">
            <a:extLst>
              <a:ext uri="{FF2B5EF4-FFF2-40B4-BE49-F238E27FC236}">
                <a16:creationId xmlns="" xmlns:a16="http://schemas.microsoft.com/office/drawing/2014/main" id="{8FD7A06C-4325-FA4B-AD53-A710A27CA9D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6499" y="5313408"/>
            <a:ext cx="2483707" cy="1481788"/>
          </a:xfrm>
          <a:prstGeom prst="rect">
            <a:avLst/>
          </a:prstGeom>
        </p:spPr>
      </p:pic>
    </p:spTree>
    <p:extLst>
      <p:ext uri="{BB962C8B-B14F-4D97-AF65-F5344CB8AC3E}">
        <p14:creationId xmlns:p14="http://schemas.microsoft.com/office/powerpoint/2010/main" val="272043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599"/>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 xmlns:a16="http://schemas.microsoft.com/office/drawing/2014/main" id="{30296475-55D8-9441-80DB-607D082ADB7E}"/>
              </a:ext>
            </a:extLst>
          </p:cNvPr>
          <p:cNvSpPr>
            <a:spLocks noGrp="1"/>
          </p:cNvSpPr>
          <p:nvPr>
            <p:ph type="title" hasCustomPrompt="1"/>
          </p:nvPr>
        </p:nvSpPr>
        <p:spPr>
          <a:xfrm>
            <a:off x="1053765" y="1124271"/>
            <a:ext cx="4421875" cy="724639"/>
          </a:xfrm>
        </p:spPr>
        <p:txBody>
          <a:bodyPr/>
          <a:lstStyle>
            <a:lvl1pPr>
              <a:defRPr lang="en-GB" sz="5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ct val="90000"/>
              </a:lnSpc>
              <a:spcBef>
                <a:spcPts val="1000"/>
              </a:spcBef>
              <a:buFont typeface="Arial" panose="020B0604020202020204" pitchFamily="34" charset="0"/>
              <a:buNone/>
            </a:pPr>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354842" y="2257929"/>
            <a:ext cx="5213445" cy="3187528"/>
          </a:xfrm>
        </p:spPr>
        <p:txBody>
          <a:bodyPr/>
          <a:lstStyle/>
          <a:p>
            <a:endParaRPr lang="en-US" dirty="0"/>
          </a:p>
        </p:txBody>
      </p:sp>
      <p:sp>
        <p:nvSpPr>
          <p:cNvPr id="18" name="Text Placeholder 11">
            <a:extLst>
              <a:ext uri="{FF2B5EF4-FFF2-40B4-BE49-F238E27FC236}">
                <a16:creationId xmlns="" xmlns:a16="http://schemas.microsoft.com/office/drawing/2014/main" id="{92833A0B-0353-B54B-B781-F6BCFCB4A2F4}"/>
              </a:ext>
            </a:extLst>
          </p:cNvPr>
          <p:cNvSpPr>
            <a:spLocks noGrp="1"/>
          </p:cNvSpPr>
          <p:nvPr>
            <p:ph type="body" sz="quarter" idx="12" hasCustomPrompt="1"/>
          </p:nvPr>
        </p:nvSpPr>
        <p:spPr>
          <a:xfrm>
            <a:off x="6939546" y="1225385"/>
            <a:ext cx="442187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
        <p:nvSpPr>
          <p:cNvPr id="17" name="Text Placeholder 11">
            <a:extLst>
              <a:ext uri="{FF2B5EF4-FFF2-40B4-BE49-F238E27FC236}">
                <a16:creationId xmlns="" xmlns:a16="http://schemas.microsoft.com/office/drawing/2014/main" id="{80A9F173-3C7D-5440-94CA-BFE82CEAA762}"/>
              </a:ext>
            </a:extLst>
          </p:cNvPr>
          <p:cNvSpPr>
            <a:spLocks noGrp="1"/>
          </p:cNvSpPr>
          <p:nvPr>
            <p:ph type="body" sz="quarter" idx="14" hasCustomPrompt="1"/>
          </p:nvPr>
        </p:nvSpPr>
        <p:spPr>
          <a:xfrm>
            <a:off x="6939546" y="2960010"/>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3" name="Text Placeholder 11">
            <a:extLst>
              <a:ext uri="{FF2B5EF4-FFF2-40B4-BE49-F238E27FC236}">
                <a16:creationId xmlns="" xmlns:a16="http://schemas.microsoft.com/office/drawing/2014/main" id="{B56BB037-EC31-0F49-BEBA-23CEC5DED829}"/>
              </a:ext>
            </a:extLst>
          </p:cNvPr>
          <p:cNvSpPr>
            <a:spLocks noGrp="1"/>
          </p:cNvSpPr>
          <p:nvPr>
            <p:ph type="body" sz="quarter" idx="16" hasCustomPrompt="1"/>
          </p:nvPr>
        </p:nvSpPr>
        <p:spPr>
          <a:xfrm>
            <a:off x="6939546" y="3588613"/>
            <a:ext cx="442187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5" name="Picture 14">
            <a:extLst>
              <a:ext uri="{FF2B5EF4-FFF2-40B4-BE49-F238E27FC236}">
                <a16:creationId xmlns="" xmlns:a16="http://schemas.microsoft.com/office/drawing/2014/main" id="{6CEDDF4F-96A8-B847-8D5E-AAB594A6D53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3123261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8BC53F"/>
        </a:solidFill>
        <a:effectLst/>
      </p:bgPr>
    </p:bg>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 xmlns:a16="http://schemas.microsoft.com/office/drawing/2014/main" id="{1BE71A83-4378-5244-990C-98887520D9FB}"/>
              </a:ext>
            </a:extLst>
          </p:cNvPr>
          <p:cNvPicPr>
            <a:picLocks noChangeAspect="1"/>
          </p:cNvPicPr>
          <p:nvPr userDrawn="1"/>
        </p:nvPicPr>
        <p:blipFill>
          <a:blip r:embed="rId2" cstate="print">
            <a:alphaModFix amt="40000"/>
            <a:extLst>
              <a:ext uri="{28A0092B-C50C-407E-A947-70E740481C1C}">
                <a14:useLocalDpi xmlns:a14="http://schemas.microsoft.com/office/drawing/2010/main"/>
              </a:ext>
            </a:extLst>
          </a:blip>
          <a:stretch>
            <a:fillRect/>
          </a:stretch>
        </p:blipFill>
        <p:spPr>
          <a:xfrm>
            <a:off x="537882" y="-1473284"/>
            <a:ext cx="14912787" cy="14879684"/>
          </a:xfrm>
          <a:prstGeom prst="rect">
            <a:avLst/>
          </a:prstGeom>
        </p:spPr>
      </p:pic>
      <p:sp>
        <p:nvSpPr>
          <p:cNvPr id="4" name="Title 3">
            <a:extLst>
              <a:ext uri="{FF2B5EF4-FFF2-40B4-BE49-F238E27FC236}">
                <a16:creationId xmlns="" xmlns:a16="http://schemas.microsoft.com/office/drawing/2014/main" id="{BAC3C349-89E8-E641-9023-1EF1C39157AC}"/>
              </a:ext>
            </a:extLst>
          </p:cNvPr>
          <p:cNvSpPr>
            <a:spLocks noGrp="1"/>
          </p:cNvSpPr>
          <p:nvPr>
            <p:ph type="title" hasCustomPrompt="1"/>
          </p:nvPr>
        </p:nvSpPr>
        <p:spPr>
          <a:xfrm>
            <a:off x="3086356" y="1217224"/>
            <a:ext cx="3074926" cy="724639"/>
          </a:xfrm>
        </p:spPr>
        <p:txBody>
          <a:bodyPr/>
          <a:lstStyle>
            <a:lvl1pPr>
              <a:defRPr lang="en-GB" sz="5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ts val="4800"/>
              </a:lnSpc>
              <a:spcBef>
                <a:spcPts val="0"/>
              </a:spcBef>
              <a:buFont typeface="Arial" panose="020B0604020202020204" pitchFamily="34" charset="0"/>
              <a:buNone/>
            </a:pPr>
            <a:r>
              <a:rPr lang="en-GB" dirty="0"/>
              <a:t>ALL</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4" name="Text Placeholder 11">
            <a:extLst>
              <a:ext uri="{FF2B5EF4-FFF2-40B4-BE49-F238E27FC236}">
                <a16:creationId xmlns="" xmlns:a16="http://schemas.microsoft.com/office/drawing/2014/main" id="{647B576F-BECF-7E40-9064-3AE1723C095D}"/>
              </a:ext>
            </a:extLst>
          </p:cNvPr>
          <p:cNvSpPr>
            <a:spLocks noGrp="1"/>
          </p:cNvSpPr>
          <p:nvPr>
            <p:ph type="body" sz="quarter" idx="12" hasCustomPrompt="1"/>
          </p:nvPr>
        </p:nvSpPr>
        <p:spPr>
          <a:xfrm>
            <a:off x="1250067" y="2274923"/>
            <a:ext cx="5046561" cy="3107305"/>
          </a:xfrm>
        </p:spPr>
        <p:txBody>
          <a:bodyPr numCol="1" spcCol="540000"/>
          <a:lstStyle>
            <a:lvl1pPr marL="273050" marR="0" indent="-273050" algn="l" defTabSz="914400" rtl="0" eaLnBrk="1" fontAlgn="auto" latinLnBrk="0" hangingPunct="1">
              <a:lnSpc>
                <a:spcPct val="100000"/>
              </a:lnSpc>
              <a:spcBef>
                <a:spcPts val="5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Some other ideas if you get stuck:</a:t>
            </a:r>
          </a:p>
          <a:p>
            <a:r>
              <a:rPr lang="en-GB" dirty="0">
                <a:effectLst/>
                <a:latin typeface="Arial" panose="020B0604020202020204" pitchFamily="34" charset="0"/>
              </a:rPr>
              <a:t>Writing worries down</a:t>
            </a:r>
          </a:p>
          <a:p>
            <a:r>
              <a:rPr lang="en-GB" dirty="0">
                <a:effectLst/>
                <a:latin typeface="Arial" panose="020B0604020202020204" pitchFamily="34" charset="0"/>
              </a:rPr>
              <a:t>Speaking to someone trusted about worries </a:t>
            </a:r>
          </a:p>
          <a:p>
            <a:r>
              <a:rPr lang="en-GB" dirty="0">
                <a:effectLst/>
                <a:latin typeface="Arial" panose="020B0604020202020204" pitchFamily="34" charset="0"/>
              </a:rPr>
              <a:t>Doing something about it (if possible!)</a:t>
            </a:r>
          </a:p>
          <a:p>
            <a:r>
              <a:rPr lang="en-GB" dirty="0">
                <a:effectLst/>
                <a:latin typeface="Arial" panose="020B0604020202020204" pitchFamily="34" charset="0"/>
              </a:rPr>
              <a:t>Being active</a:t>
            </a:r>
          </a:p>
          <a:p>
            <a:r>
              <a:rPr lang="en-GB" dirty="0">
                <a:effectLst/>
                <a:latin typeface="Arial" panose="020B0604020202020204" pitchFamily="34" charset="0"/>
              </a:rPr>
              <a:t>Learning something new</a:t>
            </a:r>
          </a:p>
          <a:p>
            <a:r>
              <a:rPr lang="en-GB" dirty="0">
                <a:effectLst/>
                <a:latin typeface="Arial" panose="020B0604020202020204" pitchFamily="34" charset="0"/>
              </a:rPr>
              <a:t>Doing a favourite hobby</a:t>
            </a:r>
          </a:p>
          <a:p>
            <a:r>
              <a:rPr lang="en-GB" dirty="0">
                <a:effectLst/>
                <a:latin typeface="Arial" panose="020B0604020202020204" pitchFamily="34" charset="0"/>
              </a:rPr>
              <a:t>Creating (for example, doing a piece </a:t>
            </a:r>
            <a:br>
              <a:rPr lang="en-GB" dirty="0">
                <a:effectLst/>
                <a:latin typeface="Arial" panose="020B0604020202020204" pitchFamily="34" charset="0"/>
              </a:rPr>
            </a:br>
            <a:r>
              <a:rPr lang="en-GB" dirty="0">
                <a:effectLst/>
                <a:latin typeface="Arial" panose="020B0604020202020204" pitchFamily="34" charset="0"/>
              </a:rPr>
              <a:t>of art, crafts or making a drama)</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6493397" y="1673225"/>
            <a:ext cx="5698603" cy="5159375"/>
          </a:xfrm>
        </p:spPr>
        <p:txBody>
          <a:bodyPr/>
          <a:lstStyle/>
          <a:p>
            <a:endParaRPr lang="en-US" dirty="0"/>
          </a:p>
        </p:txBody>
      </p:sp>
      <p:pic>
        <p:nvPicPr>
          <p:cNvPr id="11" name="Picture 10" descr="A picture containing drawing&#10;&#10;Description automatically generated">
            <a:extLst>
              <a:ext uri="{FF2B5EF4-FFF2-40B4-BE49-F238E27FC236}">
                <a16:creationId xmlns="" xmlns:a16="http://schemas.microsoft.com/office/drawing/2014/main" id="{F1649125-04C6-E54B-A19B-F7799CAF9EF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365949" y="364421"/>
            <a:ext cx="472812" cy="193021"/>
          </a:xfrm>
          <a:prstGeom prst="rect">
            <a:avLst/>
          </a:prstGeom>
        </p:spPr>
      </p:pic>
      <p:pic>
        <p:nvPicPr>
          <p:cNvPr id="9" name="Picture 8">
            <a:extLst>
              <a:ext uri="{FF2B5EF4-FFF2-40B4-BE49-F238E27FC236}">
                <a16:creationId xmlns="" xmlns:a16="http://schemas.microsoft.com/office/drawing/2014/main" id="{85D1ED5B-AF1B-D54F-A31B-E1F0DA75AFC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367432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8BC53F"/>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B0424D50-9076-5D46-A5D6-5AE94A1FA982}"/>
              </a:ext>
            </a:extLst>
          </p:cNvPr>
          <p:cNvSpPr>
            <a:spLocks noGrp="1"/>
          </p:cNvSpPr>
          <p:nvPr>
            <p:ph type="title" hasCustomPrompt="1"/>
          </p:nvPr>
        </p:nvSpPr>
        <p:spPr>
          <a:xfrm>
            <a:off x="468143" y="2557427"/>
            <a:ext cx="2605851" cy="724639"/>
          </a:xfrm>
        </p:spPr>
        <p:txBody>
          <a:bodyPr/>
          <a:lstStyle>
            <a:lvl1pPr>
              <a:defRPr lang="en-GB" sz="5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ts val="4800"/>
              </a:lnSpc>
              <a:spcBef>
                <a:spcPts val="0"/>
              </a:spcBef>
              <a:buFont typeface="Arial" panose="020B0604020202020204" pitchFamily="34" charset="0"/>
              <a:buNone/>
            </a:pPr>
            <a:r>
              <a:rPr lang="en-GB" dirty="0"/>
              <a:t>ALL</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1" name="Picture 10" descr="A picture containing drawing&#10;&#10;Description automatically generated">
            <a:extLst>
              <a:ext uri="{FF2B5EF4-FFF2-40B4-BE49-F238E27FC236}">
                <a16:creationId xmlns="" xmlns:a16="http://schemas.microsoft.com/office/drawing/2014/main" id="{F1649125-04C6-E54B-A19B-F7799CAF9EF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5949" y="364421"/>
            <a:ext cx="472812" cy="193021"/>
          </a:xfrm>
          <a:prstGeom prst="rect">
            <a:avLst/>
          </a:prstGeom>
        </p:spPr>
      </p:pic>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3246698" y="849312"/>
            <a:ext cx="5698603" cy="5159375"/>
          </a:xfrm>
        </p:spPr>
        <p:txBody>
          <a:bodyPr/>
          <a:lstStyle/>
          <a:p>
            <a:endParaRPr lang="en-US" dirty="0"/>
          </a:p>
        </p:txBody>
      </p:sp>
      <p:sp>
        <p:nvSpPr>
          <p:cNvPr id="10" name="Text Placeholder 11">
            <a:extLst>
              <a:ext uri="{FF2B5EF4-FFF2-40B4-BE49-F238E27FC236}">
                <a16:creationId xmlns="" xmlns:a16="http://schemas.microsoft.com/office/drawing/2014/main" id="{30387A7B-3813-DB40-B99C-49FAB823A003}"/>
              </a:ext>
            </a:extLst>
          </p:cNvPr>
          <p:cNvSpPr>
            <a:spLocks noGrp="1"/>
          </p:cNvSpPr>
          <p:nvPr>
            <p:ph type="body" sz="quarter" idx="12" hasCustomPrompt="1"/>
          </p:nvPr>
        </p:nvSpPr>
        <p:spPr>
          <a:xfrm>
            <a:off x="8205188" y="2557427"/>
            <a:ext cx="3533446" cy="1603093"/>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pic>
        <p:nvPicPr>
          <p:cNvPr id="5" name="Picture 4" descr="A close up of a logo&#10;&#10;Description automatically generated">
            <a:extLst>
              <a:ext uri="{FF2B5EF4-FFF2-40B4-BE49-F238E27FC236}">
                <a16:creationId xmlns="" xmlns:a16="http://schemas.microsoft.com/office/drawing/2014/main" id="{2F1EE630-5D0A-CC43-9342-FB3D4FADA2FF}"/>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1914213" y="-813530"/>
            <a:ext cx="8363571" cy="8345006"/>
          </a:xfrm>
          <a:prstGeom prst="rect">
            <a:avLst/>
          </a:prstGeom>
        </p:spPr>
      </p:pic>
      <p:pic>
        <p:nvPicPr>
          <p:cNvPr id="9" name="Picture 8">
            <a:extLst>
              <a:ext uri="{FF2B5EF4-FFF2-40B4-BE49-F238E27FC236}">
                <a16:creationId xmlns="" xmlns:a16="http://schemas.microsoft.com/office/drawing/2014/main" id="{5E59D4D5-C6A9-9844-BCA3-C4966800A1A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287808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599"/>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 xmlns:a16="http://schemas.microsoft.com/office/drawing/2014/main" id="{946EBE26-A5A1-9749-AC78-550043AB0F94}"/>
              </a:ext>
            </a:extLst>
          </p:cNvPr>
          <p:cNvSpPr>
            <a:spLocks noGrp="1"/>
          </p:cNvSpPr>
          <p:nvPr>
            <p:ph type="title" hasCustomPrompt="1"/>
          </p:nvPr>
        </p:nvSpPr>
        <p:spPr>
          <a:xfrm>
            <a:off x="362902" y="908945"/>
            <a:ext cx="4289108" cy="1898140"/>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dirty="0"/>
              <a:t>CLICK TO EDIT MASTER TITLE STYLE</a:t>
            </a:r>
            <a:endParaRPr lang="en-US" dirty="0"/>
          </a:p>
        </p:txBody>
      </p:sp>
      <p:sp>
        <p:nvSpPr>
          <p:cNvPr id="18" name="Text Placeholder 11">
            <a:extLst>
              <a:ext uri="{FF2B5EF4-FFF2-40B4-BE49-F238E27FC236}">
                <a16:creationId xmlns="" xmlns:a16="http://schemas.microsoft.com/office/drawing/2014/main" id="{92833A0B-0353-B54B-B781-F6BCFCB4A2F4}"/>
              </a:ext>
            </a:extLst>
          </p:cNvPr>
          <p:cNvSpPr>
            <a:spLocks noGrp="1"/>
          </p:cNvSpPr>
          <p:nvPr>
            <p:ph type="body" sz="quarter" idx="12" hasCustomPrompt="1"/>
          </p:nvPr>
        </p:nvSpPr>
        <p:spPr>
          <a:xfrm>
            <a:off x="6902025" y="934346"/>
            <a:ext cx="4477766" cy="1872739"/>
          </a:xfrm>
        </p:spPr>
        <p:txBody>
          <a:bodyPr numCol="1"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5" name="Text Placeholder 11">
            <a:extLst>
              <a:ext uri="{FF2B5EF4-FFF2-40B4-BE49-F238E27FC236}">
                <a16:creationId xmlns="" xmlns:a16="http://schemas.microsoft.com/office/drawing/2014/main" id="{570FCB01-9F72-A146-B1A2-8FB4C8E5C8FD}"/>
              </a:ext>
            </a:extLst>
          </p:cNvPr>
          <p:cNvSpPr>
            <a:spLocks noGrp="1"/>
          </p:cNvSpPr>
          <p:nvPr>
            <p:ph type="body" sz="quarter" idx="28" hasCustomPrompt="1"/>
          </p:nvPr>
        </p:nvSpPr>
        <p:spPr>
          <a:xfrm>
            <a:off x="6928157" y="2807084"/>
            <a:ext cx="4611801" cy="2610735"/>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2961564" y="1228487"/>
            <a:ext cx="4477767" cy="5633246"/>
          </a:xfrm>
        </p:spPr>
        <p:txBody>
          <a:bodyPr/>
          <a:lstStyle/>
          <a:p>
            <a:endParaRPr lang="en-US" dirty="0"/>
          </a:p>
        </p:txBody>
      </p:sp>
      <p:pic>
        <p:nvPicPr>
          <p:cNvPr id="16" name="Picture 15" descr="A close up of a logo&#10;&#10;Description automatically generated">
            <a:extLst>
              <a:ext uri="{FF2B5EF4-FFF2-40B4-BE49-F238E27FC236}">
                <a16:creationId xmlns="" xmlns:a16="http://schemas.microsoft.com/office/drawing/2014/main" id="{98064195-6BDD-4845-87FB-6F3F4EC81F6B}"/>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159019" y="1351684"/>
            <a:ext cx="9277024" cy="9256432"/>
          </a:xfrm>
          <a:prstGeom prst="rect">
            <a:avLst/>
          </a:prstGeom>
        </p:spPr>
      </p:pic>
      <p:pic>
        <p:nvPicPr>
          <p:cNvPr id="13" name="Picture 12">
            <a:extLst>
              <a:ext uri="{FF2B5EF4-FFF2-40B4-BE49-F238E27FC236}">
                <a16:creationId xmlns="" xmlns:a16="http://schemas.microsoft.com/office/drawing/2014/main" id="{969B9299-6E6E-DC41-9567-24DA1B969DD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3884148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bg1">
            <a:alpha val="26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599"/>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 xmlns:a16="http://schemas.microsoft.com/office/drawing/2014/main" id="{946EBE26-A5A1-9749-AC78-550043AB0F94}"/>
              </a:ext>
            </a:extLst>
          </p:cNvPr>
          <p:cNvSpPr>
            <a:spLocks noGrp="1"/>
          </p:cNvSpPr>
          <p:nvPr>
            <p:ph type="title" hasCustomPrompt="1"/>
          </p:nvPr>
        </p:nvSpPr>
        <p:spPr>
          <a:xfrm>
            <a:off x="958585" y="962085"/>
            <a:ext cx="4837748" cy="508375"/>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ADVICE STATION</a:t>
            </a:r>
            <a:endParaRPr lang="en-GB" dirty="0">
              <a:effectLst/>
              <a:latin typeface="Arial Narrow" panose="020B0604020202020204" pitchFamily="34" charset="0"/>
            </a:endParaRP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 xmlns:a16="http://schemas.microsoft.com/office/drawing/2014/main" id="{C17765A9-6FD4-6B46-8BB3-73A6C06E1EDD}"/>
              </a:ext>
            </a:extLst>
          </p:cNvPr>
          <p:cNvSpPr>
            <a:spLocks noGrp="1"/>
          </p:cNvSpPr>
          <p:nvPr>
            <p:ph type="body" sz="quarter" idx="29" hasCustomPrompt="1"/>
          </p:nvPr>
        </p:nvSpPr>
        <p:spPr>
          <a:xfrm>
            <a:off x="6604034" y="2516564"/>
            <a:ext cx="5239255" cy="1289625"/>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5" name="Text Placeholder 11">
            <a:extLst>
              <a:ext uri="{FF2B5EF4-FFF2-40B4-BE49-F238E27FC236}">
                <a16:creationId xmlns="" xmlns:a16="http://schemas.microsoft.com/office/drawing/2014/main" id="{570FCB01-9F72-A146-B1A2-8FB4C8E5C8FD}"/>
              </a:ext>
            </a:extLst>
          </p:cNvPr>
          <p:cNvSpPr>
            <a:spLocks noGrp="1"/>
          </p:cNvSpPr>
          <p:nvPr>
            <p:ph type="body" sz="quarter" idx="28" hasCustomPrompt="1"/>
          </p:nvPr>
        </p:nvSpPr>
        <p:spPr>
          <a:xfrm>
            <a:off x="6604034" y="927794"/>
            <a:ext cx="5239255" cy="1289625"/>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7" name="Text Placeholder 11">
            <a:extLst>
              <a:ext uri="{FF2B5EF4-FFF2-40B4-BE49-F238E27FC236}">
                <a16:creationId xmlns="" xmlns:a16="http://schemas.microsoft.com/office/drawing/2014/main" id="{CE5CFA48-1EE5-3048-8DFF-312ECD9FCAFD}"/>
              </a:ext>
            </a:extLst>
          </p:cNvPr>
          <p:cNvSpPr>
            <a:spLocks noGrp="1"/>
          </p:cNvSpPr>
          <p:nvPr>
            <p:ph type="body" sz="quarter" idx="30" hasCustomPrompt="1"/>
          </p:nvPr>
        </p:nvSpPr>
        <p:spPr>
          <a:xfrm>
            <a:off x="6604034" y="4105334"/>
            <a:ext cx="5239255" cy="1289625"/>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2961564" y="1228487"/>
            <a:ext cx="4477767" cy="5633246"/>
          </a:xfrm>
        </p:spPr>
        <p:txBody>
          <a:bodyPr/>
          <a:lstStyle/>
          <a:p>
            <a:endParaRPr lang="en-US" dirty="0"/>
          </a:p>
        </p:txBody>
      </p:sp>
      <p:sp>
        <p:nvSpPr>
          <p:cNvPr id="13" name="Text Placeholder 11">
            <a:extLst>
              <a:ext uri="{FF2B5EF4-FFF2-40B4-BE49-F238E27FC236}">
                <a16:creationId xmlns="" xmlns:a16="http://schemas.microsoft.com/office/drawing/2014/main" id="{DF5E602F-9787-E143-92E2-C2AE3C2D5602}"/>
              </a:ext>
            </a:extLst>
          </p:cNvPr>
          <p:cNvSpPr>
            <a:spLocks noGrp="1"/>
          </p:cNvSpPr>
          <p:nvPr>
            <p:ph type="body" sz="quarter" idx="14" hasCustomPrompt="1"/>
          </p:nvPr>
        </p:nvSpPr>
        <p:spPr>
          <a:xfrm>
            <a:off x="325885" y="1936028"/>
            <a:ext cx="3377436" cy="1097733"/>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In your groups draw an image of a pupil who has just started the new school year.</a:t>
            </a:r>
            <a:endParaRPr lang="en-GB" dirty="0">
              <a:effectLst/>
              <a:latin typeface="Arial" panose="020B0604020202020204" pitchFamily="34" charset="0"/>
            </a:endParaRPr>
          </a:p>
        </p:txBody>
      </p:sp>
      <p:pic>
        <p:nvPicPr>
          <p:cNvPr id="18" name="Picture 17" descr="A close up of a logo&#10;&#10;Description automatically generated">
            <a:extLst>
              <a:ext uri="{FF2B5EF4-FFF2-40B4-BE49-F238E27FC236}">
                <a16:creationId xmlns="" xmlns:a16="http://schemas.microsoft.com/office/drawing/2014/main" id="{0F02B001-619A-4A43-B66B-7A187B05867D}"/>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958585" y="927794"/>
            <a:ext cx="10444949" cy="10421764"/>
          </a:xfrm>
          <a:prstGeom prst="rect">
            <a:avLst/>
          </a:prstGeom>
        </p:spPr>
      </p:pic>
      <p:pic>
        <p:nvPicPr>
          <p:cNvPr id="19" name="Picture 18">
            <a:extLst>
              <a:ext uri="{FF2B5EF4-FFF2-40B4-BE49-F238E27FC236}">
                <a16:creationId xmlns="" xmlns:a16="http://schemas.microsoft.com/office/drawing/2014/main" id="{C5F8FA5B-12FF-4B45-8695-365D0511FA2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2519136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0" name="Rectangle 29">
            <a:extLst>
              <a:ext uri="{FF2B5EF4-FFF2-40B4-BE49-F238E27FC236}">
                <a16:creationId xmlns="" xmlns:a16="http://schemas.microsoft.com/office/drawing/2014/main" id="{946170B2-33CF-7F4E-9F48-FD76D61A2933}"/>
              </a:ext>
            </a:extLst>
          </p:cNvPr>
          <p:cNvSpPr/>
          <p:nvPr userDrawn="1"/>
        </p:nvSpPr>
        <p:spPr>
          <a:xfrm>
            <a:off x="0" y="0"/>
            <a:ext cx="6096000" cy="68326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 xmlns:a16="http://schemas.microsoft.com/office/drawing/2014/main" id="{4B1F0A46-E980-044A-9D83-29977744C108}"/>
              </a:ext>
            </a:extLst>
          </p:cNvPr>
          <p:cNvGrpSpPr/>
          <p:nvPr userDrawn="1"/>
        </p:nvGrpSpPr>
        <p:grpSpPr>
          <a:xfrm>
            <a:off x="0" y="364421"/>
            <a:ext cx="12192000" cy="6493579"/>
            <a:chOff x="0" y="364421"/>
            <a:chExt cx="12192000" cy="6493579"/>
          </a:xfrm>
        </p:grpSpPr>
        <p:sp>
          <p:nvSpPr>
            <p:cNvPr id="22" name="Rectangle 21">
              <a:extLst>
                <a:ext uri="{FF2B5EF4-FFF2-40B4-BE49-F238E27FC236}">
                  <a16:creationId xmlns="" xmlns:a16="http://schemas.microsoft.com/office/drawing/2014/main" id="{9CB5E5B4-9CD2-7045-8BA9-348E97834F78}"/>
                </a:ext>
              </a:extLst>
            </p:cNvPr>
            <p:cNvSpPr/>
            <p:nvPr userDrawn="1"/>
          </p:nvSpPr>
          <p:spPr>
            <a:xfrm>
              <a:off x="0" y="5951840"/>
              <a:ext cx="6096000" cy="88075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 xmlns:a16="http://schemas.microsoft.com/office/drawing/2014/main" id="{DEFEB3F5-47C5-D548-881C-D5C6AAF71B9E}"/>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picture containing drawing&#10;&#10;Description automatically generated">
              <a:extLst>
                <a:ext uri="{FF2B5EF4-FFF2-40B4-BE49-F238E27FC236}">
                  <a16:creationId xmlns="" xmlns:a16="http://schemas.microsoft.com/office/drawing/2014/main" id="{C83CE723-6B85-4243-9C1D-4D3FE393D71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34" name="Picture 33" descr="A close up of a logo&#10;&#10;Description automatically generated">
            <a:extLst>
              <a:ext uri="{FF2B5EF4-FFF2-40B4-BE49-F238E27FC236}">
                <a16:creationId xmlns="" xmlns:a16="http://schemas.microsoft.com/office/drawing/2014/main" id="{8CBAFAC0-64F2-EA4F-A1DF-667E11F63184}"/>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2060501" y="-60439"/>
            <a:ext cx="9154593" cy="9134271"/>
          </a:xfrm>
          <a:prstGeom prst="rect">
            <a:avLst/>
          </a:prstGeom>
        </p:spPr>
      </p:pic>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5594946" y="2355273"/>
            <a:ext cx="6608618" cy="4477327"/>
          </a:xfrm>
        </p:spPr>
        <p:txBody>
          <a:bodyPr/>
          <a:lstStyle/>
          <a:p>
            <a:endParaRPr lang="en-US" dirty="0"/>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4" name="Text Placeholder 11">
            <a:extLst>
              <a:ext uri="{FF2B5EF4-FFF2-40B4-BE49-F238E27FC236}">
                <a16:creationId xmlns="" xmlns:a16="http://schemas.microsoft.com/office/drawing/2014/main" id="{8506363E-6E37-004D-B5D0-77A77DCF3C75}"/>
              </a:ext>
            </a:extLst>
          </p:cNvPr>
          <p:cNvSpPr>
            <a:spLocks noGrp="1"/>
          </p:cNvSpPr>
          <p:nvPr>
            <p:ph type="body" sz="quarter" idx="12" hasCustomPrompt="1"/>
          </p:nvPr>
        </p:nvSpPr>
        <p:spPr>
          <a:xfrm>
            <a:off x="348710" y="2570266"/>
            <a:ext cx="5234671" cy="1333003"/>
          </a:xfrm>
        </p:spPr>
        <p:txBody>
          <a:bodyPr numCol="1" spcCol="540000"/>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If you are worried about changes affecting you or a friend, remember you can </a:t>
            </a:r>
            <a:br>
              <a:rPr lang="en-GB" b="1" dirty="0">
                <a:effectLst/>
                <a:latin typeface="Arial" panose="020B0604020202020204" pitchFamily="34" charset="0"/>
              </a:rPr>
            </a:br>
            <a:r>
              <a:rPr lang="en-GB" b="1" dirty="0">
                <a:effectLst/>
                <a:latin typeface="Arial" panose="020B0604020202020204" pitchFamily="34" charset="0"/>
              </a:rPr>
              <a:t>always speak to a trusted adult at home </a:t>
            </a:r>
            <a:br>
              <a:rPr lang="en-GB" b="1" dirty="0">
                <a:effectLst/>
                <a:latin typeface="Arial" panose="020B0604020202020204" pitchFamily="34" charset="0"/>
              </a:rPr>
            </a:br>
            <a:r>
              <a:rPr lang="en-GB" b="1" dirty="0">
                <a:effectLst/>
                <a:latin typeface="Arial" panose="020B0604020202020204" pitchFamily="34" charset="0"/>
              </a:rPr>
              <a:t>or at school, and get some more help.</a:t>
            </a:r>
            <a:endParaRPr lang="en-GB" dirty="0">
              <a:effectLst/>
              <a:latin typeface="Arial" panose="020B0604020202020204" pitchFamily="34" charset="0"/>
            </a:endParaRPr>
          </a:p>
        </p:txBody>
      </p:sp>
      <p:sp>
        <p:nvSpPr>
          <p:cNvPr id="27" name="Text Placeholder 11">
            <a:extLst>
              <a:ext uri="{FF2B5EF4-FFF2-40B4-BE49-F238E27FC236}">
                <a16:creationId xmlns="" xmlns:a16="http://schemas.microsoft.com/office/drawing/2014/main" id="{3ABA9B1B-17F0-4345-89F6-2CBC9FE178EF}"/>
              </a:ext>
            </a:extLst>
          </p:cNvPr>
          <p:cNvSpPr>
            <a:spLocks noGrp="1"/>
          </p:cNvSpPr>
          <p:nvPr>
            <p:ph type="body" sz="quarter" idx="27" hasCustomPrompt="1"/>
          </p:nvPr>
        </p:nvSpPr>
        <p:spPr>
          <a:xfrm>
            <a:off x="348710" y="4118204"/>
            <a:ext cx="1189979" cy="279525"/>
          </a:xfrm>
          <a:solidFill>
            <a:srgbClr val="131D39"/>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28" name="Text Placeholder 11">
            <a:extLst>
              <a:ext uri="{FF2B5EF4-FFF2-40B4-BE49-F238E27FC236}">
                <a16:creationId xmlns="" xmlns:a16="http://schemas.microsoft.com/office/drawing/2014/main" id="{DDDF6952-6254-1941-9C2D-2EC793B20A03}"/>
              </a:ext>
            </a:extLst>
          </p:cNvPr>
          <p:cNvSpPr>
            <a:spLocks noGrp="1"/>
          </p:cNvSpPr>
          <p:nvPr>
            <p:ph type="body" sz="quarter" idx="28" hasCustomPrompt="1"/>
          </p:nvPr>
        </p:nvSpPr>
        <p:spPr>
          <a:xfrm>
            <a:off x="348710" y="4397729"/>
            <a:ext cx="3103242" cy="306473"/>
          </a:xfrm>
          <a:solidFill>
            <a:srgbClr val="131D39"/>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31" name="Text Placeholder 11">
            <a:extLst>
              <a:ext uri="{FF2B5EF4-FFF2-40B4-BE49-F238E27FC236}">
                <a16:creationId xmlns="" xmlns:a16="http://schemas.microsoft.com/office/drawing/2014/main" id="{293BC0DF-7074-6847-9665-3A7BC3FD7E37}"/>
              </a:ext>
            </a:extLst>
          </p:cNvPr>
          <p:cNvSpPr>
            <a:spLocks noGrp="1"/>
          </p:cNvSpPr>
          <p:nvPr>
            <p:ph type="body" sz="quarter" idx="29" hasCustomPrompt="1"/>
          </p:nvPr>
        </p:nvSpPr>
        <p:spPr>
          <a:xfrm>
            <a:off x="348710" y="4688615"/>
            <a:ext cx="1950143" cy="306473"/>
          </a:xfrm>
          <a:solidFill>
            <a:srgbClr val="131D39"/>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32" name="Text Placeholder 11">
            <a:extLst>
              <a:ext uri="{FF2B5EF4-FFF2-40B4-BE49-F238E27FC236}">
                <a16:creationId xmlns="" xmlns:a16="http://schemas.microsoft.com/office/drawing/2014/main" id="{EFDF3FF5-FC1D-0240-90EF-9F6310AE61DF}"/>
              </a:ext>
            </a:extLst>
          </p:cNvPr>
          <p:cNvSpPr>
            <a:spLocks noGrp="1"/>
          </p:cNvSpPr>
          <p:nvPr>
            <p:ph type="body" sz="quarter" idx="30" hasCustomPrompt="1"/>
          </p:nvPr>
        </p:nvSpPr>
        <p:spPr>
          <a:xfrm>
            <a:off x="348711" y="5183074"/>
            <a:ext cx="1076138" cy="306473"/>
          </a:xfrm>
          <a:solidFill>
            <a:srgbClr val="131D39"/>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a:t>
            </a:r>
            <a:endParaRPr lang="en-GB" dirty="0">
              <a:effectLst/>
              <a:latin typeface="Arial" panose="020B0604020202020204" pitchFamily="34" charset="0"/>
            </a:endParaRPr>
          </a:p>
        </p:txBody>
      </p:sp>
      <p:sp>
        <p:nvSpPr>
          <p:cNvPr id="33" name="Text Placeholder 11">
            <a:extLst>
              <a:ext uri="{FF2B5EF4-FFF2-40B4-BE49-F238E27FC236}">
                <a16:creationId xmlns="" xmlns:a16="http://schemas.microsoft.com/office/drawing/2014/main" id="{CD55F9CD-1A7A-AA4E-AF38-9B32DDACDDCB}"/>
              </a:ext>
            </a:extLst>
          </p:cNvPr>
          <p:cNvSpPr>
            <a:spLocks noGrp="1"/>
          </p:cNvSpPr>
          <p:nvPr>
            <p:ph type="body" sz="quarter" idx="31" hasCustomPrompt="1"/>
          </p:nvPr>
        </p:nvSpPr>
        <p:spPr>
          <a:xfrm>
            <a:off x="348710" y="5489547"/>
            <a:ext cx="1285779" cy="306473"/>
          </a:xfrm>
          <a:solidFill>
            <a:srgbClr val="131D39"/>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a:t>
            </a:r>
            <a:endParaRPr lang="en-GB" dirty="0">
              <a:effectLst/>
              <a:latin typeface="Arial" panose="020B0604020202020204" pitchFamily="34" charset="0"/>
            </a:endParaRPr>
          </a:p>
        </p:txBody>
      </p:sp>
      <p:sp>
        <p:nvSpPr>
          <p:cNvPr id="5" name="Title 4">
            <a:extLst>
              <a:ext uri="{FF2B5EF4-FFF2-40B4-BE49-F238E27FC236}">
                <a16:creationId xmlns="" xmlns:a16="http://schemas.microsoft.com/office/drawing/2014/main" id="{19453A6E-9140-F04D-878B-FEF34E8B7FEE}"/>
              </a:ext>
            </a:extLst>
          </p:cNvPr>
          <p:cNvSpPr>
            <a:spLocks noGrp="1"/>
          </p:cNvSpPr>
          <p:nvPr>
            <p:ph type="title" hasCustomPrompt="1"/>
          </p:nvPr>
        </p:nvSpPr>
        <p:spPr>
          <a:xfrm>
            <a:off x="205120" y="557442"/>
            <a:ext cx="5389826" cy="2189529"/>
          </a:xfrm>
        </p:spPr>
        <p:txBody>
          <a:bodyPr/>
          <a:lstStyle>
            <a:lvl1pPr algn="r">
              <a:lnSpc>
                <a:spcPts val="4800"/>
              </a:lnSpc>
              <a:defRPr sz="5000">
                <a:solidFill>
                  <a:schemeClr val="tx1"/>
                </a:solidFill>
              </a:defRPr>
            </a:lvl1pPr>
          </a:lstStyle>
          <a:p>
            <a:r>
              <a:rPr lang="en-GB" b="1" dirty="0">
                <a:effectLst/>
                <a:latin typeface="Arial Narrow" panose="020B0604020202020204" pitchFamily="34" charset="0"/>
              </a:rPr>
              <a:t>EVERYBODY FEELS NERVOUS OR WORRIED AT TIMES.</a:t>
            </a:r>
            <a:endParaRPr lang="en-GB" dirty="0">
              <a:effectLst/>
              <a:latin typeface="Arial Narrow" panose="020B0604020202020204" pitchFamily="34" charset="0"/>
            </a:endParaRPr>
          </a:p>
        </p:txBody>
      </p:sp>
      <p:pic>
        <p:nvPicPr>
          <p:cNvPr id="18" name="Picture 17">
            <a:extLst>
              <a:ext uri="{FF2B5EF4-FFF2-40B4-BE49-F238E27FC236}">
                <a16:creationId xmlns="" xmlns:a16="http://schemas.microsoft.com/office/drawing/2014/main" id="{0B0CC963-FD99-1348-BEEA-C2EF42C999C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90088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8BC53F"/>
        </a:solidFill>
        <a:effectLst/>
      </p:bgPr>
    </p:bg>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 xmlns:a16="http://schemas.microsoft.com/office/drawing/2014/main" id="{F01BE32C-3815-8E4B-B7DE-B75C55B78690}"/>
              </a:ext>
            </a:extLst>
          </p:cNvPr>
          <p:cNvPicPr>
            <a:picLocks noChangeAspect="1"/>
          </p:cNvPicPr>
          <p:nvPr userDrawn="1"/>
        </p:nvPicPr>
        <p:blipFill>
          <a:blip r:embed="rId2" cstate="print">
            <a:alphaModFix amt="40000"/>
            <a:extLst>
              <a:ext uri="{28A0092B-C50C-407E-A947-70E740481C1C}">
                <a14:useLocalDpi xmlns:a14="http://schemas.microsoft.com/office/drawing/2010/main"/>
              </a:ext>
            </a:extLst>
          </a:blip>
          <a:stretch>
            <a:fillRect/>
          </a:stretch>
        </p:blipFill>
        <p:spPr>
          <a:xfrm>
            <a:off x="0" y="-1741931"/>
            <a:ext cx="14801849" cy="14768993"/>
          </a:xfrm>
          <a:prstGeom prst="rect">
            <a:avLst/>
          </a:prstGeom>
        </p:spPr>
      </p:pic>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1" name="Picture 10" descr="A picture containing drawing&#10;&#10;Description automatically generated">
            <a:extLst>
              <a:ext uri="{FF2B5EF4-FFF2-40B4-BE49-F238E27FC236}">
                <a16:creationId xmlns="" xmlns:a16="http://schemas.microsoft.com/office/drawing/2014/main" id="{F1649125-04C6-E54B-A19B-F7799CAF9EF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365949" y="364421"/>
            <a:ext cx="472812" cy="193021"/>
          </a:xfrm>
          <a:prstGeom prst="rect">
            <a:avLst/>
          </a:prstGeom>
        </p:spPr>
      </p:pic>
      <p:sp>
        <p:nvSpPr>
          <p:cNvPr id="4" name="Title 3">
            <a:extLst>
              <a:ext uri="{FF2B5EF4-FFF2-40B4-BE49-F238E27FC236}">
                <a16:creationId xmlns="" xmlns:a16="http://schemas.microsoft.com/office/drawing/2014/main" id="{5EFB21A1-C13B-F94C-9D79-B77EDA13BE40}"/>
              </a:ext>
            </a:extLst>
          </p:cNvPr>
          <p:cNvSpPr>
            <a:spLocks noGrp="1"/>
          </p:cNvSpPr>
          <p:nvPr>
            <p:ph type="title" hasCustomPrompt="1"/>
          </p:nvPr>
        </p:nvSpPr>
        <p:spPr>
          <a:xfrm>
            <a:off x="3699508" y="1115377"/>
            <a:ext cx="3295651" cy="724639"/>
          </a:xfrm>
        </p:spPr>
        <p:txBody>
          <a:bodyPr/>
          <a:lstStyle>
            <a:lvl1pPr>
              <a:defRPr sz="5000">
                <a:solidFill>
                  <a:schemeClr val="tx1"/>
                </a:solidFill>
              </a:defRPr>
            </a:lvl1pPr>
          </a:lstStyle>
          <a:p>
            <a:r>
              <a:rPr lang="en-GB" b="1" dirty="0">
                <a:effectLst/>
                <a:latin typeface="Arial Narrow" panose="020B0604020202020204" pitchFamily="34" charset="0"/>
              </a:rPr>
              <a:t>ADDITIONAL </a:t>
            </a:r>
            <a:endParaRPr lang="en-GB" dirty="0">
              <a:effectLst/>
              <a:latin typeface="Arial Narrow" panose="020B0604020202020204" pitchFamily="34" charset="0"/>
            </a:endParaRPr>
          </a:p>
        </p:txBody>
      </p:sp>
      <p:sp>
        <p:nvSpPr>
          <p:cNvPr id="9" name="Text Placeholder 8">
            <a:extLst>
              <a:ext uri="{FF2B5EF4-FFF2-40B4-BE49-F238E27FC236}">
                <a16:creationId xmlns="" xmlns:a16="http://schemas.microsoft.com/office/drawing/2014/main" id="{385CAE57-CB10-4B46-955C-E07F812B49C1}"/>
              </a:ext>
            </a:extLst>
          </p:cNvPr>
          <p:cNvSpPr>
            <a:spLocks noGrp="1"/>
          </p:cNvSpPr>
          <p:nvPr>
            <p:ph type="body" sz="quarter" idx="16" hasCustomPrompt="1"/>
          </p:nvPr>
        </p:nvSpPr>
        <p:spPr>
          <a:xfrm>
            <a:off x="570288" y="1800911"/>
            <a:ext cx="4389755" cy="1049855"/>
          </a:xfrm>
        </p:spPr>
        <p:txBody>
          <a:bodyPr/>
          <a:lstStyle>
            <a:lvl1pPr marL="0" algn="r" defTabSz="914400" rtl="0" eaLnBrk="1" latinLnBrk="0" hangingPunct="1">
              <a:lnSpc>
                <a:spcPts val="4800"/>
              </a:lnSpc>
              <a:spcBef>
                <a:spcPct val="0"/>
              </a:spcBef>
              <a:buNone/>
              <a:defRPr lang="en-GB" sz="5000" b="1" i="0" kern="120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algn="r">
              <a:lnSpc>
                <a:spcPts val="4800"/>
              </a:lnSpc>
            </a:pPr>
            <a:r>
              <a:rPr lang="en-GB" b="1" dirty="0">
                <a:effectLst/>
                <a:latin typeface="Arial Narrow" panose="020B0604020202020204" pitchFamily="34" charset="0"/>
              </a:rPr>
              <a:t>RELAXATION ACTIVITIES</a:t>
            </a:r>
            <a:endParaRPr lang="en-GB" dirty="0">
              <a:effectLst/>
              <a:latin typeface="Arial Narrow" panose="020B0604020202020204" pitchFamily="34" charset="0"/>
            </a:endParaRP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5257801" y="1968009"/>
            <a:ext cx="6934199" cy="4897835"/>
          </a:xfrm>
        </p:spPr>
        <p:txBody>
          <a:bodyPr/>
          <a:lstStyle/>
          <a:p>
            <a:endParaRPr lang="en-US" dirty="0"/>
          </a:p>
        </p:txBody>
      </p:sp>
      <p:pic>
        <p:nvPicPr>
          <p:cNvPr id="10" name="Picture 9">
            <a:extLst>
              <a:ext uri="{FF2B5EF4-FFF2-40B4-BE49-F238E27FC236}">
                <a16:creationId xmlns="" xmlns:a16="http://schemas.microsoft.com/office/drawing/2014/main" id="{EE7AB165-F233-3A4A-BC18-6AD27022FE9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2870538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chemeClr val="bg1">
            <a:alpha val="26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599"/>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 xmlns:a16="http://schemas.microsoft.com/office/drawing/2014/main" id="{946EBE26-A5A1-9749-AC78-550043AB0F94}"/>
              </a:ext>
            </a:extLst>
          </p:cNvPr>
          <p:cNvSpPr>
            <a:spLocks noGrp="1"/>
          </p:cNvSpPr>
          <p:nvPr>
            <p:ph type="title" hasCustomPrompt="1"/>
          </p:nvPr>
        </p:nvSpPr>
        <p:spPr>
          <a:xfrm>
            <a:off x="750219" y="962085"/>
            <a:ext cx="4837748" cy="508375"/>
          </a:xfrm>
        </p:spPr>
        <p:txBody>
          <a:bodyPr/>
          <a:lstStyle>
            <a:lvl1pPr marL="0" indent="0" algn="r"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ADVICE STATION</a:t>
            </a:r>
            <a:endParaRPr lang="en-GB" dirty="0">
              <a:effectLst/>
              <a:latin typeface="Arial Narrow" panose="020B0604020202020204" pitchFamily="34" charset="0"/>
            </a:endParaRP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5" name="Text Placeholder 11">
            <a:extLst>
              <a:ext uri="{FF2B5EF4-FFF2-40B4-BE49-F238E27FC236}">
                <a16:creationId xmlns="" xmlns:a16="http://schemas.microsoft.com/office/drawing/2014/main" id="{570FCB01-9F72-A146-B1A2-8FB4C8E5C8FD}"/>
              </a:ext>
            </a:extLst>
          </p:cNvPr>
          <p:cNvSpPr>
            <a:spLocks noGrp="1"/>
          </p:cNvSpPr>
          <p:nvPr>
            <p:ph type="body" sz="quarter" idx="28" hasCustomPrompt="1"/>
          </p:nvPr>
        </p:nvSpPr>
        <p:spPr>
          <a:xfrm>
            <a:off x="6846219" y="653568"/>
            <a:ext cx="4309292" cy="364274"/>
          </a:xfrm>
          <a:solidFill>
            <a:srgbClr val="8BC53F"/>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Can they do something about it?</a:t>
            </a:r>
            <a:endParaRPr lang="en-GB" dirty="0">
              <a:effectLst/>
              <a:latin typeface="Arial" panose="020B0604020202020204" pitchFamily="34" charset="0"/>
            </a:endParaRPr>
          </a:p>
        </p:txBody>
      </p:sp>
      <p:sp>
        <p:nvSpPr>
          <p:cNvPr id="13" name="Text Placeholder 11">
            <a:extLst>
              <a:ext uri="{FF2B5EF4-FFF2-40B4-BE49-F238E27FC236}">
                <a16:creationId xmlns="" xmlns:a16="http://schemas.microsoft.com/office/drawing/2014/main" id="{DF5E602F-9787-E143-92E2-C2AE3C2D5602}"/>
              </a:ext>
            </a:extLst>
          </p:cNvPr>
          <p:cNvSpPr>
            <a:spLocks noGrp="1"/>
          </p:cNvSpPr>
          <p:nvPr>
            <p:ph type="body" sz="quarter" idx="14" hasCustomPrompt="1"/>
          </p:nvPr>
        </p:nvSpPr>
        <p:spPr>
          <a:xfrm>
            <a:off x="2210531" y="1936028"/>
            <a:ext cx="3377436" cy="1097733"/>
          </a:xfrm>
        </p:spPr>
        <p:txBody>
          <a:bodyPr numCol="1" spcCol="54000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In your groups draw an image of a pupil who has just started the new school year.</a:t>
            </a:r>
            <a:endParaRPr lang="en-GB" dirty="0">
              <a:effectLst/>
              <a:latin typeface="Arial" panose="020B0604020202020204" pitchFamily="34" charset="0"/>
            </a:endParaRPr>
          </a:p>
        </p:txBody>
      </p:sp>
      <p:sp>
        <p:nvSpPr>
          <p:cNvPr id="18" name="Text Placeholder 11">
            <a:extLst>
              <a:ext uri="{FF2B5EF4-FFF2-40B4-BE49-F238E27FC236}">
                <a16:creationId xmlns="" xmlns:a16="http://schemas.microsoft.com/office/drawing/2014/main" id="{C2995693-D36B-6D4A-9CE7-24F653E2C635}"/>
              </a:ext>
            </a:extLst>
          </p:cNvPr>
          <p:cNvSpPr>
            <a:spLocks noGrp="1"/>
          </p:cNvSpPr>
          <p:nvPr>
            <p:ph type="body" sz="quarter" idx="27" hasCustomPrompt="1"/>
          </p:nvPr>
        </p:nvSpPr>
        <p:spPr>
          <a:xfrm>
            <a:off x="1882587" y="4159364"/>
            <a:ext cx="3705379" cy="1672826"/>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Challenge: </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Can you think up other </a:t>
            </a:r>
            <a:br>
              <a:rPr lang="en-GB" dirty="0">
                <a:effectLst/>
                <a:latin typeface="Arial" panose="020B0604020202020204" pitchFamily="34" charset="0"/>
              </a:rPr>
            </a:br>
            <a:r>
              <a:rPr lang="en-GB" dirty="0">
                <a:effectLst/>
                <a:latin typeface="Arial" panose="020B0604020202020204" pitchFamily="34" charset="0"/>
              </a:rPr>
              <a:t>strategies that could help </a:t>
            </a:r>
            <a:br>
              <a:rPr lang="en-GB" dirty="0">
                <a:effectLst/>
                <a:latin typeface="Arial" panose="020B0604020202020204" pitchFamily="34" charset="0"/>
              </a:rPr>
            </a:br>
            <a:r>
              <a:rPr lang="en-GB" dirty="0">
                <a:effectLst/>
                <a:latin typeface="Arial" panose="020B0604020202020204" pitchFamily="34" charset="0"/>
              </a:rPr>
              <a:t>in each of the scenarios? </a:t>
            </a:r>
            <a:br>
              <a:rPr lang="en-GB" dirty="0">
                <a:effectLst/>
                <a:latin typeface="Arial" panose="020B0604020202020204" pitchFamily="34" charset="0"/>
              </a:rPr>
            </a:br>
            <a:r>
              <a:rPr lang="en-GB" dirty="0">
                <a:effectLst/>
                <a:latin typeface="Arial" panose="020B0604020202020204" pitchFamily="34" charset="0"/>
              </a:rPr>
              <a:t>Explain why.</a:t>
            </a:r>
          </a:p>
        </p:txBody>
      </p:sp>
      <p:sp>
        <p:nvSpPr>
          <p:cNvPr id="25" name="Text Placeholder 11">
            <a:extLst>
              <a:ext uri="{FF2B5EF4-FFF2-40B4-BE49-F238E27FC236}">
                <a16:creationId xmlns="" xmlns:a16="http://schemas.microsoft.com/office/drawing/2014/main" id="{A4F410A1-2901-5E49-8E85-D7522A0D27A2}"/>
              </a:ext>
            </a:extLst>
          </p:cNvPr>
          <p:cNvSpPr>
            <a:spLocks noGrp="1"/>
          </p:cNvSpPr>
          <p:nvPr>
            <p:ph type="body" sz="quarter" idx="29" hasCustomPrompt="1"/>
          </p:nvPr>
        </p:nvSpPr>
        <p:spPr>
          <a:xfrm>
            <a:off x="6846219" y="1186536"/>
            <a:ext cx="4309292" cy="364274"/>
          </a:xfrm>
          <a:solidFill>
            <a:srgbClr val="8BC53F"/>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Can they do something about it?</a:t>
            </a:r>
            <a:endParaRPr lang="en-GB" dirty="0">
              <a:effectLst/>
              <a:latin typeface="Arial" panose="020B0604020202020204" pitchFamily="34" charset="0"/>
            </a:endParaRPr>
          </a:p>
        </p:txBody>
      </p:sp>
      <p:sp>
        <p:nvSpPr>
          <p:cNvPr id="26" name="Text Placeholder 11">
            <a:extLst>
              <a:ext uri="{FF2B5EF4-FFF2-40B4-BE49-F238E27FC236}">
                <a16:creationId xmlns="" xmlns:a16="http://schemas.microsoft.com/office/drawing/2014/main" id="{EBDA62B1-5E18-2A4C-A1F9-D1825D967AAD}"/>
              </a:ext>
            </a:extLst>
          </p:cNvPr>
          <p:cNvSpPr>
            <a:spLocks noGrp="1"/>
          </p:cNvSpPr>
          <p:nvPr>
            <p:ph type="body" sz="quarter" idx="30" hasCustomPrompt="1"/>
          </p:nvPr>
        </p:nvSpPr>
        <p:spPr>
          <a:xfrm>
            <a:off x="6846219" y="1714361"/>
            <a:ext cx="4309292" cy="364274"/>
          </a:xfrm>
          <a:solidFill>
            <a:srgbClr val="8BC53F"/>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Can they do something about it?</a:t>
            </a:r>
            <a:endParaRPr lang="en-GB" dirty="0">
              <a:effectLst/>
              <a:latin typeface="Arial" panose="020B0604020202020204" pitchFamily="34" charset="0"/>
            </a:endParaRPr>
          </a:p>
        </p:txBody>
      </p:sp>
      <p:sp>
        <p:nvSpPr>
          <p:cNvPr id="27" name="Text Placeholder 11">
            <a:extLst>
              <a:ext uri="{FF2B5EF4-FFF2-40B4-BE49-F238E27FC236}">
                <a16:creationId xmlns="" xmlns:a16="http://schemas.microsoft.com/office/drawing/2014/main" id="{EDEF0314-FA38-D041-BF14-FD4C535BD34A}"/>
              </a:ext>
            </a:extLst>
          </p:cNvPr>
          <p:cNvSpPr>
            <a:spLocks noGrp="1"/>
          </p:cNvSpPr>
          <p:nvPr>
            <p:ph type="body" sz="quarter" idx="31" hasCustomPrompt="1"/>
          </p:nvPr>
        </p:nvSpPr>
        <p:spPr>
          <a:xfrm>
            <a:off x="6573341" y="2246693"/>
            <a:ext cx="2310464" cy="364274"/>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29" name="Text Placeholder 11">
            <a:extLst>
              <a:ext uri="{FF2B5EF4-FFF2-40B4-BE49-F238E27FC236}">
                <a16:creationId xmlns="" xmlns:a16="http://schemas.microsoft.com/office/drawing/2014/main" id="{C8E28D84-50E1-B743-AA9C-E4551DCA80A3}"/>
              </a:ext>
            </a:extLst>
          </p:cNvPr>
          <p:cNvSpPr>
            <a:spLocks noGrp="1"/>
          </p:cNvSpPr>
          <p:nvPr>
            <p:ph type="body" sz="quarter" idx="32" hasCustomPrompt="1"/>
          </p:nvPr>
        </p:nvSpPr>
        <p:spPr>
          <a:xfrm>
            <a:off x="6573341" y="2779025"/>
            <a:ext cx="2310464" cy="364274"/>
          </a:xfrm>
          <a:solidFill>
            <a:srgbClr val="8BC53F"/>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0" name="Text Placeholder 11">
            <a:extLst>
              <a:ext uri="{FF2B5EF4-FFF2-40B4-BE49-F238E27FC236}">
                <a16:creationId xmlns="" xmlns:a16="http://schemas.microsoft.com/office/drawing/2014/main" id="{E4B319DF-1A02-C647-B729-2250E9D175E8}"/>
              </a:ext>
            </a:extLst>
          </p:cNvPr>
          <p:cNvSpPr>
            <a:spLocks noGrp="1"/>
          </p:cNvSpPr>
          <p:nvPr>
            <p:ph type="body" sz="quarter" idx="33" hasCustomPrompt="1"/>
          </p:nvPr>
        </p:nvSpPr>
        <p:spPr>
          <a:xfrm>
            <a:off x="9175292" y="2246693"/>
            <a:ext cx="2310464" cy="364274"/>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1" name="Text Placeholder 11">
            <a:extLst>
              <a:ext uri="{FF2B5EF4-FFF2-40B4-BE49-F238E27FC236}">
                <a16:creationId xmlns="" xmlns:a16="http://schemas.microsoft.com/office/drawing/2014/main" id="{FAB04195-EB69-2945-9041-F6427EC79D95}"/>
              </a:ext>
            </a:extLst>
          </p:cNvPr>
          <p:cNvSpPr>
            <a:spLocks noGrp="1"/>
          </p:cNvSpPr>
          <p:nvPr>
            <p:ph type="body" sz="quarter" idx="34" hasCustomPrompt="1"/>
          </p:nvPr>
        </p:nvSpPr>
        <p:spPr>
          <a:xfrm>
            <a:off x="9175292" y="2774517"/>
            <a:ext cx="2310464" cy="364274"/>
          </a:xfrm>
          <a:solidFill>
            <a:srgbClr val="8BC53F"/>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2" name="Text Placeholder 11">
            <a:extLst>
              <a:ext uri="{FF2B5EF4-FFF2-40B4-BE49-F238E27FC236}">
                <a16:creationId xmlns="" xmlns:a16="http://schemas.microsoft.com/office/drawing/2014/main" id="{B2320152-AE07-4B47-B24F-A754FD07F08E}"/>
              </a:ext>
            </a:extLst>
          </p:cNvPr>
          <p:cNvSpPr>
            <a:spLocks noGrp="1"/>
          </p:cNvSpPr>
          <p:nvPr>
            <p:ph type="body" sz="quarter" idx="35" hasCustomPrompt="1"/>
          </p:nvPr>
        </p:nvSpPr>
        <p:spPr>
          <a:xfrm>
            <a:off x="9175292" y="3317210"/>
            <a:ext cx="2310464" cy="364274"/>
          </a:xfrm>
          <a:solidFill>
            <a:srgbClr val="8BC53F"/>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3" name="Text Placeholder 11">
            <a:extLst>
              <a:ext uri="{FF2B5EF4-FFF2-40B4-BE49-F238E27FC236}">
                <a16:creationId xmlns="" xmlns:a16="http://schemas.microsoft.com/office/drawing/2014/main" id="{59496653-78EB-9C4B-B69D-5DAD2A27D375}"/>
              </a:ext>
            </a:extLst>
          </p:cNvPr>
          <p:cNvSpPr>
            <a:spLocks noGrp="1"/>
          </p:cNvSpPr>
          <p:nvPr>
            <p:ph type="body" sz="quarter" idx="36" hasCustomPrompt="1"/>
          </p:nvPr>
        </p:nvSpPr>
        <p:spPr>
          <a:xfrm>
            <a:off x="9175292" y="3859903"/>
            <a:ext cx="994620" cy="364274"/>
          </a:xfrm>
          <a:solidFill>
            <a:srgbClr val="8BC53F"/>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4" name="Text Placeholder 11">
            <a:extLst>
              <a:ext uri="{FF2B5EF4-FFF2-40B4-BE49-F238E27FC236}">
                <a16:creationId xmlns="" xmlns:a16="http://schemas.microsoft.com/office/drawing/2014/main" id="{55463FC1-040D-7B4B-9F07-2BF8B62F908D}"/>
              </a:ext>
            </a:extLst>
          </p:cNvPr>
          <p:cNvSpPr>
            <a:spLocks noGrp="1"/>
          </p:cNvSpPr>
          <p:nvPr>
            <p:ph type="body" sz="quarter" idx="37" hasCustomPrompt="1"/>
          </p:nvPr>
        </p:nvSpPr>
        <p:spPr>
          <a:xfrm>
            <a:off x="9175292" y="4402596"/>
            <a:ext cx="994620" cy="364274"/>
          </a:xfrm>
          <a:solidFill>
            <a:srgbClr val="8BC53F"/>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5" name="Text Placeholder 11">
            <a:extLst>
              <a:ext uri="{FF2B5EF4-FFF2-40B4-BE49-F238E27FC236}">
                <a16:creationId xmlns="" xmlns:a16="http://schemas.microsoft.com/office/drawing/2014/main" id="{7523DFDF-1656-594E-9C76-D5AEDBB04D15}"/>
              </a:ext>
            </a:extLst>
          </p:cNvPr>
          <p:cNvSpPr>
            <a:spLocks noGrp="1"/>
          </p:cNvSpPr>
          <p:nvPr>
            <p:ph type="body" sz="quarter" idx="38" hasCustomPrompt="1"/>
          </p:nvPr>
        </p:nvSpPr>
        <p:spPr>
          <a:xfrm>
            <a:off x="10461399" y="3859903"/>
            <a:ext cx="994620" cy="364274"/>
          </a:xfrm>
          <a:solidFill>
            <a:srgbClr val="8BC53F"/>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6" name="Text Placeholder 11">
            <a:extLst>
              <a:ext uri="{FF2B5EF4-FFF2-40B4-BE49-F238E27FC236}">
                <a16:creationId xmlns="" xmlns:a16="http://schemas.microsoft.com/office/drawing/2014/main" id="{662599DE-55ED-4648-A888-E3EF7C73444E}"/>
              </a:ext>
            </a:extLst>
          </p:cNvPr>
          <p:cNvSpPr>
            <a:spLocks noGrp="1"/>
          </p:cNvSpPr>
          <p:nvPr>
            <p:ph type="body" sz="quarter" idx="39" hasCustomPrompt="1"/>
          </p:nvPr>
        </p:nvSpPr>
        <p:spPr>
          <a:xfrm>
            <a:off x="10461399" y="4402596"/>
            <a:ext cx="994620" cy="364274"/>
          </a:xfrm>
          <a:solidFill>
            <a:srgbClr val="8BC53F"/>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sp>
        <p:nvSpPr>
          <p:cNvPr id="37" name="Text Placeholder 11">
            <a:extLst>
              <a:ext uri="{FF2B5EF4-FFF2-40B4-BE49-F238E27FC236}">
                <a16:creationId xmlns="" xmlns:a16="http://schemas.microsoft.com/office/drawing/2014/main" id="{B75DD944-2F08-4C42-A3AB-A700C5378FA5}"/>
              </a:ext>
            </a:extLst>
          </p:cNvPr>
          <p:cNvSpPr>
            <a:spLocks noGrp="1"/>
          </p:cNvSpPr>
          <p:nvPr>
            <p:ph type="body" sz="quarter" idx="40" hasCustomPrompt="1"/>
          </p:nvPr>
        </p:nvSpPr>
        <p:spPr>
          <a:xfrm>
            <a:off x="9134919" y="4913416"/>
            <a:ext cx="2321100" cy="364274"/>
          </a:xfrm>
          <a:solidFill>
            <a:srgbClr val="8BC53F"/>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No</a:t>
            </a:r>
            <a:endParaRPr lang="en-GB" dirty="0">
              <a:effectLst/>
              <a:latin typeface="Arial" panose="020B0604020202020204" pitchFamily="34" charset="0"/>
            </a:endParaRPr>
          </a:p>
        </p:txBody>
      </p:sp>
      <p:pic>
        <p:nvPicPr>
          <p:cNvPr id="24" name="Picture 23">
            <a:extLst>
              <a:ext uri="{FF2B5EF4-FFF2-40B4-BE49-F238E27FC236}">
                <a16:creationId xmlns="" xmlns:a16="http://schemas.microsoft.com/office/drawing/2014/main" id="{DADDEE6C-2954-D64B-90B1-45AE29D6E1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2409350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599"/>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9" name="Picture 18" descr="A close up of a logo&#10;&#10;Description automatically generated">
            <a:extLst>
              <a:ext uri="{FF2B5EF4-FFF2-40B4-BE49-F238E27FC236}">
                <a16:creationId xmlns="" xmlns:a16="http://schemas.microsoft.com/office/drawing/2014/main" id="{BD42BD0D-7813-204E-A880-09AACB48AEF5}"/>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1713534" y="460931"/>
            <a:ext cx="12040739" cy="12014012"/>
          </a:xfrm>
          <a:prstGeom prst="rect">
            <a:avLst/>
          </a:prstGeom>
        </p:spPr>
      </p:pic>
      <p:sp>
        <p:nvSpPr>
          <p:cNvPr id="2" name="Title 1">
            <a:extLst>
              <a:ext uri="{FF2B5EF4-FFF2-40B4-BE49-F238E27FC236}">
                <a16:creationId xmlns="" xmlns:a16="http://schemas.microsoft.com/office/drawing/2014/main" id="{30296475-55D8-9441-80DB-607D082ADB7E}"/>
              </a:ext>
            </a:extLst>
          </p:cNvPr>
          <p:cNvSpPr>
            <a:spLocks noGrp="1"/>
          </p:cNvSpPr>
          <p:nvPr>
            <p:ph type="title" hasCustomPrompt="1"/>
          </p:nvPr>
        </p:nvSpPr>
        <p:spPr>
          <a:xfrm>
            <a:off x="830579" y="1124271"/>
            <a:ext cx="4421875" cy="724639"/>
          </a:xfrm>
        </p:spPr>
        <p:txBody>
          <a:bodyPr/>
          <a:lstStyle>
            <a:lvl1pPr>
              <a:defRPr lang="en-GB" sz="5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ct val="90000"/>
              </a:lnSpc>
              <a:spcBef>
                <a:spcPts val="1000"/>
              </a:spcBef>
              <a:buFont typeface="Arial" panose="020B0604020202020204" pitchFamily="34" charset="0"/>
              <a:buNone/>
            </a:pPr>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1431350" y="2547818"/>
            <a:ext cx="6255305" cy="4328447"/>
          </a:xfrm>
        </p:spPr>
        <p:txBody>
          <a:bodyPr/>
          <a:lstStyle/>
          <a:p>
            <a:endParaRPr lang="en-US" dirty="0"/>
          </a:p>
        </p:txBody>
      </p:sp>
      <p:sp>
        <p:nvSpPr>
          <p:cNvPr id="17" name="Text Placeholder 11">
            <a:extLst>
              <a:ext uri="{FF2B5EF4-FFF2-40B4-BE49-F238E27FC236}">
                <a16:creationId xmlns="" xmlns:a16="http://schemas.microsoft.com/office/drawing/2014/main" id="{80A9F173-3C7D-5440-94CA-BFE82CEAA762}"/>
              </a:ext>
            </a:extLst>
          </p:cNvPr>
          <p:cNvSpPr>
            <a:spLocks noGrp="1"/>
          </p:cNvSpPr>
          <p:nvPr>
            <p:ph type="body" sz="quarter" idx="14" hasCustomPrompt="1"/>
          </p:nvPr>
        </p:nvSpPr>
        <p:spPr>
          <a:xfrm>
            <a:off x="6939546" y="1124271"/>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3" name="Text Placeholder 11">
            <a:extLst>
              <a:ext uri="{FF2B5EF4-FFF2-40B4-BE49-F238E27FC236}">
                <a16:creationId xmlns="" xmlns:a16="http://schemas.microsoft.com/office/drawing/2014/main" id="{B56BB037-EC31-0F49-BEBA-23CEC5DED829}"/>
              </a:ext>
            </a:extLst>
          </p:cNvPr>
          <p:cNvSpPr>
            <a:spLocks noGrp="1"/>
          </p:cNvSpPr>
          <p:nvPr>
            <p:ph type="body" sz="quarter" idx="16" hasCustomPrompt="1"/>
          </p:nvPr>
        </p:nvSpPr>
        <p:spPr>
          <a:xfrm>
            <a:off x="6939546" y="1752874"/>
            <a:ext cx="442187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5" name="Picture 14">
            <a:extLst>
              <a:ext uri="{FF2B5EF4-FFF2-40B4-BE49-F238E27FC236}">
                <a16:creationId xmlns="" xmlns:a16="http://schemas.microsoft.com/office/drawing/2014/main" id="{ACCB1B73-C842-114B-991E-BAA9082CBEB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900825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599"/>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grpSp>
        <p:nvGrpSpPr>
          <p:cNvPr id="18" name="Group 17">
            <a:extLst>
              <a:ext uri="{FF2B5EF4-FFF2-40B4-BE49-F238E27FC236}">
                <a16:creationId xmlns="" xmlns:a16="http://schemas.microsoft.com/office/drawing/2014/main" id="{2D1C4457-A534-714C-87C2-945D4C655191}"/>
              </a:ext>
            </a:extLst>
          </p:cNvPr>
          <p:cNvGrpSpPr/>
          <p:nvPr userDrawn="1"/>
        </p:nvGrpSpPr>
        <p:grpSpPr>
          <a:xfrm>
            <a:off x="-5157325" y="1236647"/>
            <a:ext cx="14958570" cy="10835466"/>
            <a:chOff x="-5192495" y="109145"/>
            <a:chExt cx="14958570" cy="10835466"/>
          </a:xfrm>
        </p:grpSpPr>
        <p:pic>
          <p:nvPicPr>
            <p:cNvPr id="19" name="Picture 18" descr="A close up of a logo&#10;&#10;Description automatically generated">
              <a:extLst>
                <a:ext uri="{FF2B5EF4-FFF2-40B4-BE49-F238E27FC236}">
                  <a16:creationId xmlns="" xmlns:a16="http://schemas.microsoft.com/office/drawing/2014/main" id="{C6A1C9F2-2A11-6A41-8027-80738FE50B43}"/>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tretch>
              <a:fillRect/>
            </a:stretch>
          </p:blipFill>
          <p:spPr>
            <a:xfrm>
              <a:off x="-678874" y="522847"/>
              <a:ext cx="10444949" cy="10421764"/>
            </a:xfrm>
            <a:prstGeom prst="rect">
              <a:avLst/>
            </a:prstGeom>
          </p:spPr>
        </p:pic>
        <p:pic>
          <p:nvPicPr>
            <p:cNvPr id="22" name="Picture 21" descr="A close up of a logo&#10;&#10;Description automatically generated">
              <a:extLst>
                <a:ext uri="{FF2B5EF4-FFF2-40B4-BE49-F238E27FC236}">
                  <a16:creationId xmlns="" xmlns:a16="http://schemas.microsoft.com/office/drawing/2014/main" id="{D921C6EE-C0D8-EA40-9DD0-91345E29FFD6}"/>
                </a:ext>
              </a:extLst>
            </p:cNvPr>
            <p:cNvPicPr>
              <a:picLocks noChangeAspect="1"/>
            </p:cNvPicPr>
            <p:nvPr/>
          </p:nvPicPr>
          <p:blipFill>
            <a:blip r:embed="rId3" cstate="print">
              <a:alphaModFix amt="40000"/>
              <a:extLst>
                <a:ext uri="{28A0092B-C50C-407E-A947-70E740481C1C}">
                  <a14:useLocalDpi xmlns:a14="http://schemas.microsoft.com/office/drawing/2010/main"/>
                </a:ext>
              </a:extLst>
            </a:blip>
            <a:stretch>
              <a:fillRect/>
            </a:stretch>
          </p:blipFill>
          <p:spPr>
            <a:xfrm>
              <a:off x="-5192495" y="109145"/>
              <a:ext cx="10444949" cy="10421764"/>
            </a:xfrm>
            <a:prstGeom prst="rect">
              <a:avLst/>
            </a:prstGeom>
          </p:spPr>
        </p:pic>
      </p:grpSp>
      <p:sp>
        <p:nvSpPr>
          <p:cNvPr id="2" name="Title 1">
            <a:extLst>
              <a:ext uri="{FF2B5EF4-FFF2-40B4-BE49-F238E27FC236}">
                <a16:creationId xmlns="" xmlns:a16="http://schemas.microsoft.com/office/drawing/2014/main" id="{30296475-55D8-9441-80DB-607D082ADB7E}"/>
              </a:ext>
            </a:extLst>
          </p:cNvPr>
          <p:cNvSpPr>
            <a:spLocks noGrp="1"/>
          </p:cNvSpPr>
          <p:nvPr>
            <p:ph type="title" hasCustomPrompt="1"/>
          </p:nvPr>
        </p:nvSpPr>
        <p:spPr>
          <a:xfrm>
            <a:off x="830579" y="1124271"/>
            <a:ext cx="4421875" cy="724639"/>
          </a:xfrm>
        </p:spPr>
        <p:txBody>
          <a:bodyPr/>
          <a:lstStyle>
            <a:lvl1pPr>
              <a:defRPr lang="en-GB" sz="5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ct val="90000"/>
              </a:lnSpc>
              <a:spcBef>
                <a:spcPts val="1000"/>
              </a:spcBef>
              <a:buFont typeface="Arial" panose="020B0604020202020204" pitchFamily="34" charset="0"/>
              <a:buNone/>
            </a:pPr>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1431350" y="2547818"/>
            <a:ext cx="6255305" cy="4328447"/>
          </a:xfrm>
        </p:spPr>
        <p:txBody>
          <a:bodyPr/>
          <a:lstStyle/>
          <a:p>
            <a:endParaRPr lang="en-US" dirty="0"/>
          </a:p>
        </p:txBody>
      </p:sp>
      <p:sp>
        <p:nvSpPr>
          <p:cNvPr id="17" name="Text Placeholder 11">
            <a:extLst>
              <a:ext uri="{FF2B5EF4-FFF2-40B4-BE49-F238E27FC236}">
                <a16:creationId xmlns="" xmlns:a16="http://schemas.microsoft.com/office/drawing/2014/main" id="{80A9F173-3C7D-5440-94CA-BFE82CEAA762}"/>
              </a:ext>
            </a:extLst>
          </p:cNvPr>
          <p:cNvSpPr>
            <a:spLocks noGrp="1"/>
          </p:cNvSpPr>
          <p:nvPr>
            <p:ph type="body" sz="quarter" idx="14" hasCustomPrompt="1"/>
          </p:nvPr>
        </p:nvSpPr>
        <p:spPr>
          <a:xfrm>
            <a:off x="6939546" y="1124271"/>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3" name="Text Placeholder 11">
            <a:extLst>
              <a:ext uri="{FF2B5EF4-FFF2-40B4-BE49-F238E27FC236}">
                <a16:creationId xmlns="" xmlns:a16="http://schemas.microsoft.com/office/drawing/2014/main" id="{B56BB037-EC31-0F49-BEBA-23CEC5DED829}"/>
              </a:ext>
            </a:extLst>
          </p:cNvPr>
          <p:cNvSpPr>
            <a:spLocks noGrp="1"/>
          </p:cNvSpPr>
          <p:nvPr>
            <p:ph type="body" sz="quarter" idx="16" hasCustomPrompt="1"/>
          </p:nvPr>
        </p:nvSpPr>
        <p:spPr>
          <a:xfrm>
            <a:off x="6939546" y="1752874"/>
            <a:ext cx="442187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5" name="Picture 14">
            <a:extLst>
              <a:ext uri="{FF2B5EF4-FFF2-40B4-BE49-F238E27FC236}">
                <a16:creationId xmlns="" xmlns:a16="http://schemas.microsoft.com/office/drawing/2014/main" id="{42B79922-68E5-FB4E-A6E3-EFA12C482C0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797286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B48270-FCC7-7A45-A34D-5444BA7DE9E2}"/>
              </a:ext>
            </a:extLst>
          </p:cNvPr>
          <p:cNvSpPr>
            <a:spLocks noGrp="1"/>
          </p:cNvSpPr>
          <p:nvPr>
            <p:ph type="title" hasCustomPrompt="1"/>
          </p:nvPr>
        </p:nvSpPr>
        <p:spPr>
          <a:xfrm>
            <a:off x="337281" y="352453"/>
            <a:ext cx="10515600" cy="724639"/>
          </a:xfrm>
        </p:spPr>
        <p:txBody>
          <a:bodyPr/>
          <a:lstStyle>
            <a:lvl1pPr>
              <a:defRPr lang="en-US"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CLICK TO EDIT MASTER</a:t>
            </a: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1">
            <a:extLst>
              <a:ext uri="{FF2B5EF4-FFF2-40B4-BE49-F238E27FC236}">
                <a16:creationId xmlns="" xmlns:a16="http://schemas.microsoft.com/office/drawing/2014/main" id="{92833A0B-0353-B54B-B781-F6BCFCB4A2F4}"/>
              </a:ext>
            </a:extLst>
          </p:cNvPr>
          <p:cNvSpPr>
            <a:spLocks noGrp="1"/>
          </p:cNvSpPr>
          <p:nvPr>
            <p:ph type="body" sz="quarter" idx="12" hasCustomPrompt="1"/>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In this lesson, pupils explore the transition to secondary school and identify some of the challenges that can arise and where to get support if needed.</a:t>
            </a:r>
          </a:p>
          <a:p>
            <a:r>
              <a:rPr lang="en-GB" b="1" dirty="0">
                <a:effectLst/>
                <a:latin typeface="Arial" panose="020B0604020202020204" pitchFamily="34" charset="0"/>
              </a:rPr>
              <a:t>Recommended age group</a:t>
            </a:r>
            <a:endParaRPr lang="en-GB" dirty="0">
              <a:effectLst/>
              <a:latin typeface="Arial" panose="020B0604020202020204" pitchFamily="34" charset="0"/>
            </a:endParaRPr>
          </a:p>
          <a:p>
            <a:r>
              <a:rPr lang="en-GB" dirty="0">
                <a:effectLst/>
                <a:latin typeface="Arial" panose="020B0604020202020204" pitchFamily="34" charset="0"/>
              </a:rPr>
              <a:t>9-13 (Year 6/Year 7)</a:t>
            </a:r>
          </a:p>
          <a:p>
            <a:r>
              <a:rPr lang="en-GB" b="1" dirty="0">
                <a:effectLst/>
                <a:latin typeface="Arial" panose="020B0604020202020204" pitchFamily="34" charset="0"/>
              </a:rPr>
              <a:t>Time</a:t>
            </a:r>
            <a:endParaRPr lang="en-GB" dirty="0">
              <a:effectLst/>
              <a:latin typeface="Arial" panose="020B0604020202020204" pitchFamily="34" charset="0"/>
            </a:endParaRPr>
          </a:p>
          <a:p>
            <a:r>
              <a:rPr lang="en-GB" dirty="0">
                <a:effectLst/>
                <a:latin typeface="Arial" panose="020B0604020202020204" pitchFamily="34" charset="0"/>
              </a:rPr>
              <a:t>45 minutes approximately</a:t>
            </a:r>
          </a:p>
          <a:p>
            <a:r>
              <a:rPr lang="en-GB" b="1" dirty="0">
                <a:effectLst/>
                <a:latin typeface="Arial" panose="020B0604020202020204" pitchFamily="34" charset="0"/>
              </a:rPr>
              <a:t>Preparation</a:t>
            </a:r>
            <a:endParaRPr lang="en-GB" dirty="0">
              <a:effectLst/>
              <a:latin typeface="Arial" panose="020B0604020202020204" pitchFamily="34" charset="0"/>
            </a:endParaRPr>
          </a:p>
          <a:p>
            <a:r>
              <a:rPr lang="en-GB" dirty="0">
                <a:effectLst/>
                <a:latin typeface="Arial" panose="020B0604020202020204" pitchFamily="34" charset="0"/>
              </a:rPr>
              <a:t>Before delivering the lesson:</a:t>
            </a:r>
          </a:p>
          <a:p>
            <a:r>
              <a:rPr lang="en-GB" dirty="0">
                <a:effectLst/>
                <a:latin typeface="Arial" panose="020B0604020202020204" pitchFamily="34" charset="0"/>
              </a:rPr>
              <a:t>familiarise yourself with the film on slides X and X of this PowerPoint</a:t>
            </a:r>
          </a:p>
          <a:p>
            <a:r>
              <a:rPr lang="en-GB" dirty="0">
                <a:effectLst/>
                <a:latin typeface="Arial" panose="020B0604020202020204" pitchFamily="34" charset="0"/>
              </a:rPr>
              <a:t>read through the classroom tips on the following slide</a:t>
            </a:r>
          </a:p>
          <a:p>
            <a:r>
              <a:rPr lang="en-GB" dirty="0">
                <a:effectLst/>
                <a:latin typeface="Arial" panose="020B0604020202020204" pitchFamily="34" charset="0"/>
              </a:rPr>
              <a:t>consider cross-curricular links and how this could be related to other subjects</a:t>
            </a:r>
          </a:p>
          <a:p>
            <a:r>
              <a:rPr lang="en-GB" dirty="0">
                <a:effectLst/>
                <a:latin typeface="Arial" panose="020B0604020202020204" pitchFamily="34" charset="0"/>
              </a:rPr>
              <a:t>This lesson has been designed to be part of the planned programme for PSHE education and should be taught within the context of other PSHE education lessons. </a:t>
            </a:r>
          </a:p>
          <a:p>
            <a:r>
              <a:rPr lang="en-GB" dirty="0">
                <a:effectLst/>
                <a:latin typeface="Arial" panose="020B0604020202020204" pitchFamily="34" charset="0"/>
              </a:rPr>
              <a:t>Pupils might be learning about growing up and managing change in a </a:t>
            </a:r>
            <a:br>
              <a:rPr lang="en-GB" dirty="0">
                <a:effectLst/>
                <a:latin typeface="Arial" panose="020B0604020202020204" pitchFamily="34" charset="0"/>
              </a:rPr>
            </a:br>
            <a:r>
              <a:rPr lang="en-GB" dirty="0">
                <a:effectLst/>
                <a:latin typeface="Arial" panose="020B0604020202020204" pitchFamily="34" charset="0"/>
              </a:rPr>
              <a:t>variety of contexts, with moving on to secondary school being one part of this</a:t>
            </a:r>
          </a:p>
          <a:p>
            <a:r>
              <a:rPr lang="en-GB" b="1" dirty="0">
                <a:effectLst/>
                <a:latin typeface="Arial" panose="020B0604020202020204" pitchFamily="34" charset="0"/>
              </a:rPr>
              <a:t>Resources</a:t>
            </a:r>
            <a:endParaRPr lang="en-GB" dirty="0">
              <a:effectLst/>
              <a:latin typeface="Arial" panose="020B0604020202020204" pitchFamily="34" charset="0"/>
            </a:endParaRPr>
          </a:p>
          <a:p>
            <a:r>
              <a:rPr lang="en-GB" dirty="0">
                <a:effectLst/>
                <a:latin typeface="Arial" panose="020B0604020202020204" pitchFamily="34" charset="0"/>
              </a:rPr>
              <a:t>Blank A4 paper and pens</a:t>
            </a:r>
          </a:p>
          <a:p>
            <a:r>
              <a:rPr lang="en-GB" dirty="0">
                <a:effectLst/>
                <a:latin typeface="Arial" panose="020B0604020202020204" pitchFamily="34" charset="0"/>
              </a:rPr>
              <a:t>Sticky notes</a:t>
            </a:r>
          </a:p>
          <a:p>
            <a:r>
              <a:rPr lang="en-GB" b="1" dirty="0">
                <a:effectLst/>
                <a:latin typeface="Arial" panose="020B0604020202020204" pitchFamily="34" charset="0"/>
              </a:rPr>
              <a:t>Key vocabulary</a:t>
            </a:r>
            <a:endParaRPr lang="en-GB" dirty="0">
              <a:effectLst/>
              <a:latin typeface="Arial" panose="020B0604020202020204" pitchFamily="34" charset="0"/>
            </a:endParaRPr>
          </a:p>
          <a:p>
            <a:r>
              <a:rPr lang="en-GB" dirty="0">
                <a:effectLst/>
                <a:latin typeface="Arial" panose="020B0604020202020204" pitchFamily="34" charset="0"/>
              </a:rPr>
              <a:t>Change, new, relationships, transition, routine, unknown, challenge, </a:t>
            </a:r>
            <a:br>
              <a:rPr lang="en-GB" dirty="0">
                <a:effectLst/>
                <a:latin typeface="Arial" panose="020B0604020202020204" pitchFamily="34" charset="0"/>
              </a:rPr>
            </a:br>
            <a:r>
              <a:rPr lang="en-GB" dirty="0">
                <a:effectLst/>
                <a:latin typeface="Arial" panose="020B0604020202020204" pitchFamily="34" charset="0"/>
              </a:rPr>
              <a:t>expected, unexpected, support</a:t>
            </a:r>
          </a:p>
          <a:p>
            <a:r>
              <a:rPr lang="en-GB" b="1" dirty="0">
                <a:effectLst/>
                <a:latin typeface="Arial" panose="020B0604020202020204" pitchFamily="34" charset="0"/>
              </a:rPr>
              <a:t>Follow up</a:t>
            </a:r>
            <a:endParaRPr lang="en-GB" dirty="0">
              <a:effectLst/>
              <a:latin typeface="Arial" panose="020B0604020202020204" pitchFamily="34" charset="0"/>
            </a:endParaRPr>
          </a:p>
          <a:p>
            <a:r>
              <a:rPr lang="en-GB" dirty="0">
                <a:effectLst/>
                <a:latin typeface="Arial" panose="020B0604020202020204" pitchFamily="34" charset="0"/>
              </a:rPr>
              <a:t>You may wish to extend pupils’ learning with one of the extended learning </a:t>
            </a:r>
            <a:br>
              <a:rPr lang="en-GB" dirty="0">
                <a:effectLst/>
                <a:latin typeface="Arial" panose="020B0604020202020204" pitchFamily="34" charset="0"/>
              </a:rPr>
            </a:br>
            <a:r>
              <a:rPr lang="en-GB" dirty="0">
                <a:effectLst/>
                <a:latin typeface="Arial" panose="020B0604020202020204" pitchFamily="34" charset="0"/>
              </a:rPr>
              <a:t>projects on slide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8" name="Picture 7">
            <a:extLst>
              <a:ext uri="{FF2B5EF4-FFF2-40B4-BE49-F238E27FC236}">
                <a16:creationId xmlns="" xmlns:a16="http://schemas.microsoft.com/office/drawing/2014/main" id="{D494EF79-432F-CF48-8B20-FB77702BA8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521389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362360" y="1749320"/>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ADD TITLE</a:t>
            </a:r>
          </a:p>
        </p:txBody>
      </p:sp>
      <p:sp>
        <p:nvSpPr>
          <p:cNvPr id="15" name="Text Placeholder 11">
            <a:extLst>
              <a:ext uri="{FF2B5EF4-FFF2-40B4-BE49-F238E27FC236}">
                <a16:creationId xmlns="" xmlns:a16="http://schemas.microsoft.com/office/drawing/2014/main" id="{3F136D63-FB39-D740-B4EB-EA6592FA8DB1}"/>
              </a:ext>
            </a:extLst>
          </p:cNvPr>
          <p:cNvSpPr>
            <a:spLocks noGrp="1"/>
          </p:cNvSpPr>
          <p:nvPr>
            <p:ph type="body" sz="quarter" idx="13" hasCustomPrompt="1"/>
          </p:nvPr>
        </p:nvSpPr>
        <p:spPr>
          <a:xfrm>
            <a:off x="362360" y="2316149"/>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22" name="Text Placeholder 11">
            <a:extLst>
              <a:ext uri="{FF2B5EF4-FFF2-40B4-BE49-F238E27FC236}">
                <a16:creationId xmlns="" xmlns:a16="http://schemas.microsoft.com/office/drawing/2014/main" id="{67463595-443C-6841-970F-606A99041AA3}"/>
              </a:ext>
            </a:extLst>
          </p:cNvPr>
          <p:cNvSpPr>
            <a:spLocks noGrp="1"/>
          </p:cNvSpPr>
          <p:nvPr>
            <p:ph type="body" sz="quarter" idx="16" hasCustomPrompt="1"/>
          </p:nvPr>
        </p:nvSpPr>
        <p:spPr>
          <a:xfrm>
            <a:off x="362360" y="2882978"/>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6070005" y="0"/>
            <a:ext cx="6096000" cy="5951840"/>
          </a:xfrm>
        </p:spPr>
        <p:txBody>
          <a:bodyPr/>
          <a:lstStyle/>
          <a:p>
            <a:endParaRPr lang="en-US" dirty="0"/>
          </a:p>
        </p:txBody>
      </p:sp>
      <p:sp>
        <p:nvSpPr>
          <p:cNvPr id="17" name="Text Placeholder 11">
            <a:extLst>
              <a:ext uri="{FF2B5EF4-FFF2-40B4-BE49-F238E27FC236}">
                <a16:creationId xmlns="" xmlns:a16="http://schemas.microsoft.com/office/drawing/2014/main" id="{80A9F173-3C7D-5440-94CA-BFE82CEAA762}"/>
              </a:ext>
            </a:extLst>
          </p:cNvPr>
          <p:cNvSpPr>
            <a:spLocks noGrp="1"/>
          </p:cNvSpPr>
          <p:nvPr>
            <p:ph type="body" sz="quarter" idx="14" hasCustomPrompt="1"/>
          </p:nvPr>
        </p:nvSpPr>
        <p:spPr>
          <a:xfrm>
            <a:off x="2553889" y="3704369"/>
            <a:ext cx="3068989" cy="1992909"/>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5" name="Rectangle 24">
            <a:extLst>
              <a:ext uri="{FF2B5EF4-FFF2-40B4-BE49-F238E27FC236}">
                <a16:creationId xmlns="" xmlns:a16="http://schemas.microsoft.com/office/drawing/2014/main" id="{21544B69-5B30-6245-91B2-E0E51C038B2D}"/>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picture containing drawing&#10;&#10;Description automatically generated">
            <a:extLst>
              <a:ext uri="{FF2B5EF4-FFF2-40B4-BE49-F238E27FC236}">
                <a16:creationId xmlns="" xmlns:a16="http://schemas.microsoft.com/office/drawing/2014/main" id="{9B6AB6FF-47BA-A148-B8AB-BC94A98099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2" name="Picture 11">
            <a:extLst>
              <a:ext uri="{FF2B5EF4-FFF2-40B4-BE49-F238E27FC236}">
                <a16:creationId xmlns="" xmlns:a16="http://schemas.microsoft.com/office/drawing/2014/main" id="{899BD7E3-A2A0-914F-9209-8E90C834A72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22563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25400"/>
            <a:ext cx="6096000" cy="68580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sp>
        <p:nvSpPr>
          <p:cNvPr id="16" name="Text Placeholder 11">
            <a:extLst>
              <a:ext uri="{FF2B5EF4-FFF2-40B4-BE49-F238E27FC236}">
                <a16:creationId xmlns="" xmlns:a16="http://schemas.microsoft.com/office/drawing/2014/main" id="{BFF74C5D-95F1-CF41-A296-267521F4D7EF}"/>
              </a:ext>
            </a:extLst>
          </p:cNvPr>
          <p:cNvSpPr>
            <a:spLocks noGrp="1"/>
          </p:cNvSpPr>
          <p:nvPr userDrawn="1">
            <p:ph type="body" sz="quarter" idx="10" hasCustomPrompt="1"/>
          </p:nvPr>
        </p:nvSpPr>
        <p:spPr>
          <a:xfrm>
            <a:off x="472982" y="200665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userDrawn="1">
            <p:ph type="pic" sz="quarter" idx="15"/>
          </p:nvPr>
        </p:nvSpPr>
        <p:spPr>
          <a:xfrm>
            <a:off x="2859314" y="364421"/>
            <a:ext cx="4747688" cy="6493579"/>
          </a:xfrm>
        </p:spPr>
        <p:txBody>
          <a:bodyPr/>
          <a:lstStyle/>
          <a:p>
            <a:endParaRPr lang="en-US" dirty="0"/>
          </a:p>
        </p:txBody>
      </p:sp>
      <p:sp>
        <p:nvSpPr>
          <p:cNvPr id="17" name="Text Placeholder 11">
            <a:extLst>
              <a:ext uri="{FF2B5EF4-FFF2-40B4-BE49-F238E27FC236}">
                <a16:creationId xmlns="" xmlns:a16="http://schemas.microsoft.com/office/drawing/2014/main" id="{80A9F173-3C7D-5440-94CA-BFE82CEAA762}"/>
              </a:ext>
            </a:extLst>
          </p:cNvPr>
          <p:cNvSpPr>
            <a:spLocks noGrp="1"/>
          </p:cNvSpPr>
          <p:nvPr userDrawn="1">
            <p:ph type="body" sz="quarter" idx="14" hasCustomPrompt="1"/>
          </p:nvPr>
        </p:nvSpPr>
        <p:spPr>
          <a:xfrm>
            <a:off x="7180480" y="2747393"/>
            <a:ext cx="4421875" cy="2572930"/>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Let’s talk </a:t>
            </a:r>
            <a:br>
              <a:rPr lang="en-GB" b="1" dirty="0">
                <a:effectLst/>
                <a:latin typeface="Arial" panose="020B0604020202020204" pitchFamily="34" charset="0"/>
              </a:rPr>
            </a:br>
            <a:r>
              <a:rPr lang="en-GB" b="1" dirty="0">
                <a:effectLst/>
                <a:latin typeface="Arial" panose="020B0604020202020204" pitchFamily="34" charset="0"/>
              </a:rPr>
              <a:t>about change!</a:t>
            </a:r>
            <a:endParaRPr lang="en-GB" dirty="0">
              <a:effectLst/>
              <a:latin typeface="Arial" panose="020B0604020202020204" pitchFamily="34" charset="0"/>
            </a:endParaRP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2" name="Group 21">
            <a:extLst>
              <a:ext uri="{FF2B5EF4-FFF2-40B4-BE49-F238E27FC236}">
                <a16:creationId xmlns="" xmlns:a16="http://schemas.microsoft.com/office/drawing/2014/main" id="{757F7154-F485-9E45-B615-793444F25797}"/>
              </a:ext>
              <a:ext uri="{C183D7F6-B498-43B3-948B-1728B52AA6E4}">
                <adec:decorative xmlns="" xmlns:adec="http://schemas.microsoft.com/office/drawing/2017/decorative" val="1"/>
              </a:ext>
            </a:extLst>
          </p:cNvPr>
          <p:cNvGrpSpPr/>
          <p:nvPr userDrawn="1"/>
        </p:nvGrpSpPr>
        <p:grpSpPr>
          <a:xfrm>
            <a:off x="7012621" y="1431804"/>
            <a:ext cx="1420919" cy="1075583"/>
            <a:chOff x="2251178" y="3416300"/>
            <a:chExt cx="1420919" cy="1075583"/>
          </a:xfrm>
        </p:grpSpPr>
        <p:sp>
          <p:nvSpPr>
            <p:cNvPr id="23" name="Rectangle 22">
              <a:extLst>
                <a:ext uri="{FF2B5EF4-FFF2-40B4-BE49-F238E27FC236}">
                  <a16:creationId xmlns="" xmlns:a16="http://schemas.microsoft.com/office/drawing/2014/main" id="{2159433B-9E6E-3142-9F89-ABAF8047C9EF}"/>
                </a:ext>
              </a:extLst>
            </p:cNvPr>
            <p:cNvSpPr/>
            <p:nvPr/>
          </p:nvSpPr>
          <p:spPr>
            <a:xfrm>
              <a:off x="2419037" y="3416300"/>
              <a:ext cx="1085053" cy="1075583"/>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Placeholder 16">
              <a:extLst>
                <a:ext uri="{FF2B5EF4-FFF2-40B4-BE49-F238E27FC236}">
                  <a16:creationId xmlns="" xmlns:a16="http://schemas.microsoft.com/office/drawing/2014/main" id="{40D03868-5AA5-7E42-BF58-4235EE80210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251178" y="3522173"/>
              <a:ext cx="1420919" cy="868757"/>
            </a:xfrm>
            <a:prstGeom prst="rect">
              <a:avLst/>
            </a:prstGeom>
          </p:spPr>
        </p:pic>
      </p:grpSp>
      <p:pic>
        <p:nvPicPr>
          <p:cNvPr id="15" name="Picture 14">
            <a:extLst>
              <a:ext uri="{FF2B5EF4-FFF2-40B4-BE49-F238E27FC236}">
                <a16:creationId xmlns="" xmlns:a16="http://schemas.microsoft.com/office/drawing/2014/main" id="{2538133F-10A9-B342-89F4-BA2F4566E8F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3385775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6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1727137" y="557442"/>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 xmlns:a16="http://schemas.microsoft.com/office/drawing/2014/main" id="{3F136D63-FB39-D740-B4EB-EA6592FA8DB1}"/>
              </a:ext>
            </a:extLst>
          </p:cNvPr>
          <p:cNvSpPr>
            <a:spLocks noGrp="1"/>
          </p:cNvSpPr>
          <p:nvPr>
            <p:ph type="body" sz="quarter" idx="13" hasCustomPrompt="1"/>
          </p:nvPr>
        </p:nvSpPr>
        <p:spPr>
          <a:xfrm>
            <a:off x="1727137" y="1124271"/>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0" y="2141661"/>
            <a:ext cx="6849685" cy="4703639"/>
          </a:xfrm>
        </p:spPr>
        <p:txBody>
          <a:bodyPr/>
          <a:lstStyle/>
          <a:p>
            <a:endParaRPr lang="en-US" dirty="0"/>
          </a:p>
        </p:txBody>
      </p:sp>
      <p:sp>
        <p:nvSpPr>
          <p:cNvPr id="17" name="Text Placeholder 11">
            <a:extLst>
              <a:ext uri="{FF2B5EF4-FFF2-40B4-BE49-F238E27FC236}">
                <a16:creationId xmlns="" xmlns:a16="http://schemas.microsoft.com/office/drawing/2014/main" id="{80A9F173-3C7D-5440-94CA-BFE82CEAA762}"/>
              </a:ext>
            </a:extLst>
          </p:cNvPr>
          <p:cNvSpPr>
            <a:spLocks noGrp="1"/>
          </p:cNvSpPr>
          <p:nvPr>
            <p:ph type="body" sz="quarter" idx="14" hasCustomPrompt="1"/>
          </p:nvPr>
        </p:nvSpPr>
        <p:spPr>
          <a:xfrm>
            <a:off x="7837651" y="1691100"/>
            <a:ext cx="3409898"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ADD TITLE</a:t>
            </a:r>
            <a:endParaRPr lang="en-GB" dirty="0">
              <a:effectLst/>
              <a:latin typeface="Arial" panose="020B0604020202020204" pitchFamily="34" charset="0"/>
            </a:endParaRPr>
          </a:p>
        </p:txBody>
      </p:sp>
      <p:sp>
        <p:nvSpPr>
          <p:cNvPr id="18" name="Text Placeholder 11">
            <a:extLst>
              <a:ext uri="{FF2B5EF4-FFF2-40B4-BE49-F238E27FC236}">
                <a16:creationId xmlns="" xmlns:a16="http://schemas.microsoft.com/office/drawing/2014/main" id="{92833A0B-0353-B54B-B781-F6BCFCB4A2F4}"/>
              </a:ext>
            </a:extLst>
          </p:cNvPr>
          <p:cNvSpPr>
            <a:spLocks noGrp="1"/>
          </p:cNvSpPr>
          <p:nvPr>
            <p:ph type="body" sz="quarter" idx="12" hasCustomPrompt="1"/>
          </p:nvPr>
        </p:nvSpPr>
        <p:spPr>
          <a:xfrm>
            <a:off x="7837649" y="2244256"/>
            <a:ext cx="4187707" cy="557705"/>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new Year 7 pupils be thinking on their first day of school?</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13" name="Group 12">
            <a:extLst>
              <a:ext uri="{FF2B5EF4-FFF2-40B4-BE49-F238E27FC236}">
                <a16:creationId xmlns="" xmlns:a16="http://schemas.microsoft.com/office/drawing/2014/main" id="{77E7153F-9AFC-8041-B9DD-FB9DEC2AC8C9}"/>
              </a:ext>
              <a:ext uri="{C183D7F6-B498-43B3-948B-1728B52AA6E4}">
                <adec:decorative xmlns="" xmlns:adec="http://schemas.microsoft.com/office/drawing/2017/decorative" val="1"/>
              </a:ext>
            </a:extLst>
          </p:cNvPr>
          <p:cNvGrpSpPr/>
          <p:nvPr userDrawn="1"/>
        </p:nvGrpSpPr>
        <p:grpSpPr>
          <a:xfrm>
            <a:off x="6501051" y="1698880"/>
            <a:ext cx="1252912" cy="1075583"/>
            <a:chOff x="2335350" y="3416300"/>
            <a:chExt cx="1252912" cy="1075583"/>
          </a:xfrm>
        </p:grpSpPr>
        <p:sp>
          <p:nvSpPr>
            <p:cNvPr id="22" name="Rectangle 21">
              <a:extLst>
                <a:ext uri="{FF2B5EF4-FFF2-40B4-BE49-F238E27FC236}">
                  <a16:creationId xmlns="" xmlns:a16="http://schemas.microsoft.com/office/drawing/2014/main" id="{2A9BEFEE-8293-CA40-9EAF-64A320E6B1DA}"/>
                </a:ext>
              </a:extLst>
            </p:cNvPr>
            <p:cNvSpPr/>
            <p:nvPr/>
          </p:nvSpPr>
          <p:spPr>
            <a:xfrm>
              <a:off x="2419037" y="3416300"/>
              <a:ext cx="1085053" cy="1075583"/>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Placeholder 16">
              <a:extLst>
                <a:ext uri="{FF2B5EF4-FFF2-40B4-BE49-F238E27FC236}">
                  <a16:creationId xmlns="" xmlns:a16="http://schemas.microsoft.com/office/drawing/2014/main" id="{AFA6B739-F646-744C-A02D-83F09C2BB5A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35350" y="3578657"/>
              <a:ext cx="1252912" cy="766037"/>
            </a:xfrm>
            <a:prstGeom prst="rect">
              <a:avLst/>
            </a:prstGeom>
          </p:spPr>
        </p:pic>
      </p:grpSp>
      <p:sp>
        <p:nvSpPr>
          <p:cNvPr id="24" name="Text Placeholder 11">
            <a:extLst>
              <a:ext uri="{FF2B5EF4-FFF2-40B4-BE49-F238E27FC236}">
                <a16:creationId xmlns="" xmlns:a16="http://schemas.microsoft.com/office/drawing/2014/main" id="{2F956741-E501-A247-8369-C8CB70F16932}"/>
              </a:ext>
            </a:extLst>
          </p:cNvPr>
          <p:cNvSpPr>
            <a:spLocks noGrp="1"/>
          </p:cNvSpPr>
          <p:nvPr>
            <p:ph type="body" sz="quarter" idx="16" hasCustomPrompt="1"/>
          </p:nvPr>
        </p:nvSpPr>
        <p:spPr>
          <a:xfrm>
            <a:off x="7837651" y="3244128"/>
            <a:ext cx="3409898"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ADD TITLE</a:t>
            </a:r>
            <a:endParaRPr lang="en-GB" dirty="0">
              <a:effectLst/>
              <a:latin typeface="Arial" panose="020B0604020202020204" pitchFamily="34" charset="0"/>
            </a:endParaRPr>
          </a:p>
        </p:txBody>
      </p:sp>
      <p:sp>
        <p:nvSpPr>
          <p:cNvPr id="25" name="Text Placeholder 11">
            <a:extLst>
              <a:ext uri="{FF2B5EF4-FFF2-40B4-BE49-F238E27FC236}">
                <a16:creationId xmlns="" xmlns:a16="http://schemas.microsoft.com/office/drawing/2014/main" id="{85FBCD45-9F38-D148-8516-5CB6FA198222}"/>
              </a:ext>
            </a:extLst>
          </p:cNvPr>
          <p:cNvSpPr>
            <a:spLocks noGrp="1"/>
          </p:cNvSpPr>
          <p:nvPr>
            <p:ph type="body" sz="quarter" idx="17" hasCustomPrompt="1"/>
          </p:nvPr>
        </p:nvSpPr>
        <p:spPr>
          <a:xfrm>
            <a:off x="7837650" y="3797284"/>
            <a:ext cx="3409898" cy="557705"/>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Add text</a:t>
            </a:r>
            <a:br>
              <a:rPr lang="en-GB" dirty="0">
                <a:effectLst/>
                <a:latin typeface="Arial" panose="020B0604020202020204" pitchFamily="34" charset="0"/>
              </a:rPr>
            </a:br>
            <a:r>
              <a:rPr lang="en-GB" dirty="0">
                <a:effectLst/>
                <a:latin typeface="Arial" panose="020B0604020202020204" pitchFamily="34" charset="0"/>
              </a:rPr>
              <a:t>primary and secondary school</a:t>
            </a:r>
          </a:p>
        </p:txBody>
      </p:sp>
      <p:grpSp>
        <p:nvGrpSpPr>
          <p:cNvPr id="26" name="Group 25">
            <a:extLst>
              <a:ext uri="{FF2B5EF4-FFF2-40B4-BE49-F238E27FC236}">
                <a16:creationId xmlns="" xmlns:a16="http://schemas.microsoft.com/office/drawing/2014/main" id="{1E6B332F-3A1C-2540-8D66-80E40D2C78F3}"/>
              </a:ext>
              <a:ext uri="{C183D7F6-B498-43B3-948B-1728B52AA6E4}">
                <adec:decorative xmlns="" xmlns:adec="http://schemas.microsoft.com/office/drawing/2017/decorative" val="1"/>
              </a:ext>
            </a:extLst>
          </p:cNvPr>
          <p:cNvGrpSpPr/>
          <p:nvPr userDrawn="1"/>
        </p:nvGrpSpPr>
        <p:grpSpPr>
          <a:xfrm>
            <a:off x="6584737" y="3251908"/>
            <a:ext cx="1114821" cy="1075583"/>
            <a:chOff x="2419036" y="3416300"/>
            <a:chExt cx="1114821" cy="1075583"/>
          </a:xfrm>
        </p:grpSpPr>
        <p:sp>
          <p:nvSpPr>
            <p:cNvPr id="27" name="Rectangle 26">
              <a:extLst>
                <a:ext uri="{FF2B5EF4-FFF2-40B4-BE49-F238E27FC236}">
                  <a16:creationId xmlns="" xmlns:a16="http://schemas.microsoft.com/office/drawing/2014/main" id="{51D5C061-7403-664A-98DB-9D8DBEC8B038}"/>
                </a:ext>
              </a:extLst>
            </p:cNvPr>
            <p:cNvSpPr/>
            <p:nvPr/>
          </p:nvSpPr>
          <p:spPr>
            <a:xfrm>
              <a:off x="2419037" y="3416300"/>
              <a:ext cx="1085053" cy="1075583"/>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Placeholder 16">
              <a:extLst>
                <a:ext uri="{FF2B5EF4-FFF2-40B4-BE49-F238E27FC236}">
                  <a16:creationId xmlns="" xmlns:a16="http://schemas.microsoft.com/office/drawing/2014/main" id="{DCA5C30A-7187-DF4C-BF7B-70EEA8AF269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19036" y="3645058"/>
              <a:ext cx="1114821" cy="681607"/>
            </a:xfrm>
            <a:prstGeom prst="rect">
              <a:avLst/>
            </a:prstGeom>
          </p:spPr>
        </p:pic>
      </p:grpSp>
      <p:pic>
        <p:nvPicPr>
          <p:cNvPr id="29" name="Picture 28">
            <a:extLst>
              <a:ext uri="{FF2B5EF4-FFF2-40B4-BE49-F238E27FC236}">
                <a16:creationId xmlns="" xmlns:a16="http://schemas.microsoft.com/office/drawing/2014/main" id="{8812F514-1170-474B-A105-3CAB6F1EB35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2482132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 xmlns:a16="http://schemas.microsoft.com/office/drawing/2014/main" id="{5679B99D-07C6-724A-B3B0-35D1B73B5108}"/>
              </a:ext>
            </a:extLst>
          </p:cNvPr>
          <p:cNvSpPr>
            <a:spLocks noGrp="1"/>
          </p:cNvSpPr>
          <p:nvPr userDrawn="1">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2" name="Text Placeholder 11">
            <a:extLst>
              <a:ext uri="{FF2B5EF4-FFF2-40B4-BE49-F238E27FC236}">
                <a16:creationId xmlns="" xmlns:a16="http://schemas.microsoft.com/office/drawing/2014/main" id="{8F499220-26E6-CB4C-BAEC-06462DA30F08}"/>
              </a:ext>
            </a:extLst>
          </p:cNvPr>
          <p:cNvSpPr>
            <a:spLocks noGrp="1"/>
          </p:cNvSpPr>
          <p:nvPr userDrawn="1">
            <p:ph type="body" sz="quarter" idx="13" hasCustomPrompt="1"/>
          </p:nvPr>
        </p:nvSpPr>
        <p:spPr>
          <a:xfrm>
            <a:off x="348711"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3" name="Text Placeholder 11">
            <a:extLst>
              <a:ext uri="{FF2B5EF4-FFF2-40B4-BE49-F238E27FC236}">
                <a16:creationId xmlns="" xmlns:a16="http://schemas.microsoft.com/office/drawing/2014/main" id="{5034E5A5-E0A3-3C44-AA5F-EE9CE0DF5066}"/>
              </a:ext>
            </a:extLst>
          </p:cNvPr>
          <p:cNvSpPr>
            <a:spLocks noGrp="1"/>
          </p:cNvSpPr>
          <p:nvPr userDrawn="1">
            <p:ph type="body" sz="quarter" idx="14" hasCustomPrompt="1"/>
          </p:nvPr>
        </p:nvSpPr>
        <p:spPr>
          <a:xfrm>
            <a:off x="348711" y="2232230"/>
            <a:ext cx="4600660" cy="1196770"/>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
        <p:nvSpPr>
          <p:cNvPr id="26" name="Text Placeholder 11">
            <a:extLst>
              <a:ext uri="{FF2B5EF4-FFF2-40B4-BE49-F238E27FC236}">
                <a16:creationId xmlns="" xmlns:a16="http://schemas.microsoft.com/office/drawing/2014/main" id="{2AAE3407-1304-C947-9E0E-91D9DB8BCF6C}"/>
              </a:ext>
            </a:extLst>
          </p:cNvPr>
          <p:cNvSpPr>
            <a:spLocks noGrp="1"/>
          </p:cNvSpPr>
          <p:nvPr userDrawn="1">
            <p:ph type="body" sz="quarter" idx="12" hasCustomPrompt="1"/>
          </p:nvPr>
        </p:nvSpPr>
        <p:spPr>
          <a:xfrm>
            <a:off x="348711" y="4104307"/>
            <a:ext cx="4394739" cy="1353204"/>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Which strengths are most </a:t>
            </a:r>
            <a:br>
              <a:rPr lang="en-GB" dirty="0">
                <a:effectLst/>
                <a:latin typeface="Arial" panose="020B0604020202020204" pitchFamily="34" charset="0"/>
              </a:rPr>
            </a:br>
            <a:r>
              <a:rPr lang="en-GB" dirty="0">
                <a:effectLst/>
                <a:latin typeface="Arial" panose="020B0604020202020204" pitchFamily="34" charset="0"/>
              </a:rPr>
              <a:t>important when managing change?</a:t>
            </a:r>
          </a:p>
          <a:p>
            <a:r>
              <a:rPr lang="en-GB" dirty="0">
                <a:effectLst/>
                <a:latin typeface="Arial" panose="020B0604020202020204" pitchFamily="34" charset="0"/>
              </a:rPr>
              <a:t>What helped you manage </a:t>
            </a:r>
            <a:br>
              <a:rPr lang="en-GB" dirty="0">
                <a:effectLst/>
                <a:latin typeface="Arial" panose="020B0604020202020204" pitchFamily="34" charset="0"/>
              </a:rPr>
            </a:br>
            <a:r>
              <a:rPr lang="en-GB" dirty="0">
                <a:effectLst/>
                <a:latin typeface="Arial" panose="020B0604020202020204" pitchFamily="34" charset="0"/>
              </a:rPr>
              <a:t>this change?</a:t>
            </a:r>
          </a:p>
        </p:txBody>
      </p:sp>
      <p:sp>
        <p:nvSpPr>
          <p:cNvPr id="27" name="Text Placeholder 11">
            <a:extLst>
              <a:ext uri="{FF2B5EF4-FFF2-40B4-BE49-F238E27FC236}">
                <a16:creationId xmlns="" xmlns:a16="http://schemas.microsoft.com/office/drawing/2014/main" id="{B3DB8A09-4F74-6144-9712-A65771C7972D}"/>
              </a:ext>
            </a:extLst>
          </p:cNvPr>
          <p:cNvSpPr>
            <a:spLocks noGrp="1"/>
          </p:cNvSpPr>
          <p:nvPr userDrawn="1">
            <p:ph type="body" sz="quarter" idx="27" hasCustomPrompt="1"/>
          </p:nvPr>
        </p:nvSpPr>
        <p:spPr>
          <a:xfrm>
            <a:off x="5263792" y="868680"/>
            <a:ext cx="3160118" cy="1363550"/>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8" name="Text Placeholder 11">
            <a:extLst>
              <a:ext uri="{FF2B5EF4-FFF2-40B4-BE49-F238E27FC236}">
                <a16:creationId xmlns="" xmlns:a16="http://schemas.microsoft.com/office/drawing/2014/main" id="{0BE2AA42-A2BE-4249-9DA1-8CA14D172850}"/>
              </a:ext>
            </a:extLst>
          </p:cNvPr>
          <p:cNvSpPr>
            <a:spLocks noGrp="1"/>
          </p:cNvSpPr>
          <p:nvPr userDrawn="1">
            <p:ph type="body" sz="quarter" idx="28" hasCustomPrompt="1"/>
          </p:nvPr>
        </p:nvSpPr>
        <p:spPr>
          <a:xfrm>
            <a:off x="8683171" y="868680"/>
            <a:ext cx="3160118" cy="1363550"/>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1" name="Text Placeholder 11">
            <a:extLst>
              <a:ext uri="{FF2B5EF4-FFF2-40B4-BE49-F238E27FC236}">
                <a16:creationId xmlns="" xmlns:a16="http://schemas.microsoft.com/office/drawing/2014/main" id="{20C32265-BAE1-7346-95A0-1FA4D45F5FF7}"/>
              </a:ext>
            </a:extLst>
          </p:cNvPr>
          <p:cNvSpPr>
            <a:spLocks noGrp="1"/>
          </p:cNvSpPr>
          <p:nvPr userDrawn="1">
            <p:ph type="body" sz="quarter" idx="29" hasCustomPrompt="1"/>
          </p:nvPr>
        </p:nvSpPr>
        <p:spPr>
          <a:xfrm>
            <a:off x="5298082" y="2467674"/>
            <a:ext cx="3160118" cy="1363550"/>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2" name="Text Placeholder 11">
            <a:extLst>
              <a:ext uri="{FF2B5EF4-FFF2-40B4-BE49-F238E27FC236}">
                <a16:creationId xmlns="" xmlns:a16="http://schemas.microsoft.com/office/drawing/2014/main" id="{E362796D-94DE-D04A-BFFE-D4C7BAC0A5DE}"/>
              </a:ext>
            </a:extLst>
          </p:cNvPr>
          <p:cNvSpPr>
            <a:spLocks noGrp="1"/>
          </p:cNvSpPr>
          <p:nvPr userDrawn="1">
            <p:ph type="body" sz="quarter" idx="30" hasCustomPrompt="1"/>
          </p:nvPr>
        </p:nvSpPr>
        <p:spPr>
          <a:xfrm>
            <a:off x="8683171" y="2472397"/>
            <a:ext cx="3160118" cy="1363550"/>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3" name="Text Placeholder 11">
            <a:extLst>
              <a:ext uri="{FF2B5EF4-FFF2-40B4-BE49-F238E27FC236}">
                <a16:creationId xmlns="" xmlns:a16="http://schemas.microsoft.com/office/drawing/2014/main" id="{09597902-4476-C14B-8E3E-4166ED6F0B81}"/>
              </a:ext>
            </a:extLst>
          </p:cNvPr>
          <p:cNvSpPr>
            <a:spLocks noGrp="1"/>
          </p:cNvSpPr>
          <p:nvPr userDrawn="1">
            <p:ph type="body" sz="quarter" idx="31" hasCustomPrompt="1"/>
          </p:nvPr>
        </p:nvSpPr>
        <p:spPr>
          <a:xfrm>
            <a:off x="5263792" y="4104307"/>
            <a:ext cx="3160118" cy="1363550"/>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4" name="Text Placeholder 11">
            <a:extLst>
              <a:ext uri="{FF2B5EF4-FFF2-40B4-BE49-F238E27FC236}">
                <a16:creationId xmlns="" xmlns:a16="http://schemas.microsoft.com/office/drawing/2014/main" id="{2901D95F-B308-9344-BFF7-2309670F4345}"/>
              </a:ext>
            </a:extLst>
          </p:cNvPr>
          <p:cNvSpPr>
            <a:spLocks noGrp="1"/>
          </p:cNvSpPr>
          <p:nvPr userDrawn="1">
            <p:ph type="body" sz="quarter" idx="32" hasCustomPrompt="1"/>
          </p:nvPr>
        </p:nvSpPr>
        <p:spPr>
          <a:xfrm>
            <a:off x="8683171" y="4093641"/>
            <a:ext cx="3160118" cy="1363550"/>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21" name="Picture 20">
            <a:extLst>
              <a:ext uri="{FF2B5EF4-FFF2-40B4-BE49-F238E27FC236}">
                <a16:creationId xmlns="" xmlns:a16="http://schemas.microsoft.com/office/drawing/2014/main" id="{F1BF0CF6-04EE-A447-BE4E-AC91337C67C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3050959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 xmlns:a16="http://schemas.microsoft.com/office/drawing/2014/main" id="{5679B99D-07C6-724A-B3B0-35D1B73B5108}"/>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SCENARIOS</a:t>
            </a:r>
            <a:endParaRPr lang="en-GB" dirty="0">
              <a:effectLst/>
              <a:latin typeface="Arial Narrow" panose="020B0604020202020204" pitchFamily="34" charset="0"/>
            </a:endParaRPr>
          </a:p>
        </p:txBody>
      </p:sp>
      <p:sp>
        <p:nvSpPr>
          <p:cNvPr id="21" name="Text Placeholder 11">
            <a:extLst>
              <a:ext uri="{FF2B5EF4-FFF2-40B4-BE49-F238E27FC236}">
                <a16:creationId xmlns="" xmlns:a16="http://schemas.microsoft.com/office/drawing/2014/main" id="{FF5996D0-3808-024C-BCE8-C05C2E02D4A1}"/>
              </a:ext>
            </a:extLst>
          </p:cNvPr>
          <p:cNvSpPr>
            <a:spLocks noGrp="1"/>
          </p:cNvSpPr>
          <p:nvPr>
            <p:ph type="body" sz="quarter" idx="27" hasCustomPrompt="1"/>
          </p:nvPr>
        </p:nvSpPr>
        <p:spPr>
          <a:xfrm>
            <a:off x="1354732" y="1549880"/>
            <a:ext cx="4611728" cy="2164870"/>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9" name="Text Placeholder 11">
            <a:extLst>
              <a:ext uri="{FF2B5EF4-FFF2-40B4-BE49-F238E27FC236}">
                <a16:creationId xmlns="" xmlns:a16="http://schemas.microsoft.com/office/drawing/2014/main" id="{7EAB1870-8BFE-FC4D-BB3D-9A714A60688E}"/>
              </a:ext>
            </a:extLst>
          </p:cNvPr>
          <p:cNvSpPr>
            <a:spLocks noGrp="1"/>
          </p:cNvSpPr>
          <p:nvPr>
            <p:ph type="body" sz="quarter" idx="28" hasCustomPrompt="1"/>
          </p:nvPr>
        </p:nvSpPr>
        <p:spPr>
          <a:xfrm>
            <a:off x="6225542" y="1549880"/>
            <a:ext cx="4611728" cy="2164870"/>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0" name="Text Placeholder 11">
            <a:extLst>
              <a:ext uri="{FF2B5EF4-FFF2-40B4-BE49-F238E27FC236}">
                <a16:creationId xmlns="" xmlns:a16="http://schemas.microsoft.com/office/drawing/2014/main" id="{47E3E485-70A1-6844-A916-8F5C88A600DD}"/>
              </a:ext>
            </a:extLst>
          </p:cNvPr>
          <p:cNvSpPr>
            <a:spLocks noGrp="1"/>
          </p:cNvSpPr>
          <p:nvPr>
            <p:ph type="body" sz="quarter" idx="29" hasCustomPrompt="1"/>
          </p:nvPr>
        </p:nvSpPr>
        <p:spPr>
          <a:xfrm>
            <a:off x="1354732" y="3973040"/>
            <a:ext cx="4611728" cy="1559080"/>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5" name="Text Placeholder 11">
            <a:extLst>
              <a:ext uri="{FF2B5EF4-FFF2-40B4-BE49-F238E27FC236}">
                <a16:creationId xmlns="" xmlns:a16="http://schemas.microsoft.com/office/drawing/2014/main" id="{4A11677F-1757-6E44-95F8-79939CF4397A}"/>
              </a:ext>
            </a:extLst>
          </p:cNvPr>
          <p:cNvSpPr>
            <a:spLocks noGrp="1"/>
          </p:cNvSpPr>
          <p:nvPr>
            <p:ph type="body" sz="quarter" idx="30" hasCustomPrompt="1"/>
          </p:nvPr>
        </p:nvSpPr>
        <p:spPr>
          <a:xfrm>
            <a:off x="6225540" y="3973040"/>
            <a:ext cx="4611728" cy="1559080"/>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12" name="Picture 11">
            <a:extLst>
              <a:ext uri="{FF2B5EF4-FFF2-40B4-BE49-F238E27FC236}">
                <a16:creationId xmlns="" xmlns:a16="http://schemas.microsoft.com/office/drawing/2014/main" id="{43D964BC-3834-1442-8836-64F8B1229D6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2120398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6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 xmlns:a16="http://schemas.microsoft.com/office/drawing/2014/main" id="{3F136D63-FB39-D740-B4EB-EA6592FA8DB1}"/>
              </a:ext>
            </a:extLst>
          </p:cNvPr>
          <p:cNvSpPr>
            <a:spLocks noGrp="1"/>
          </p:cNvSpPr>
          <p:nvPr>
            <p:ph type="body" sz="quarter" idx="13" hasCustomPrompt="1"/>
          </p:nvPr>
        </p:nvSpPr>
        <p:spPr>
          <a:xfrm>
            <a:off x="348711"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5726537" y="3619281"/>
            <a:ext cx="5270973" cy="2865697"/>
          </a:xfrm>
        </p:spPr>
        <p:txBody>
          <a:bodyPr/>
          <a:lstStyle/>
          <a:p>
            <a:endParaRPr lang="en-US" dirty="0"/>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9" name="Text Placeholder 11">
            <a:extLst>
              <a:ext uri="{FF2B5EF4-FFF2-40B4-BE49-F238E27FC236}">
                <a16:creationId xmlns="" xmlns:a16="http://schemas.microsoft.com/office/drawing/2014/main" id="{C476B4E5-FD21-6F44-A0E5-B9E0C5F4C03E}"/>
              </a:ext>
            </a:extLst>
          </p:cNvPr>
          <p:cNvSpPr>
            <a:spLocks noGrp="1"/>
          </p:cNvSpPr>
          <p:nvPr>
            <p:ph type="body" sz="quarter" idx="16" hasCustomPrompt="1"/>
          </p:nvPr>
        </p:nvSpPr>
        <p:spPr>
          <a:xfrm>
            <a:off x="354708" y="2004209"/>
            <a:ext cx="5371829" cy="4081548"/>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Find out who you can speak to </a:t>
            </a:r>
            <a:br>
              <a:rPr lang="en-GB" dirty="0">
                <a:effectLst/>
                <a:latin typeface="Arial" panose="020B0604020202020204" pitchFamily="34" charset="0"/>
              </a:rPr>
            </a:br>
            <a:r>
              <a:rPr lang="en-GB" dirty="0">
                <a:effectLst/>
                <a:latin typeface="Arial" panose="020B0604020202020204" pitchFamily="34" charset="0"/>
              </a:rPr>
              <a:t>in school if you’re finding it difficult</a:t>
            </a:r>
          </a:p>
          <a:p>
            <a:r>
              <a:rPr lang="en-GB" dirty="0">
                <a:effectLst/>
                <a:latin typeface="Arial" panose="020B0604020202020204" pitchFamily="34" charset="0"/>
              </a:rPr>
              <a:t>Take your time getting to know people</a:t>
            </a:r>
          </a:p>
          <a:p>
            <a:r>
              <a:rPr lang="en-GB" dirty="0">
                <a:effectLst/>
                <a:latin typeface="Arial" panose="020B0604020202020204" pitchFamily="34" charset="0"/>
              </a:rPr>
              <a:t>Ask teachers for help if you are </a:t>
            </a:r>
            <a:br>
              <a:rPr lang="en-GB" dirty="0">
                <a:effectLst/>
                <a:latin typeface="Arial" panose="020B0604020202020204" pitchFamily="34" charset="0"/>
              </a:rPr>
            </a:br>
            <a:r>
              <a:rPr lang="en-GB" dirty="0">
                <a:effectLst/>
                <a:latin typeface="Arial" panose="020B0604020202020204" pitchFamily="34" charset="0"/>
              </a:rPr>
              <a:t>finding the work difficult</a:t>
            </a:r>
          </a:p>
          <a:p>
            <a:r>
              <a:rPr lang="en-GB" dirty="0">
                <a:effectLst/>
                <a:latin typeface="Arial" panose="020B0604020202020204" pitchFamily="34" charset="0"/>
              </a:rPr>
              <a:t>Ask someone you trust to do the journey </a:t>
            </a:r>
            <a:br>
              <a:rPr lang="en-GB" dirty="0">
                <a:effectLst/>
                <a:latin typeface="Arial" panose="020B0604020202020204" pitchFamily="34" charset="0"/>
              </a:rPr>
            </a:br>
            <a:r>
              <a:rPr lang="en-GB" dirty="0">
                <a:effectLst/>
                <a:latin typeface="Arial" panose="020B0604020202020204" pitchFamily="34" charset="0"/>
              </a:rPr>
              <a:t>to school with you before doing it alone</a:t>
            </a:r>
          </a:p>
          <a:p>
            <a:r>
              <a:rPr lang="en-GB" dirty="0">
                <a:effectLst/>
                <a:latin typeface="Arial" panose="020B0604020202020204" pitchFamily="34" charset="0"/>
              </a:rPr>
              <a:t>Talk to an adult at home about your worries</a:t>
            </a:r>
          </a:p>
          <a:p>
            <a:r>
              <a:rPr lang="en-GB" dirty="0">
                <a:effectLst/>
                <a:latin typeface="Arial" panose="020B0604020202020204" pitchFamily="34" charset="0"/>
              </a:rPr>
              <a:t>Make a homework timetable</a:t>
            </a:r>
          </a:p>
          <a:p>
            <a:r>
              <a:rPr lang="en-GB" dirty="0">
                <a:effectLst/>
                <a:latin typeface="Arial" panose="020B0604020202020204" pitchFamily="34" charset="0"/>
              </a:rPr>
              <a:t>Remember what you are good at</a:t>
            </a:r>
          </a:p>
          <a:p>
            <a:r>
              <a:rPr lang="en-GB" dirty="0">
                <a:effectLst/>
                <a:latin typeface="Arial" panose="020B0604020202020204" pitchFamily="34" charset="0"/>
              </a:rPr>
              <a:t>Think positively (I can do this!)</a:t>
            </a:r>
          </a:p>
        </p:txBody>
      </p:sp>
      <p:sp>
        <p:nvSpPr>
          <p:cNvPr id="30" name="Text Placeholder 11">
            <a:extLst>
              <a:ext uri="{FF2B5EF4-FFF2-40B4-BE49-F238E27FC236}">
                <a16:creationId xmlns="" xmlns:a16="http://schemas.microsoft.com/office/drawing/2014/main" id="{0EC38B5D-28E3-8A44-A16C-8CEE242BC0DA}"/>
              </a:ext>
            </a:extLst>
          </p:cNvPr>
          <p:cNvSpPr>
            <a:spLocks noGrp="1"/>
          </p:cNvSpPr>
          <p:nvPr>
            <p:ph type="body" sz="quarter" idx="27" hasCustomPrompt="1"/>
          </p:nvPr>
        </p:nvSpPr>
        <p:spPr>
          <a:xfrm>
            <a:off x="8185146" y="1992594"/>
            <a:ext cx="3652146" cy="1845775"/>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Challenge: </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Can you think up other </a:t>
            </a:r>
            <a:br>
              <a:rPr lang="en-GB" dirty="0">
                <a:effectLst/>
                <a:latin typeface="Arial" panose="020B0604020202020204" pitchFamily="34" charset="0"/>
              </a:rPr>
            </a:br>
            <a:r>
              <a:rPr lang="en-GB" dirty="0">
                <a:effectLst/>
                <a:latin typeface="Arial" panose="020B0604020202020204" pitchFamily="34" charset="0"/>
              </a:rPr>
              <a:t>strategies that could help </a:t>
            </a:r>
            <a:br>
              <a:rPr lang="en-GB" dirty="0">
                <a:effectLst/>
                <a:latin typeface="Arial" panose="020B0604020202020204" pitchFamily="34" charset="0"/>
              </a:rPr>
            </a:br>
            <a:r>
              <a:rPr lang="en-GB" dirty="0">
                <a:effectLst/>
                <a:latin typeface="Arial" panose="020B0604020202020204" pitchFamily="34" charset="0"/>
              </a:rPr>
              <a:t>in each of the scenarios? </a:t>
            </a:r>
            <a:br>
              <a:rPr lang="en-GB" dirty="0">
                <a:effectLst/>
                <a:latin typeface="Arial" panose="020B0604020202020204" pitchFamily="34" charset="0"/>
              </a:rPr>
            </a:br>
            <a:r>
              <a:rPr lang="en-GB" dirty="0">
                <a:effectLst/>
                <a:latin typeface="Arial" panose="020B0604020202020204" pitchFamily="34" charset="0"/>
              </a:rPr>
              <a:t>Explain why.</a:t>
            </a:r>
          </a:p>
        </p:txBody>
      </p:sp>
      <p:grpSp>
        <p:nvGrpSpPr>
          <p:cNvPr id="34" name="Group 33">
            <a:extLst>
              <a:ext uri="{FF2B5EF4-FFF2-40B4-BE49-F238E27FC236}">
                <a16:creationId xmlns="" xmlns:a16="http://schemas.microsoft.com/office/drawing/2014/main" id="{D5EFB7F7-2674-E94E-A8CD-D6F073EB75DF}"/>
              </a:ext>
              <a:ext uri="{C183D7F6-B498-43B3-948B-1728B52AA6E4}">
                <adec:decorative xmlns="" xmlns:adec="http://schemas.microsoft.com/office/drawing/2017/decorative" val="1"/>
              </a:ext>
            </a:extLst>
          </p:cNvPr>
          <p:cNvGrpSpPr/>
          <p:nvPr userDrawn="1"/>
        </p:nvGrpSpPr>
        <p:grpSpPr>
          <a:xfrm>
            <a:off x="6941105" y="928626"/>
            <a:ext cx="1420919" cy="1075583"/>
            <a:chOff x="2251178" y="3416300"/>
            <a:chExt cx="1420919" cy="1075583"/>
          </a:xfrm>
        </p:grpSpPr>
        <p:sp>
          <p:nvSpPr>
            <p:cNvPr id="35" name="Rectangle 34">
              <a:extLst>
                <a:ext uri="{FF2B5EF4-FFF2-40B4-BE49-F238E27FC236}">
                  <a16:creationId xmlns="" xmlns:a16="http://schemas.microsoft.com/office/drawing/2014/main" id="{C30C762F-3281-DD47-BBAB-059A2D814B7D}"/>
                </a:ext>
              </a:extLst>
            </p:cNvPr>
            <p:cNvSpPr/>
            <p:nvPr/>
          </p:nvSpPr>
          <p:spPr>
            <a:xfrm>
              <a:off x="2419037" y="3416300"/>
              <a:ext cx="1085053" cy="1075583"/>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Placeholder 16">
              <a:extLst>
                <a:ext uri="{FF2B5EF4-FFF2-40B4-BE49-F238E27FC236}">
                  <a16:creationId xmlns="" xmlns:a16="http://schemas.microsoft.com/office/drawing/2014/main" id="{60B7C423-9D53-3D49-9C16-22492EE7B0F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251178" y="3522173"/>
              <a:ext cx="1420919" cy="868757"/>
            </a:xfrm>
            <a:prstGeom prst="rect">
              <a:avLst/>
            </a:prstGeom>
          </p:spPr>
        </p:pic>
      </p:grpSp>
      <p:pic>
        <p:nvPicPr>
          <p:cNvPr id="17" name="Picture 16">
            <a:extLst>
              <a:ext uri="{FF2B5EF4-FFF2-40B4-BE49-F238E27FC236}">
                <a16:creationId xmlns="" xmlns:a16="http://schemas.microsoft.com/office/drawing/2014/main" id="{D1C5EA17-DB63-CD49-A734-A98918DFBE3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970311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6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205120" y="1720794"/>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 xmlns:a16="http://schemas.microsoft.com/office/drawing/2014/main" id="{3F136D63-FB39-D740-B4EB-EA6592FA8DB1}"/>
              </a:ext>
            </a:extLst>
          </p:cNvPr>
          <p:cNvSpPr>
            <a:spLocks noGrp="1"/>
          </p:cNvSpPr>
          <p:nvPr>
            <p:ph type="body" sz="quarter" idx="13" hasCustomPrompt="1"/>
          </p:nvPr>
        </p:nvSpPr>
        <p:spPr>
          <a:xfrm>
            <a:off x="205120" y="2287623"/>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2526137" y="3567795"/>
            <a:ext cx="5270973" cy="2865697"/>
          </a:xfrm>
        </p:spPr>
        <p:txBody>
          <a:bodyPr/>
          <a:lstStyle/>
          <a:p>
            <a:endParaRPr lang="en-US" dirty="0"/>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34" name="Group 33">
            <a:extLst>
              <a:ext uri="{FF2B5EF4-FFF2-40B4-BE49-F238E27FC236}">
                <a16:creationId xmlns="" xmlns:a16="http://schemas.microsoft.com/office/drawing/2014/main" id="{D5EFB7F7-2674-E94E-A8CD-D6F073EB75DF}"/>
              </a:ext>
              <a:ext uri="{C183D7F6-B498-43B3-948B-1728B52AA6E4}">
                <adec:decorative xmlns="" xmlns:adec="http://schemas.microsoft.com/office/drawing/2017/decorative" val="1"/>
              </a:ext>
            </a:extLst>
          </p:cNvPr>
          <p:cNvGrpSpPr/>
          <p:nvPr userDrawn="1"/>
        </p:nvGrpSpPr>
        <p:grpSpPr>
          <a:xfrm>
            <a:off x="7101987" y="1641267"/>
            <a:ext cx="1242038" cy="1075583"/>
            <a:chOff x="2340544" y="3416300"/>
            <a:chExt cx="1242038" cy="1075583"/>
          </a:xfrm>
        </p:grpSpPr>
        <p:sp>
          <p:nvSpPr>
            <p:cNvPr id="35" name="Rectangle 34">
              <a:extLst>
                <a:ext uri="{FF2B5EF4-FFF2-40B4-BE49-F238E27FC236}">
                  <a16:creationId xmlns="" xmlns:a16="http://schemas.microsoft.com/office/drawing/2014/main" id="{C30C762F-3281-DD47-BBAB-059A2D814B7D}"/>
                </a:ext>
              </a:extLst>
            </p:cNvPr>
            <p:cNvSpPr/>
            <p:nvPr/>
          </p:nvSpPr>
          <p:spPr>
            <a:xfrm>
              <a:off x="2419037" y="3416300"/>
              <a:ext cx="1085053" cy="1075583"/>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Placeholder 16">
              <a:extLst>
                <a:ext uri="{FF2B5EF4-FFF2-40B4-BE49-F238E27FC236}">
                  <a16:creationId xmlns="" xmlns:a16="http://schemas.microsoft.com/office/drawing/2014/main" id="{60B7C423-9D53-3D49-9C16-22492EE7B0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40544" y="3491904"/>
              <a:ext cx="1242038" cy="996056"/>
            </a:xfrm>
            <a:prstGeom prst="rect">
              <a:avLst/>
            </a:prstGeom>
          </p:spPr>
        </p:pic>
      </p:grpSp>
      <p:sp>
        <p:nvSpPr>
          <p:cNvPr id="18" name="Text Placeholder 11">
            <a:extLst>
              <a:ext uri="{FF2B5EF4-FFF2-40B4-BE49-F238E27FC236}">
                <a16:creationId xmlns="" xmlns:a16="http://schemas.microsoft.com/office/drawing/2014/main" id="{43C35E3A-A29A-864F-AEC6-EA1CA02D0C23}"/>
              </a:ext>
            </a:extLst>
          </p:cNvPr>
          <p:cNvSpPr>
            <a:spLocks noGrp="1"/>
          </p:cNvSpPr>
          <p:nvPr>
            <p:ph type="body" sz="quarter" idx="14" hasCustomPrompt="1"/>
          </p:nvPr>
        </p:nvSpPr>
        <p:spPr>
          <a:xfrm>
            <a:off x="7180480" y="3045334"/>
            <a:ext cx="4600660" cy="1196770"/>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pic>
        <p:nvPicPr>
          <p:cNvPr id="17" name="Picture 16">
            <a:extLst>
              <a:ext uri="{FF2B5EF4-FFF2-40B4-BE49-F238E27FC236}">
                <a16:creationId xmlns="" xmlns:a16="http://schemas.microsoft.com/office/drawing/2014/main" id="{7B9A328A-7620-8A46-8ADE-E44C9D6B53A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814311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25400"/>
            <a:ext cx="12192000" cy="6883400"/>
            <a:chOff x="0" y="-25400"/>
            <a:chExt cx="12192000" cy="68834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25400"/>
              <a:ext cx="6096000" cy="68580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1050247" y="1459562"/>
            <a:ext cx="3349362"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2526137" y="2272145"/>
            <a:ext cx="5270973" cy="4161347"/>
          </a:xfrm>
        </p:spPr>
        <p:txBody>
          <a:bodyPr/>
          <a:lstStyle/>
          <a:p>
            <a:endParaRPr lang="en-US" dirty="0"/>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8" name="Text Placeholder 11">
            <a:extLst>
              <a:ext uri="{FF2B5EF4-FFF2-40B4-BE49-F238E27FC236}">
                <a16:creationId xmlns="" xmlns:a16="http://schemas.microsoft.com/office/drawing/2014/main" id="{43C35E3A-A29A-864F-AEC6-EA1CA02D0C23}"/>
              </a:ext>
            </a:extLst>
          </p:cNvPr>
          <p:cNvSpPr>
            <a:spLocks noGrp="1"/>
          </p:cNvSpPr>
          <p:nvPr>
            <p:ph type="body" sz="quarter" idx="14" hasCustomPrompt="1"/>
          </p:nvPr>
        </p:nvSpPr>
        <p:spPr>
          <a:xfrm>
            <a:off x="7923720" y="1742975"/>
            <a:ext cx="3603262" cy="2441097"/>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pic>
        <p:nvPicPr>
          <p:cNvPr id="11" name="Picture 10">
            <a:extLst>
              <a:ext uri="{FF2B5EF4-FFF2-40B4-BE49-F238E27FC236}">
                <a16:creationId xmlns="" xmlns:a16="http://schemas.microsoft.com/office/drawing/2014/main" id="{9B98665E-091D-B743-8F43-9F0398DB06C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2517865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348712" y="352453"/>
            <a:ext cx="755347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 xmlns:a16="http://schemas.microsoft.com/office/drawing/2014/main" id="{92833A0B-0353-B54B-B781-F6BCFCB4A2F4}"/>
              </a:ext>
            </a:extLst>
          </p:cNvPr>
          <p:cNvSpPr>
            <a:spLocks noGrp="1"/>
          </p:cNvSpPr>
          <p:nvPr>
            <p:ph type="body" sz="quarter" idx="12" hasCustomPrompt="1"/>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In this lesson, pupils explore the transition to secondary school and identify some of the challenges that can arise and where to get support if needed.</a:t>
            </a:r>
          </a:p>
          <a:p>
            <a:r>
              <a:rPr lang="en-GB" b="1" dirty="0">
                <a:effectLst/>
                <a:latin typeface="Arial" panose="020B0604020202020204" pitchFamily="34" charset="0"/>
              </a:rPr>
              <a:t>Recommended age group</a:t>
            </a:r>
            <a:endParaRPr lang="en-GB" dirty="0">
              <a:effectLst/>
              <a:latin typeface="Arial" panose="020B0604020202020204" pitchFamily="34" charset="0"/>
            </a:endParaRPr>
          </a:p>
          <a:p>
            <a:r>
              <a:rPr lang="en-GB" dirty="0">
                <a:effectLst/>
                <a:latin typeface="Arial" panose="020B0604020202020204" pitchFamily="34" charset="0"/>
              </a:rPr>
              <a:t>9-13 (Year 6/Year 7)</a:t>
            </a:r>
          </a:p>
          <a:p>
            <a:r>
              <a:rPr lang="en-GB" b="1" dirty="0">
                <a:effectLst/>
                <a:latin typeface="Arial" panose="020B0604020202020204" pitchFamily="34" charset="0"/>
              </a:rPr>
              <a:t>Time</a:t>
            </a:r>
            <a:endParaRPr lang="en-GB" dirty="0">
              <a:effectLst/>
              <a:latin typeface="Arial" panose="020B0604020202020204" pitchFamily="34" charset="0"/>
            </a:endParaRPr>
          </a:p>
          <a:p>
            <a:r>
              <a:rPr lang="en-GB" dirty="0">
                <a:effectLst/>
                <a:latin typeface="Arial" panose="020B0604020202020204" pitchFamily="34" charset="0"/>
              </a:rPr>
              <a:t>45 minutes approximately</a:t>
            </a:r>
          </a:p>
          <a:p>
            <a:r>
              <a:rPr lang="en-GB" b="1" dirty="0">
                <a:effectLst/>
                <a:latin typeface="Arial" panose="020B0604020202020204" pitchFamily="34" charset="0"/>
              </a:rPr>
              <a:t>Preparation</a:t>
            </a:r>
            <a:endParaRPr lang="en-GB" dirty="0">
              <a:effectLst/>
              <a:latin typeface="Arial" panose="020B0604020202020204" pitchFamily="34" charset="0"/>
            </a:endParaRPr>
          </a:p>
          <a:p>
            <a:r>
              <a:rPr lang="en-GB" dirty="0">
                <a:effectLst/>
                <a:latin typeface="Arial" panose="020B0604020202020204" pitchFamily="34" charset="0"/>
              </a:rPr>
              <a:t>Before delivering the lesson:</a:t>
            </a:r>
          </a:p>
          <a:p>
            <a:r>
              <a:rPr lang="en-GB" dirty="0">
                <a:effectLst/>
                <a:latin typeface="Arial" panose="020B0604020202020204" pitchFamily="34" charset="0"/>
              </a:rPr>
              <a:t>familiarise yourself with the film on slides X and X of this PowerPoint</a:t>
            </a:r>
          </a:p>
          <a:p>
            <a:r>
              <a:rPr lang="en-GB" dirty="0">
                <a:effectLst/>
                <a:latin typeface="Arial" panose="020B0604020202020204" pitchFamily="34" charset="0"/>
              </a:rPr>
              <a:t>read through the classroom tips on the following slide</a:t>
            </a:r>
          </a:p>
          <a:p>
            <a:r>
              <a:rPr lang="en-GB" dirty="0">
                <a:effectLst/>
                <a:latin typeface="Arial" panose="020B0604020202020204" pitchFamily="34" charset="0"/>
              </a:rPr>
              <a:t>consider cross-curricular links and how this could be related to other subjects</a:t>
            </a:r>
          </a:p>
          <a:p>
            <a:r>
              <a:rPr lang="en-GB" dirty="0">
                <a:effectLst/>
                <a:latin typeface="Arial" panose="020B0604020202020204" pitchFamily="34" charset="0"/>
              </a:rPr>
              <a:t>This lesson has been designed to be part of the planned programme for PSHE education and should be taught within the context of other PSHE education lessons. </a:t>
            </a:r>
          </a:p>
          <a:p>
            <a:r>
              <a:rPr lang="en-GB" dirty="0">
                <a:effectLst/>
                <a:latin typeface="Arial" panose="020B0604020202020204" pitchFamily="34" charset="0"/>
              </a:rPr>
              <a:t>Pupils might be learning about growing up and managing change in a </a:t>
            </a:r>
            <a:br>
              <a:rPr lang="en-GB" dirty="0">
                <a:effectLst/>
                <a:latin typeface="Arial" panose="020B0604020202020204" pitchFamily="34" charset="0"/>
              </a:rPr>
            </a:br>
            <a:r>
              <a:rPr lang="en-GB" dirty="0">
                <a:effectLst/>
                <a:latin typeface="Arial" panose="020B0604020202020204" pitchFamily="34" charset="0"/>
              </a:rPr>
              <a:t>variety of contexts, with moving on to secondary school being one part of this</a:t>
            </a:r>
          </a:p>
          <a:p>
            <a:r>
              <a:rPr lang="en-GB" b="1" dirty="0">
                <a:effectLst/>
                <a:latin typeface="Arial" panose="020B0604020202020204" pitchFamily="34" charset="0"/>
              </a:rPr>
              <a:t>Resources</a:t>
            </a:r>
            <a:endParaRPr lang="en-GB" dirty="0">
              <a:effectLst/>
              <a:latin typeface="Arial" panose="020B0604020202020204" pitchFamily="34" charset="0"/>
            </a:endParaRPr>
          </a:p>
          <a:p>
            <a:r>
              <a:rPr lang="en-GB" dirty="0">
                <a:effectLst/>
                <a:latin typeface="Arial" panose="020B0604020202020204" pitchFamily="34" charset="0"/>
              </a:rPr>
              <a:t>Blank A4 paper and pens</a:t>
            </a:r>
          </a:p>
          <a:p>
            <a:r>
              <a:rPr lang="en-GB" dirty="0">
                <a:effectLst/>
                <a:latin typeface="Arial" panose="020B0604020202020204" pitchFamily="34" charset="0"/>
              </a:rPr>
              <a:t>Sticky notes</a:t>
            </a:r>
          </a:p>
          <a:p>
            <a:r>
              <a:rPr lang="en-GB" b="1" dirty="0">
                <a:effectLst/>
                <a:latin typeface="Arial" panose="020B0604020202020204" pitchFamily="34" charset="0"/>
              </a:rPr>
              <a:t>Key vocabulary</a:t>
            </a:r>
            <a:endParaRPr lang="en-GB" dirty="0">
              <a:effectLst/>
              <a:latin typeface="Arial" panose="020B0604020202020204" pitchFamily="34" charset="0"/>
            </a:endParaRPr>
          </a:p>
          <a:p>
            <a:r>
              <a:rPr lang="en-GB" dirty="0">
                <a:effectLst/>
                <a:latin typeface="Arial" panose="020B0604020202020204" pitchFamily="34" charset="0"/>
              </a:rPr>
              <a:t>Change, new, relationships, transition, routine, unknown, challenge, </a:t>
            </a:r>
            <a:br>
              <a:rPr lang="en-GB" dirty="0">
                <a:effectLst/>
                <a:latin typeface="Arial" panose="020B0604020202020204" pitchFamily="34" charset="0"/>
              </a:rPr>
            </a:br>
            <a:r>
              <a:rPr lang="en-GB" dirty="0">
                <a:effectLst/>
                <a:latin typeface="Arial" panose="020B0604020202020204" pitchFamily="34" charset="0"/>
              </a:rPr>
              <a:t>expected, unexpected, support</a:t>
            </a:r>
          </a:p>
          <a:p>
            <a:r>
              <a:rPr lang="en-GB" b="1" dirty="0">
                <a:effectLst/>
                <a:latin typeface="Arial" panose="020B0604020202020204" pitchFamily="34" charset="0"/>
              </a:rPr>
              <a:t>Follow up</a:t>
            </a:r>
            <a:endParaRPr lang="en-GB" dirty="0">
              <a:effectLst/>
              <a:latin typeface="Arial" panose="020B0604020202020204" pitchFamily="34" charset="0"/>
            </a:endParaRPr>
          </a:p>
          <a:p>
            <a:r>
              <a:rPr lang="en-GB" dirty="0">
                <a:effectLst/>
                <a:latin typeface="Arial" panose="020B0604020202020204" pitchFamily="34" charset="0"/>
              </a:rPr>
              <a:t>You may wish to extend pupils’ learning with one of the extended learning </a:t>
            </a:r>
            <a:br>
              <a:rPr lang="en-GB" dirty="0">
                <a:effectLst/>
                <a:latin typeface="Arial" panose="020B0604020202020204" pitchFamily="34" charset="0"/>
              </a:rPr>
            </a:br>
            <a:r>
              <a:rPr lang="en-GB" dirty="0">
                <a:effectLst/>
                <a:latin typeface="Arial" panose="020B0604020202020204" pitchFamily="34" charset="0"/>
              </a:rPr>
              <a:t>projects on slide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9" name="Picture 8">
            <a:extLst>
              <a:ext uri="{FF2B5EF4-FFF2-40B4-BE49-F238E27FC236}">
                <a16:creationId xmlns="" xmlns:a16="http://schemas.microsoft.com/office/drawing/2014/main" id="{7122E3B3-29F3-A54F-B910-DF7F5415F28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47157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 xmlns:a16="http://schemas.microsoft.com/office/drawing/2014/main" id="{F23B0F40-112A-6741-B5A0-EDB7365D80BE}"/>
              </a:ext>
            </a:extLst>
          </p:cNvPr>
          <p:cNvSpPr>
            <a:spLocks noGrp="1"/>
          </p:cNvSpPr>
          <p:nvPr>
            <p:ph type="title" hasCustomPrompt="1"/>
          </p:nvPr>
        </p:nvSpPr>
        <p:spPr>
          <a:xfrm>
            <a:off x="337281" y="352453"/>
            <a:ext cx="10515600" cy="724639"/>
          </a:xfrm>
        </p:spPr>
        <p:txBody>
          <a:bodyPr/>
          <a:lstStyle>
            <a:lvl1pPr>
              <a:defRPr lang="en-US"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CLICK TO EDIT MASTER</a:t>
            </a:r>
            <a:endParaRPr lang="en-US" dirty="0"/>
          </a:p>
        </p:txBody>
      </p:sp>
      <p:sp>
        <p:nvSpPr>
          <p:cNvPr id="18" name="Text Placeholder 11">
            <a:extLst>
              <a:ext uri="{FF2B5EF4-FFF2-40B4-BE49-F238E27FC236}">
                <a16:creationId xmlns="" xmlns:a16="http://schemas.microsoft.com/office/drawing/2014/main" id="{92833A0B-0353-B54B-B781-F6BCFCB4A2F4}"/>
              </a:ext>
            </a:extLst>
          </p:cNvPr>
          <p:cNvSpPr>
            <a:spLocks noGrp="1"/>
          </p:cNvSpPr>
          <p:nvPr>
            <p:ph type="body" sz="quarter" idx="12"/>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sp>
        <p:nvSpPr>
          <p:cNvPr id="9" name="Text Placeholder 11">
            <a:extLst>
              <a:ext uri="{FF2B5EF4-FFF2-40B4-BE49-F238E27FC236}">
                <a16:creationId xmlns="" xmlns:a16="http://schemas.microsoft.com/office/drawing/2014/main" id="{627D6341-8ABE-7941-BD45-E64504D11F01}"/>
              </a:ext>
            </a:extLst>
          </p:cNvPr>
          <p:cNvSpPr>
            <a:spLocks noGrp="1"/>
          </p:cNvSpPr>
          <p:nvPr>
            <p:ph type="body" sz="quarter" idx="27" hasCustomPrompt="1"/>
          </p:nvPr>
        </p:nvSpPr>
        <p:spPr>
          <a:xfrm>
            <a:off x="348710" y="4199040"/>
            <a:ext cx="5251989" cy="1440213"/>
          </a:xfrm>
          <a:solidFill>
            <a:srgbClr val="EC1077"/>
          </a:solidFill>
        </p:spPr>
        <p:txBody>
          <a:bodyPr lIns="14400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12" name="Picture 11">
            <a:extLst>
              <a:ext uri="{FF2B5EF4-FFF2-40B4-BE49-F238E27FC236}">
                <a16:creationId xmlns="" xmlns:a16="http://schemas.microsoft.com/office/drawing/2014/main" id="{04BC7738-8573-E84E-A649-12A740DE466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257057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6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5" name="Picture 14" descr="A close up of a logo&#10;&#10;Description automatically generated">
            <a:extLst>
              <a:ext uri="{FF2B5EF4-FFF2-40B4-BE49-F238E27FC236}">
                <a16:creationId xmlns="" xmlns:a16="http://schemas.microsoft.com/office/drawing/2014/main" id="{90CDCBE5-C854-1642-85A3-FC6917416E6C}"/>
              </a:ext>
            </a:extLst>
          </p:cNvPr>
          <p:cNvPicPr>
            <a:picLocks noChangeAspect="1"/>
          </p:cNvPicPr>
          <p:nvPr userDrawn="1"/>
        </p:nvPicPr>
        <p:blipFill>
          <a:blip r:embed="rId3" cstate="print">
            <a:alphaModFix amt="40000"/>
            <a:extLst>
              <a:ext uri="{28A0092B-C50C-407E-A947-70E740481C1C}">
                <a14:useLocalDpi xmlns:a14="http://schemas.microsoft.com/office/drawing/2010/main"/>
              </a:ext>
            </a:extLst>
          </a:blip>
          <a:stretch>
            <a:fillRect/>
          </a:stretch>
        </p:blipFill>
        <p:spPr>
          <a:xfrm>
            <a:off x="397832" y="208280"/>
            <a:ext cx="10444949" cy="10421764"/>
          </a:xfrm>
          <a:prstGeom prst="rect">
            <a:avLst/>
          </a:prstGeom>
        </p:spPr>
      </p:pic>
      <p:sp>
        <p:nvSpPr>
          <p:cNvPr id="2" name="Title 1">
            <a:extLst>
              <a:ext uri="{FF2B5EF4-FFF2-40B4-BE49-F238E27FC236}">
                <a16:creationId xmlns="" xmlns:a16="http://schemas.microsoft.com/office/drawing/2014/main" id="{8753070C-58E7-EB4C-A57E-932BE30670D9}"/>
              </a:ext>
            </a:extLst>
          </p:cNvPr>
          <p:cNvSpPr>
            <a:spLocks noGrp="1"/>
          </p:cNvSpPr>
          <p:nvPr>
            <p:ph type="title" hasCustomPrompt="1"/>
          </p:nvPr>
        </p:nvSpPr>
        <p:spPr>
          <a:xfrm>
            <a:off x="-85147" y="954831"/>
            <a:ext cx="4145280" cy="1266987"/>
          </a:xfrm>
        </p:spPr>
        <p:txBody>
          <a:bodyPr/>
          <a:lstStyle>
            <a:lvl1pPr algn="r">
              <a:defRPr lang="en-GB" sz="5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ts val="4800"/>
              </a:lnSpc>
              <a:spcBef>
                <a:spcPts val="0"/>
              </a:spcBef>
              <a:buFont typeface="Arial" panose="020B0604020202020204" pitchFamily="34" charset="0"/>
              <a:buNone/>
            </a:pPr>
            <a:r>
              <a:rPr lang="en-GB" dirty="0"/>
              <a:t>WHAT ARE WE LEARINING?</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2890857" y="1881505"/>
            <a:ext cx="6946900" cy="5159375"/>
          </a:xfrm>
        </p:spPr>
        <p:txBody>
          <a:bodyPr/>
          <a:lstStyle/>
          <a:p>
            <a:endParaRPr lang="en-US" dirty="0"/>
          </a:p>
        </p:txBody>
      </p:sp>
      <p:sp>
        <p:nvSpPr>
          <p:cNvPr id="17" name="Text Placeholder 11">
            <a:extLst>
              <a:ext uri="{FF2B5EF4-FFF2-40B4-BE49-F238E27FC236}">
                <a16:creationId xmlns="" xmlns:a16="http://schemas.microsoft.com/office/drawing/2014/main" id="{80A9F173-3C7D-5440-94CA-BFE82CEAA762}"/>
              </a:ext>
            </a:extLst>
          </p:cNvPr>
          <p:cNvSpPr>
            <a:spLocks noGrp="1"/>
          </p:cNvSpPr>
          <p:nvPr>
            <p:ph type="body" sz="quarter" idx="14" hasCustomPrompt="1"/>
          </p:nvPr>
        </p:nvSpPr>
        <p:spPr>
          <a:xfrm>
            <a:off x="7180480" y="1672467"/>
            <a:ext cx="4421875" cy="360268"/>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8" name="Text Placeholder 11">
            <a:extLst>
              <a:ext uri="{FF2B5EF4-FFF2-40B4-BE49-F238E27FC236}">
                <a16:creationId xmlns="" xmlns:a16="http://schemas.microsoft.com/office/drawing/2014/main" id="{92833A0B-0353-B54B-B781-F6BCFCB4A2F4}"/>
              </a:ext>
            </a:extLst>
          </p:cNvPr>
          <p:cNvSpPr>
            <a:spLocks noGrp="1"/>
          </p:cNvSpPr>
          <p:nvPr>
            <p:ph type="body" sz="quarter" idx="12" hasCustomPrompt="1"/>
          </p:nvPr>
        </p:nvSpPr>
        <p:spPr>
          <a:xfrm>
            <a:off x="7180480" y="2221818"/>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 xmlns:a16="http://schemas.microsoft.com/office/drawing/2014/main" id="{D5E67748-076F-5440-9353-2AF2653D709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319020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6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23" name="Picture 22" descr="A close up of a logo&#10;&#10;Description automatically generated">
            <a:extLst>
              <a:ext uri="{FF2B5EF4-FFF2-40B4-BE49-F238E27FC236}">
                <a16:creationId xmlns="" xmlns:a16="http://schemas.microsoft.com/office/drawing/2014/main" id="{63C790BB-8909-2C45-82D0-16921F02CD72}"/>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215268" y="1341792"/>
            <a:ext cx="10444950" cy="10421765"/>
          </a:xfrm>
          <a:prstGeom prst="rect">
            <a:avLst/>
          </a:prstGeom>
        </p:spPr>
      </p:pic>
      <p:sp>
        <p:nvSpPr>
          <p:cNvPr id="2" name="Title 1">
            <a:extLst>
              <a:ext uri="{FF2B5EF4-FFF2-40B4-BE49-F238E27FC236}">
                <a16:creationId xmlns="" xmlns:a16="http://schemas.microsoft.com/office/drawing/2014/main" id="{4662F1E6-BC33-6040-A562-6AC9DD9BBD67}"/>
              </a:ext>
            </a:extLst>
          </p:cNvPr>
          <p:cNvSpPr>
            <a:spLocks noGrp="1"/>
          </p:cNvSpPr>
          <p:nvPr>
            <p:ph type="title" hasCustomPrompt="1"/>
          </p:nvPr>
        </p:nvSpPr>
        <p:spPr>
          <a:xfrm>
            <a:off x="1928887" y="979473"/>
            <a:ext cx="4167113" cy="724639"/>
          </a:xfrm>
        </p:spPr>
        <p:txBody>
          <a:bodyPr/>
          <a:lstStyle>
            <a:lvl1pPr>
              <a:defRPr lang="en-US"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ts val="4800"/>
              </a:lnSpc>
              <a:spcBef>
                <a:spcPts val="0"/>
              </a:spcBef>
              <a:buFont typeface="Arial" panose="020B0604020202020204" pitchFamily="34" charset="0"/>
              <a:buNone/>
            </a:pPr>
            <a:r>
              <a:rPr lang="en-GB" dirty="0"/>
              <a:t>CLICK TO</a:t>
            </a:r>
            <a:endParaRPr lang="en-US" dirty="0"/>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2340496" y="1673225"/>
            <a:ext cx="4840889" cy="5159375"/>
          </a:xfrm>
        </p:spPr>
        <p:txBody>
          <a:bodyPr/>
          <a:lstStyle/>
          <a:p>
            <a:endParaRPr lang="en-US" dirty="0"/>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5" name="Text Placeholder 11">
            <a:extLst>
              <a:ext uri="{FF2B5EF4-FFF2-40B4-BE49-F238E27FC236}">
                <a16:creationId xmlns="" xmlns:a16="http://schemas.microsoft.com/office/drawing/2014/main" id="{7B81C106-5900-3C4C-958F-8C41AD7B78F0}"/>
              </a:ext>
            </a:extLst>
          </p:cNvPr>
          <p:cNvSpPr>
            <a:spLocks noGrp="1"/>
          </p:cNvSpPr>
          <p:nvPr>
            <p:ph type="body" sz="quarter" idx="28" hasCustomPrompt="1"/>
          </p:nvPr>
        </p:nvSpPr>
        <p:spPr>
          <a:xfrm>
            <a:off x="7184794" y="917117"/>
            <a:ext cx="3676494" cy="1859537"/>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9" name="Text Placeholder 11">
            <a:extLst>
              <a:ext uri="{FF2B5EF4-FFF2-40B4-BE49-F238E27FC236}">
                <a16:creationId xmlns="" xmlns:a16="http://schemas.microsoft.com/office/drawing/2014/main" id="{85309154-2C7E-C94C-AECB-A9CABE90A8D6}"/>
              </a:ext>
            </a:extLst>
          </p:cNvPr>
          <p:cNvSpPr>
            <a:spLocks noGrp="1"/>
          </p:cNvSpPr>
          <p:nvPr>
            <p:ph type="body" sz="quarter" idx="29" hasCustomPrompt="1"/>
          </p:nvPr>
        </p:nvSpPr>
        <p:spPr>
          <a:xfrm>
            <a:off x="7181385" y="3032132"/>
            <a:ext cx="3676494" cy="2152643"/>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2" name="Text Placeholder 11">
            <a:extLst>
              <a:ext uri="{FF2B5EF4-FFF2-40B4-BE49-F238E27FC236}">
                <a16:creationId xmlns="" xmlns:a16="http://schemas.microsoft.com/office/drawing/2014/main" id="{2B054C07-18CD-A040-A795-D5FC63C94B19}"/>
              </a:ext>
            </a:extLst>
          </p:cNvPr>
          <p:cNvSpPr>
            <a:spLocks noGrp="1"/>
          </p:cNvSpPr>
          <p:nvPr>
            <p:ph type="body" sz="quarter" idx="12" hasCustomPrompt="1"/>
          </p:nvPr>
        </p:nvSpPr>
        <p:spPr>
          <a:xfrm>
            <a:off x="284930" y="2581127"/>
            <a:ext cx="2763070" cy="902009"/>
          </a:xfrm>
        </p:spPr>
        <p:txBody>
          <a:bodyPr numCol="1" spcCol="540000"/>
          <a:lstStyle>
            <a:lvl1pPr marL="0" marR="0" indent="0" algn="r" defTabSz="914400" rtl="0" eaLnBrk="1" fontAlgn="auto" latinLnBrk="0" hangingPunct="1">
              <a:lnSpc>
                <a:spcPts val="20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is </a:t>
            </a:r>
            <a:r>
              <a:rPr lang="en-GB" b="1" u="sng" dirty="0">
                <a:effectLst/>
                <a:latin typeface="Arial" panose="020B0604020202020204" pitchFamily="34" charset="0"/>
              </a:rPr>
              <a:t>similar</a:t>
            </a:r>
            <a:r>
              <a:rPr lang="en-GB" dirty="0">
                <a:effectLst/>
                <a:latin typeface="Arial" panose="020B0604020202020204" pitchFamily="34" charset="0"/>
              </a:rPr>
              <a:t> about how these young people could be feeling?</a:t>
            </a:r>
          </a:p>
        </p:txBody>
      </p:sp>
      <p:sp>
        <p:nvSpPr>
          <p:cNvPr id="17" name="Text Placeholder 11">
            <a:extLst>
              <a:ext uri="{FF2B5EF4-FFF2-40B4-BE49-F238E27FC236}">
                <a16:creationId xmlns="" xmlns:a16="http://schemas.microsoft.com/office/drawing/2014/main" id="{495D48F7-7025-B448-AC3F-315DA50E5FB5}"/>
              </a:ext>
            </a:extLst>
          </p:cNvPr>
          <p:cNvSpPr>
            <a:spLocks noGrp="1"/>
          </p:cNvSpPr>
          <p:nvPr>
            <p:ph type="body" sz="quarter" idx="30" hasCustomPrompt="1"/>
          </p:nvPr>
        </p:nvSpPr>
        <p:spPr>
          <a:xfrm>
            <a:off x="284930" y="3657448"/>
            <a:ext cx="2763070" cy="902009"/>
          </a:xfrm>
        </p:spPr>
        <p:txBody>
          <a:bodyPr numCol="1" spcCol="540000"/>
          <a:lstStyle>
            <a:lvl1pPr marL="0" marR="0" indent="0" algn="r" defTabSz="914400" rtl="0" eaLnBrk="1" fontAlgn="auto" latinLnBrk="0" hangingPunct="1">
              <a:lnSpc>
                <a:spcPts val="20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is </a:t>
            </a:r>
            <a:r>
              <a:rPr lang="en-GB" b="1" u="sng" dirty="0">
                <a:effectLst/>
                <a:latin typeface="Arial" panose="020B0604020202020204" pitchFamily="34" charset="0"/>
              </a:rPr>
              <a:t>similar</a:t>
            </a:r>
            <a:r>
              <a:rPr lang="en-GB" dirty="0">
                <a:effectLst/>
                <a:latin typeface="Arial" panose="020B0604020202020204" pitchFamily="34" charset="0"/>
              </a:rPr>
              <a:t> about how these young people could be feeling?</a:t>
            </a:r>
          </a:p>
        </p:txBody>
      </p:sp>
      <p:pic>
        <p:nvPicPr>
          <p:cNvPr id="16" name="Picture 15">
            <a:extLst>
              <a:ext uri="{FF2B5EF4-FFF2-40B4-BE49-F238E27FC236}">
                <a16:creationId xmlns="" xmlns:a16="http://schemas.microsoft.com/office/drawing/2014/main" id="{270574DB-A6DD-A747-B9C0-218932129A6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3513588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643DC0-E40B-0642-87F1-0FB9EFA69988}"/>
              </a:ext>
            </a:extLst>
          </p:cNvPr>
          <p:cNvSpPr>
            <a:spLocks noGrp="1"/>
          </p:cNvSpPr>
          <p:nvPr>
            <p:ph type="title" hasCustomPrompt="1"/>
          </p:nvPr>
        </p:nvSpPr>
        <p:spPr>
          <a:xfrm>
            <a:off x="1114117" y="1168461"/>
            <a:ext cx="4842510" cy="1158050"/>
          </a:xfrm>
        </p:spPr>
        <p:txBody>
          <a:bodyPr/>
          <a:lstStyle>
            <a:lvl1pPr marL="0" indent="0" algn="l" defTabSz="914400" rtl="0" eaLnBrk="1" latinLnBrk="0" hangingPunct="1">
              <a:lnSpc>
                <a:spcPts val="4800"/>
              </a:lnSpc>
              <a:spcBef>
                <a:spcPts val="0"/>
              </a:spcBef>
              <a:buFont typeface="Arial" panose="020B0604020202020204" pitchFamily="34" charset="0"/>
              <a:buNone/>
              <a:defRPr lang="en-GB" sz="5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HOW CONFIDENT ARE YOU IN…</a:t>
            </a:r>
            <a:endParaRPr lang="en-GB" dirty="0">
              <a:effectLst/>
              <a:latin typeface="Arial Narrow" panose="020B0604020202020204" pitchFamily="34" charset="0"/>
            </a:endParaRPr>
          </a:p>
        </p:txBody>
      </p:sp>
      <p:sp>
        <p:nvSpPr>
          <p:cNvPr id="4" name="Rounded Rectangle 3">
            <a:extLst>
              <a:ext uri="{FF2B5EF4-FFF2-40B4-BE49-F238E27FC236}">
                <a16:creationId xmlns="" xmlns:a16="http://schemas.microsoft.com/office/drawing/2014/main" id="{0661C023-9805-844E-BB7E-25261792B430}"/>
              </a:ext>
            </a:extLst>
          </p:cNvPr>
          <p:cNvSpPr/>
          <p:nvPr userDrawn="1"/>
        </p:nvSpPr>
        <p:spPr>
          <a:xfrm>
            <a:off x="7186815" y="609157"/>
            <a:ext cx="713912" cy="5032877"/>
          </a:xfrm>
          <a:prstGeom prst="roundRect">
            <a:avLst>
              <a:gd name="adj" fmla="val 47778"/>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Text Placeholder 11">
            <a:extLst>
              <a:ext uri="{FF2B5EF4-FFF2-40B4-BE49-F238E27FC236}">
                <a16:creationId xmlns="" xmlns:a16="http://schemas.microsoft.com/office/drawing/2014/main" id="{38F5023F-1833-8849-B363-2E51EF2B7762}"/>
              </a:ext>
            </a:extLst>
          </p:cNvPr>
          <p:cNvSpPr>
            <a:spLocks noGrp="1"/>
          </p:cNvSpPr>
          <p:nvPr>
            <p:ph type="body" sz="quarter" idx="12" hasCustomPrompt="1"/>
          </p:nvPr>
        </p:nvSpPr>
        <p:spPr>
          <a:xfrm>
            <a:off x="1851243" y="2781617"/>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3" name="Group 22">
            <a:extLst>
              <a:ext uri="{FF2B5EF4-FFF2-40B4-BE49-F238E27FC236}">
                <a16:creationId xmlns="" xmlns:a16="http://schemas.microsoft.com/office/drawing/2014/main" id="{92D26A73-194C-AD4D-AEB4-16C034A25BA5}"/>
              </a:ext>
            </a:extLst>
          </p:cNvPr>
          <p:cNvGrpSpPr/>
          <p:nvPr userDrawn="1"/>
        </p:nvGrpSpPr>
        <p:grpSpPr>
          <a:xfrm>
            <a:off x="0" y="364421"/>
            <a:ext cx="12192000" cy="6493579"/>
            <a:chOff x="0" y="364421"/>
            <a:chExt cx="12192000" cy="6493579"/>
          </a:xfrm>
        </p:grpSpPr>
        <p:sp>
          <p:nvSpPr>
            <p:cNvPr id="25" name="Rectangle 24">
              <a:extLst>
                <a:ext uri="{FF2B5EF4-FFF2-40B4-BE49-F238E27FC236}">
                  <a16:creationId xmlns="" xmlns:a16="http://schemas.microsoft.com/office/drawing/2014/main" id="{21544B69-5B30-6245-91B2-E0E51C038B2D}"/>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picture containing drawing&#10;&#10;Description automatically generated">
              <a:extLst>
                <a:ext uri="{FF2B5EF4-FFF2-40B4-BE49-F238E27FC236}">
                  <a16:creationId xmlns="" xmlns:a16="http://schemas.microsoft.com/office/drawing/2014/main" id="{9B6AB6FF-47BA-A148-B8AB-BC94A98099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0" name="Text Placeholder 11">
            <a:extLst>
              <a:ext uri="{FF2B5EF4-FFF2-40B4-BE49-F238E27FC236}">
                <a16:creationId xmlns="" xmlns:a16="http://schemas.microsoft.com/office/drawing/2014/main" id="{BC30490A-FB38-EB4C-8341-069DB988A0F8}"/>
              </a:ext>
            </a:extLst>
          </p:cNvPr>
          <p:cNvSpPr>
            <a:spLocks noGrp="1"/>
          </p:cNvSpPr>
          <p:nvPr>
            <p:ph type="body" sz="quarter" idx="15" hasCustomPrompt="1"/>
          </p:nvPr>
        </p:nvSpPr>
        <p:spPr>
          <a:xfrm>
            <a:off x="7329006" y="503516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29" name="Text Placeholder 11">
            <a:extLst>
              <a:ext uri="{FF2B5EF4-FFF2-40B4-BE49-F238E27FC236}">
                <a16:creationId xmlns="" xmlns:a16="http://schemas.microsoft.com/office/drawing/2014/main" id="{1F09E805-934A-984B-BE08-DDD222EAB886}"/>
              </a:ext>
            </a:extLst>
          </p:cNvPr>
          <p:cNvSpPr>
            <a:spLocks noGrp="1"/>
          </p:cNvSpPr>
          <p:nvPr>
            <p:ph type="body" sz="quarter" idx="16" hasCustomPrompt="1"/>
          </p:nvPr>
        </p:nvSpPr>
        <p:spPr>
          <a:xfrm>
            <a:off x="7329006" y="4622254"/>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0" name="Text Placeholder 11">
            <a:extLst>
              <a:ext uri="{FF2B5EF4-FFF2-40B4-BE49-F238E27FC236}">
                <a16:creationId xmlns="" xmlns:a16="http://schemas.microsoft.com/office/drawing/2014/main" id="{521B2A97-075F-FB4A-B0C5-8707698C0EC0}"/>
              </a:ext>
            </a:extLst>
          </p:cNvPr>
          <p:cNvSpPr>
            <a:spLocks noGrp="1"/>
          </p:cNvSpPr>
          <p:nvPr>
            <p:ph type="body" sz="quarter" idx="17" hasCustomPrompt="1"/>
          </p:nvPr>
        </p:nvSpPr>
        <p:spPr>
          <a:xfrm>
            <a:off x="7329006" y="4209345"/>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1" name="Text Placeholder 11">
            <a:extLst>
              <a:ext uri="{FF2B5EF4-FFF2-40B4-BE49-F238E27FC236}">
                <a16:creationId xmlns="" xmlns:a16="http://schemas.microsoft.com/office/drawing/2014/main" id="{C951FD27-C830-E144-9DDB-9E834D6F55A7}"/>
              </a:ext>
            </a:extLst>
          </p:cNvPr>
          <p:cNvSpPr>
            <a:spLocks noGrp="1"/>
          </p:cNvSpPr>
          <p:nvPr>
            <p:ph type="body" sz="quarter" idx="18" hasCustomPrompt="1"/>
          </p:nvPr>
        </p:nvSpPr>
        <p:spPr>
          <a:xfrm>
            <a:off x="7329006" y="3796436"/>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2" name="Text Placeholder 11">
            <a:extLst>
              <a:ext uri="{FF2B5EF4-FFF2-40B4-BE49-F238E27FC236}">
                <a16:creationId xmlns="" xmlns:a16="http://schemas.microsoft.com/office/drawing/2014/main" id="{AC487A64-7E51-DC42-BF76-B12EF20E4954}"/>
              </a:ext>
            </a:extLst>
          </p:cNvPr>
          <p:cNvSpPr>
            <a:spLocks noGrp="1"/>
          </p:cNvSpPr>
          <p:nvPr>
            <p:ph type="body" sz="quarter" idx="19" hasCustomPrompt="1"/>
          </p:nvPr>
        </p:nvSpPr>
        <p:spPr>
          <a:xfrm>
            <a:off x="7329006" y="3383527"/>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3" name="Text Placeholder 11">
            <a:extLst>
              <a:ext uri="{FF2B5EF4-FFF2-40B4-BE49-F238E27FC236}">
                <a16:creationId xmlns="" xmlns:a16="http://schemas.microsoft.com/office/drawing/2014/main" id="{CFD55766-2680-2C46-A6AA-E16CE6704530}"/>
              </a:ext>
            </a:extLst>
          </p:cNvPr>
          <p:cNvSpPr>
            <a:spLocks noGrp="1"/>
          </p:cNvSpPr>
          <p:nvPr>
            <p:ph type="body" sz="quarter" idx="20" hasCustomPrompt="1"/>
          </p:nvPr>
        </p:nvSpPr>
        <p:spPr>
          <a:xfrm>
            <a:off x="7329006" y="2970618"/>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4" name="Text Placeholder 11">
            <a:extLst>
              <a:ext uri="{FF2B5EF4-FFF2-40B4-BE49-F238E27FC236}">
                <a16:creationId xmlns="" xmlns:a16="http://schemas.microsoft.com/office/drawing/2014/main" id="{2DDC3AD9-4E01-0B48-B618-B6CE0A021D51}"/>
              </a:ext>
            </a:extLst>
          </p:cNvPr>
          <p:cNvSpPr>
            <a:spLocks noGrp="1"/>
          </p:cNvSpPr>
          <p:nvPr>
            <p:ph type="body" sz="quarter" idx="21" hasCustomPrompt="1"/>
          </p:nvPr>
        </p:nvSpPr>
        <p:spPr>
          <a:xfrm>
            <a:off x="7329006" y="2557709"/>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5" name="Text Placeholder 11">
            <a:extLst>
              <a:ext uri="{FF2B5EF4-FFF2-40B4-BE49-F238E27FC236}">
                <a16:creationId xmlns="" xmlns:a16="http://schemas.microsoft.com/office/drawing/2014/main" id="{218ECE1E-C2F9-6A4E-A44F-DABC27FAF68E}"/>
              </a:ext>
            </a:extLst>
          </p:cNvPr>
          <p:cNvSpPr>
            <a:spLocks noGrp="1"/>
          </p:cNvSpPr>
          <p:nvPr>
            <p:ph type="body" sz="quarter" idx="22" hasCustomPrompt="1"/>
          </p:nvPr>
        </p:nvSpPr>
        <p:spPr>
          <a:xfrm>
            <a:off x="7329006" y="214480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6" name="Text Placeholder 11">
            <a:extLst>
              <a:ext uri="{FF2B5EF4-FFF2-40B4-BE49-F238E27FC236}">
                <a16:creationId xmlns="" xmlns:a16="http://schemas.microsoft.com/office/drawing/2014/main" id="{FD354062-AE84-AB4A-B6B9-319AF364D8F5}"/>
              </a:ext>
            </a:extLst>
          </p:cNvPr>
          <p:cNvSpPr>
            <a:spLocks noGrp="1"/>
          </p:cNvSpPr>
          <p:nvPr>
            <p:ph type="body" sz="quarter" idx="23" hasCustomPrompt="1"/>
          </p:nvPr>
        </p:nvSpPr>
        <p:spPr>
          <a:xfrm>
            <a:off x="7329006" y="1731891"/>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7" name="Text Placeholder 11">
            <a:extLst>
              <a:ext uri="{FF2B5EF4-FFF2-40B4-BE49-F238E27FC236}">
                <a16:creationId xmlns="" xmlns:a16="http://schemas.microsoft.com/office/drawing/2014/main" id="{4DA50AA8-1923-CF43-A21F-5DC8A3A54597}"/>
              </a:ext>
            </a:extLst>
          </p:cNvPr>
          <p:cNvSpPr>
            <a:spLocks noGrp="1"/>
          </p:cNvSpPr>
          <p:nvPr>
            <p:ph type="body" sz="quarter" idx="24" hasCustomPrompt="1"/>
          </p:nvPr>
        </p:nvSpPr>
        <p:spPr>
          <a:xfrm>
            <a:off x="7329006" y="1318982"/>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8" name="Text Placeholder 11">
            <a:extLst>
              <a:ext uri="{FF2B5EF4-FFF2-40B4-BE49-F238E27FC236}">
                <a16:creationId xmlns="" xmlns:a16="http://schemas.microsoft.com/office/drawing/2014/main" id="{B6678967-AC9C-0F4B-A059-654B000148BE}"/>
              </a:ext>
            </a:extLst>
          </p:cNvPr>
          <p:cNvSpPr>
            <a:spLocks noGrp="1"/>
          </p:cNvSpPr>
          <p:nvPr>
            <p:ph type="body" sz="quarter" idx="25" hasCustomPrompt="1"/>
          </p:nvPr>
        </p:nvSpPr>
        <p:spPr>
          <a:xfrm>
            <a:off x="7329006" y="906073"/>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cxnSp>
        <p:nvCxnSpPr>
          <p:cNvPr id="9" name="Straight Connector 8">
            <a:extLst>
              <a:ext uri="{FF2B5EF4-FFF2-40B4-BE49-F238E27FC236}">
                <a16:creationId xmlns="" xmlns:a16="http://schemas.microsoft.com/office/drawing/2014/main" id="{D27D45C8-EA6D-E246-BC47-8617FEECDBCE}"/>
              </a:ext>
            </a:extLst>
          </p:cNvPr>
          <p:cNvCxnSpPr>
            <a:cxnSpLocks/>
          </p:cNvCxnSpPr>
          <p:nvPr userDrawn="1"/>
        </p:nvCxnSpPr>
        <p:spPr>
          <a:xfrm flipH="1">
            <a:off x="7758537" y="1072788"/>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A3A42C35-E3C8-034D-9E09-07DA24A3694B}"/>
              </a:ext>
            </a:extLst>
          </p:cNvPr>
          <p:cNvSpPr/>
          <p:nvPr userDrawn="1"/>
        </p:nvSpPr>
        <p:spPr>
          <a:xfrm>
            <a:off x="9118005" y="882094"/>
            <a:ext cx="2582764"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1">
            <a:extLst>
              <a:ext uri="{FF2B5EF4-FFF2-40B4-BE49-F238E27FC236}">
                <a16:creationId xmlns="" xmlns:a16="http://schemas.microsoft.com/office/drawing/2014/main" id="{D5E37F62-1F9C-C043-865A-159FAE4A804F}"/>
              </a:ext>
            </a:extLst>
          </p:cNvPr>
          <p:cNvSpPr>
            <a:spLocks noGrp="1"/>
          </p:cNvSpPr>
          <p:nvPr>
            <p:ph type="body" sz="quarter" idx="26" hasCustomPrompt="1"/>
          </p:nvPr>
        </p:nvSpPr>
        <p:spPr>
          <a:xfrm>
            <a:off x="9118006" y="914447"/>
            <a:ext cx="2582764"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Extremely confident</a:t>
            </a:r>
          </a:p>
        </p:txBody>
      </p:sp>
      <p:cxnSp>
        <p:nvCxnSpPr>
          <p:cNvPr id="41" name="Straight Connector 40">
            <a:extLst>
              <a:ext uri="{FF2B5EF4-FFF2-40B4-BE49-F238E27FC236}">
                <a16:creationId xmlns="" xmlns:a16="http://schemas.microsoft.com/office/drawing/2014/main" id="{D002B742-4BB5-2244-A4F7-5F0532F105D3}"/>
              </a:ext>
            </a:extLst>
          </p:cNvPr>
          <p:cNvCxnSpPr>
            <a:cxnSpLocks/>
          </p:cNvCxnSpPr>
          <p:nvPr userDrawn="1"/>
        </p:nvCxnSpPr>
        <p:spPr>
          <a:xfrm flipH="1">
            <a:off x="7758537" y="5207806"/>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 xmlns:a16="http://schemas.microsoft.com/office/drawing/2014/main" id="{641C8E36-B287-7449-8350-BFBC121244E0}"/>
              </a:ext>
            </a:extLst>
          </p:cNvPr>
          <p:cNvSpPr/>
          <p:nvPr userDrawn="1"/>
        </p:nvSpPr>
        <p:spPr>
          <a:xfrm>
            <a:off x="9118005" y="5025985"/>
            <a:ext cx="1890305"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11">
            <a:extLst>
              <a:ext uri="{FF2B5EF4-FFF2-40B4-BE49-F238E27FC236}">
                <a16:creationId xmlns="" xmlns:a16="http://schemas.microsoft.com/office/drawing/2014/main" id="{FC7F701F-F688-E840-AC7D-EE9947D8633C}"/>
              </a:ext>
            </a:extLst>
          </p:cNvPr>
          <p:cNvSpPr>
            <a:spLocks noGrp="1"/>
          </p:cNvSpPr>
          <p:nvPr>
            <p:ph type="body" sz="quarter" idx="27" hasCustomPrompt="1"/>
          </p:nvPr>
        </p:nvSpPr>
        <p:spPr>
          <a:xfrm>
            <a:off x="9118006" y="5058338"/>
            <a:ext cx="1890305"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Not confident</a:t>
            </a:r>
          </a:p>
        </p:txBody>
      </p:sp>
      <p:sp>
        <p:nvSpPr>
          <p:cNvPr id="28" name="Slide Number Placeholder 5">
            <a:extLst>
              <a:ext uri="{FF2B5EF4-FFF2-40B4-BE49-F238E27FC236}">
                <a16:creationId xmlns="" xmlns:a16="http://schemas.microsoft.com/office/drawing/2014/main" id="{720550EB-3A82-CB48-86A9-101B4E55A159}"/>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44" name="Picture 43">
            <a:extLst>
              <a:ext uri="{FF2B5EF4-FFF2-40B4-BE49-F238E27FC236}">
                <a16:creationId xmlns="" xmlns:a16="http://schemas.microsoft.com/office/drawing/2014/main" id="{9F8A278E-84DF-B349-8102-B3AD28625EE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72699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8BC53F"/>
        </a:solidFill>
        <a:effectLst/>
      </p:bgPr>
    </p:bg>
    <p:spTree>
      <p:nvGrpSpPr>
        <p:cNvPr id="1" name=""/>
        <p:cNvGrpSpPr/>
        <p:nvPr/>
      </p:nvGrpSpPr>
      <p:grpSpPr>
        <a:xfrm>
          <a:off x="0" y="0"/>
          <a:ext cx="0" cy="0"/>
          <a:chOff x="0" y="0"/>
          <a:chExt cx="0" cy="0"/>
        </a:xfrm>
      </p:grpSpPr>
      <p:pic>
        <p:nvPicPr>
          <p:cNvPr id="27" name="Picture 26" descr="A close up of a logo&#10;&#10;Description automatically generated">
            <a:extLst>
              <a:ext uri="{FF2B5EF4-FFF2-40B4-BE49-F238E27FC236}">
                <a16:creationId xmlns="" xmlns:a16="http://schemas.microsoft.com/office/drawing/2014/main" id="{218A7B22-0EFC-B54F-AC53-C61BC3B855DB}"/>
              </a:ext>
            </a:extLst>
          </p:cNvPr>
          <p:cNvPicPr>
            <a:picLocks noChangeAspect="1"/>
          </p:cNvPicPr>
          <p:nvPr userDrawn="1"/>
        </p:nvPicPr>
        <p:blipFill>
          <a:blip r:embed="rId2" cstate="print">
            <a:alphaModFix amt="40000"/>
            <a:extLst>
              <a:ext uri="{28A0092B-C50C-407E-A947-70E740481C1C}">
                <a14:useLocalDpi xmlns:a14="http://schemas.microsoft.com/office/drawing/2010/main"/>
              </a:ext>
            </a:extLst>
          </a:blip>
          <a:stretch>
            <a:fillRect/>
          </a:stretch>
        </p:blipFill>
        <p:spPr>
          <a:xfrm>
            <a:off x="2286000" y="-298156"/>
            <a:ext cx="13139978" cy="13110810"/>
          </a:xfrm>
          <a:prstGeom prst="rect">
            <a:avLst/>
          </a:prstGeom>
        </p:spPr>
      </p:pic>
      <p:sp>
        <p:nvSpPr>
          <p:cNvPr id="5" name="Title 4">
            <a:extLst>
              <a:ext uri="{FF2B5EF4-FFF2-40B4-BE49-F238E27FC236}">
                <a16:creationId xmlns="" xmlns:a16="http://schemas.microsoft.com/office/drawing/2014/main" id="{191EEAA5-B2D1-F640-8E22-45991DEB2E85}"/>
              </a:ext>
            </a:extLst>
          </p:cNvPr>
          <p:cNvSpPr>
            <a:spLocks noGrp="1"/>
          </p:cNvSpPr>
          <p:nvPr>
            <p:ph type="title" hasCustomPrompt="1"/>
          </p:nvPr>
        </p:nvSpPr>
        <p:spPr>
          <a:xfrm>
            <a:off x="2762264" y="954831"/>
            <a:ext cx="4860404" cy="992188"/>
          </a:xfrm>
        </p:spPr>
        <p:txBody>
          <a:bodyPr/>
          <a:lstStyle>
            <a:lvl1pPr>
              <a:lnSpc>
                <a:spcPts val="4800"/>
              </a:lnSpc>
              <a:defRPr lang="en-GB" sz="5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ALL </a:t>
            </a:r>
            <a:br>
              <a:rPr lang="en-GB" dirty="0"/>
            </a:br>
            <a:r>
              <a:rPr lang="en-GB" dirty="0"/>
              <a:t>SCRUNCHED-UP</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8" name="Text Placeholder 11">
            <a:extLst>
              <a:ext uri="{FF2B5EF4-FFF2-40B4-BE49-F238E27FC236}">
                <a16:creationId xmlns="" xmlns:a16="http://schemas.microsoft.com/office/drawing/2014/main" id="{0146A7C5-9CAC-964F-9A69-F3321C6C2A1D}"/>
              </a:ext>
            </a:extLst>
          </p:cNvPr>
          <p:cNvSpPr>
            <a:spLocks noGrp="1"/>
          </p:cNvSpPr>
          <p:nvPr>
            <p:ph type="body" sz="quarter" idx="14" hasCustomPrompt="1"/>
          </p:nvPr>
        </p:nvSpPr>
        <p:spPr>
          <a:xfrm>
            <a:off x="1634490" y="2432545"/>
            <a:ext cx="4392805" cy="1097733"/>
          </a:xfrm>
        </p:spPr>
        <p:txBody>
          <a:bodyPr numCol="1" spcCol="54000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In your groups draw an image of a pupil who has just started the new school year.</a:t>
            </a:r>
            <a:endParaRPr lang="en-GB" dirty="0">
              <a:effectLst/>
              <a:latin typeface="Arial" panose="020B0604020202020204" pitchFamily="34" charset="0"/>
            </a:endParaRPr>
          </a:p>
        </p:txBody>
      </p:sp>
      <p:sp>
        <p:nvSpPr>
          <p:cNvPr id="24" name="Text Placeholder 11">
            <a:extLst>
              <a:ext uri="{FF2B5EF4-FFF2-40B4-BE49-F238E27FC236}">
                <a16:creationId xmlns="" xmlns:a16="http://schemas.microsoft.com/office/drawing/2014/main" id="{647B576F-BECF-7E40-9064-3AE1723C095D}"/>
              </a:ext>
            </a:extLst>
          </p:cNvPr>
          <p:cNvSpPr>
            <a:spLocks noGrp="1"/>
          </p:cNvSpPr>
          <p:nvPr>
            <p:ph type="body" sz="quarter" idx="12" hasCustomPrompt="1"/>
          </p:nvPr>
        </p:nvSpPr>
        <p:spPr>
          <a:xfrm>
            <a:off x="1354238" y="3849081"/>
            <a:ext cx="4673057" cy="557705"/>
          </a:xfrm>
        </p:spPr>
        <p:txBody>
          <a:bodyPr numCol="1" spcCol="54000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worries might this new pupil </a:t>
            </a:r>
            <a:br>
              <a:rPr lang="en-GB" dirty="0">
                <a:effectLst/>
                <a:latin typeface="Arial" panose="020B0604020202020204" pitchFamily="34" charset="0"/>
              </a:rPr>
            </a:br>
            <a:r>
              <a:rPr lang="en-GB" dirty="0">
                <a:effectLst/>
                <a:latin typeface="Arial" panose="020B0604020202020204" pitchFamily="34" charset="0"/>
              </a:rPr>
              <a:t>have about the school year ahead?</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6493397" y="1671186"/>
            <a:ext cx="5698603" cy="5159375"/>
          </a:xfrm>
        </p:spPr>
        <p:txBody>
          <a:bodyPr/>
          <a:lstStyle/>
          <a:p>
            <a:endParaRPr lang="en-US" dirty="0"/>
          </a:p>
        </p:txBody>
      </p:sp>
      <p:pic>
        <p:nvPicPr>
          <p:cNvPr id="26" name="Picture 25" descr="A picture containing drawing&#10;&#10;Description automatically generated">
            <a:extLst>
              <a:ext uri="{FF2B5EF4-FFF2-40B4-BE49-F238E27FC236}">
                <a16:creationId xmlns="" xmlns:a16="http://schemas.microsoft.com/office/drawing/2014/main" id="{2A8A608A-90A6-3746-881B-739CB8F55DE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365949" y="364421"/>
            <a:ext cx="472812" cy="193021"/>
          </a:xfrm>
          <a:prstGeom prst="rect">
            <a:avLst/>
          </a:prstGeom>
        </p:spPr>
      </p:pic>
      <p:pic>
        <p:nvPicPr>
          <p:cNvPr id="11" name="Picture 10">
            <a:extLst>
              <a:ext uri="{FF2B5EF4-FFF2-40B4-BE49-F238E27FC236}">
                <a16:creationId xmlns="" xmlns:a16="http://schemas.microsoft.com/office/drawing/2014/main" id="{6DF2D283-D168-ED42-A75E-79FC8904BB0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3820395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599"/>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 xmlns:a16="http://schemas.microsoft.com/office/drawing/2014/main" id="{17565C2C-AE17-BC49-90B6-70B7081379E6}"/>
              </a:ext>
            </a:extLst>
          </p:cNvPr>
          <p:cNvSpPr>
            <a:spLocks noGrp="1"/>
          </p:cNvSpPr>
          <p:nvPr>
            <p:ph type="title" hasCustomPrompt="1"/>
          </p:nvPr>
        </p:nvSpPr>
        <p:spPr>
          <a:xfrm>
            <a:off x="548639" y="1203086"/>
            <a:ext cx="3429277" cy="1766230"/>
          </a:xfrm>
        </p:spPr>
        <p:txBody>
          <a:bodyPr/>
          <a:lstStyle>
            <a:lvl1pPr marL="0" indent="0" algn="r" defTabSz="914400" rtl="0" eaLnBrk="1" latinLnBrk="0" hangingPunct="1">
              <a:lnSpc>
                <a:spcPts val="4800"/>
              </a:lnSpc>
              <a:spcBef>
                <a:spcPts val="0"/>
              </a:spcBef>
              <a:buFont typeface="Arial" panose="020B0604020202020204" pitchFamily="34" charset="0"/>
              <a:buNone/>
              <a:defRPr lang="en-GB" sz="5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WHAT ARE </a:t>
            </a:r>
            <a:br>
              <a:rPr lang="en-GB" b="1" dirty="0">
                <a:effectLst/>
                <a:latin typeface="Arial Narrow" panose="020B0604020202020204" pitchFamily="34" charset="0"/>
              </a:rPr>
            </a:br>
            <a:r>
              <a:rPr lang="en-GB" b="1" dirty="0">
                <a:effectLst/>
                <a:latin typeface="Arial Narrow" panose="020B0604020202020204" pitchFamily="34" charset="0"/>
              </a:rPr>
              <a:t>THE SIGNS </a:t>
            </a:r>
            <a:br>
              <a:rPr lang="en-GB" b="1" dirty="0">
                <a:effectLst/>
                <a:latin typeface="Arial Narrow" panose="020B0604020202020204" pitchFamily="34" charset="0"/>
              </a:rPr>
            </a:br>
            <a:r>
              <a:rPr lang="en-GB" b="1" dirty="0">
                <a:effectLst/>
                <a:latin typeface="Arial Narrow" panose="020B0604020202020204" pitchFamily="34" charset="0"/>
              </a:rPr>
              <a:t>OF WORRY?</a:t>
            </a:r>
            <a:endParaRPr lang="en-GB" dirty="0">
              <a:effectLst/>
              <a:latin typeface="Arial Narrow" panose="020B0604020202020204" pitchFamily="34" charset="0"/>
            </a:endParaRPr>
          </a:p>
        </p:txBody>
      </p:sp>
      <p:sp>
        <p:nvSpPr>
          <p:cNvPr id="17" name="Text Placeholder 11">
            <a:extLst>
              <a:ext uri="{FF2B5EF4-FFF2-40B4-BE49-F238E27FC236}">
                <a16:creationId xmlns="" xmlns:a16="http://schemas.microsoft.com/office/drawing/2014/main" id="{80A9F173-3C7D-5440-94CA-BFE82CEAA762}"/>
              </a:ext>
            </a:extLst>
          </p:cNvPr>
          <p:cNvSpPr>
            <a:spLocks noGrp="1"/>
          </p:cNvSpPr>
          <p:nvPr>
            <p:ph type="body" sz="quarter" idx="14" hasCustomPrompt="1"/>
          </p:nvPr>
        </p:nvSpPr>
        <p:spPr>
          <a:xfrm>
            <a:off x="7770126" y="1362703"/>
            <a:ext cx="4073164" cy="431373"/>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Feelings:</a:t>
            </a:r>
            <a:endParaRPr lang="en-GB" dirty="0">
              <a:effectLst/>
              <a:latin typeface="Arial" panose="020B0604020202020204" pitchFamily="34" charset="0"/>
            </a:endParaRPr>
          </a:p>
        </p:txBody>
      </p:sp>
      <p:pic>
        <p:nvPicPr>
          <p:cNvPr id="25" name="Picture 24" descr="A close up of a logo&#10;&#10;Description automatically generated">
            <a:extLst>
              <a:ext uri="{FF2B5EF4-FFF2-40B4-BE49-F238E27FC236}">
                <a16:creationId xmlns="" xmlns:a16="http://schemas.microsoft.com/office/drawing/2014/main" id="{A1285E99-DDAB-9E48-9784-A64A00199DA8}"/>
              </a:ext>
            </a:extLst>
          </p:cNvPr>
          <p:cNvPicPr>
            <a:picLocks noChangeAspect="1"/>
          </p:cNvPicPr>
          <p:nvPr userDrawn="1"/>
        </p:nvPicPr>
        <p:blipFill rotWithShape="1">
          <a:blip r:embed="rId3" cstate="print">
            <a:alphaModFix amt="40000"/>
            <a:extLst>
              <a:ext uri="{28A0092B-C50C-407E-A947-70E740481C1C}">
                <a14:useLocalDpi xmlns:a14="http://schemas.microsoft.com/office/drawing/2010/main"/>
              </a:ext>
            </a:extLst>
          </a:blip>
          <a:srcRect l="1" t="11833" r="-240"/>
          <a:stretch/>
        </p:blipFill>
        <p:spPr>
          <a:xfrm>
            <a:off x="-721654" y="-158669"/>
            <a:ext cx="13171561" cy="11559382"/>
          </a:xfrm>
          <a:prstGeom prst="rect">
            <a:avLst/>
          </a:prstGeom>
        </p:spPr>
      </p:pic>
      <p:sp>
        <p:nvSpPr>
          <p:cNvPr id="18" name="Text Placeholder 11">
            <a:extLst>
              <a:ext uri="{FF2B5EF4-FFF2-40B4-BE49-F238E27FC236}">
                <a16:creationId xmlns="" xmlns:a16="http://schemas.microsoft.com/office/drawing/2014/main" id="{92833A0B-0353-B54B-B781-F6BCFCB4A2F4}"/>
              </a:ext>
            </a:extLst>
          </p:cNvPr>
          <p:cNvSpPr>
            <a:spLocks noGrp="1"/>
          </p:cNvSpPr>
          <p:nvPr>
            <p:ph type="body" sz="quarter" idx="12" hasCustomPrompt="1"/>
          </p:nvPr>
        </p:nvSpPr>
        <p:spPr>
          <a:xfrm>
            <a:off x="7770126" y="1991625"/>
            <a:ext cx="4073164" cy="1353459"/>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sp>
        <p:nvSpPr>
          <p:cNvPr id="23" name="Text Placeholder 11">
            <a:extLst>
              <a:ext uri="{FF2B5EF4-FFF2-40B4-BE49-F238E27FC236}">
                <a16:creationId xmlns="" xmlns:a16="http://schemas.microsoft.com/office/drawing/2014/main" id="{4AEF50F5-17C5-3B4D-A762-1A7A54A701F5}"/>
              </a:ext>
            </a:extLst>
          </p:cNvPr>
          <p:cNvSpPr>
            <a:spLocks noGrp="1"/>
          </p:cNvSpPr>
          <p:nvPr>
            <p:ph type="body" sz="quarter" idx="17" hasCustomPrompt="1"/>
          </p:nvPr>
        </p:nvSpPr>
        <p:spPr>
          <a:xfrm>
            <a:off x="7770126" y="3781811"/>
            <a:ext cx="4073164" cy="431373"/>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Thoughts:</a:t>
            </a:r>
            <a:endParaRPr lang="en-GB" dirty="0">
              <a:effectLst/>
              <a:latin typeface="Arial" panose="020B0604020202020204" pitchFamily="34" charset="0"/>
            </a:endParaRPr>
          </a:p>
        </p:txBody>
      </p:sp>
      <p:sp>
        <p:nvSpPr>
          <p:cNvPr id="24" name="Text Placeholder 11">
            <a:extLst>
              <a:ext uri="{FF2B5EF4-FFF2-40B4-BE49-F238E27FC236}">
                <a16:creationId xmlns="" xmlns:a16="http://schemas.microsoft.com/office/drawing/2014/main" id="{B655CADA-B91E-9E4C-929F-850F8FC01A87}"/>
              </a:ext>
            </a:extLst>
          </p:cNvPr>
          <p:cNvSpPr>
            <a:spLocks noGrp="1"/>
          </p:cNvSpPr>
          <p:nvPr>
            <p:ph type="body" sz="quarter" idx="18" hasCustomPrompt="1"/>
          </p:nvPr>
        </p:nvSpPr>
        <p:spPr>
          <a:xfrm>
            <a:off x="7770126" y="4410733"/>
            <a:ext cx="4073164" cy="566381"/>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the Year 6 pupil </a:t>
            </a:r>
            <a:br>
              <a:rPr lang="en-GB" dirty="0">
                <a:effectLst/>
                <a:latin typeface="Arial" panose="020B0604020202020204" pitchFamily="34" charset="0"/>
              </a:rPr>
            </a:br>
            <a:r>
              <a:rPr lang="en-GB" dirty="0">
                <a:effectLst/>
                <a:latin typeface="Arial" panose="020B0604020202020204" pitchFamily="34" charset="0"/>
              </a:rPr>
              <a:t>be thinking?</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2961564" y="1228487"/>
            <a:ext cx="4477767" cy="5633246"/>
          </a:xfrm>
        </p:spPr>
        <p:txBody>
          <a:bodyPr/>
          <a:lstStyle/>
          <a:p>
            <a:endParaRPr lang="en-US" dirty="0"/>
          </a:p>
        </p:txBody>
      </p:sp>
      <p:pic>
        <p:nvPicPr>
          <p:cNvPr id="15" name="Picture 14">
            <a:extLst>
              <a:ext uri="{FF2B5EF4-FFF2-40B4-BE49-F238E27FC236}">
                <a16:creationId xmlns="" xmlns:a16="http://schemas.microsoft.com/office/drawing/2014/main" id="{FA2C0E61-9292-CF41-94EB-7BAA391D874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212540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599"/>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9" name="Picture 18" descr="A close up of a logo&#10;&#10;Description automatically generated">
            <a:extLst>
              <a:ext uri="{FF2B5EF4-FFF2-40B4-BE49-F238E27FC236}">
                <a16:creationId xmlns="" xmlns:a16="http://schemas.microsoft.com/office/drawing/2014/main" id="{7540CE07-3AB2-D34F-BD0B-4D2D58BC354C}"/>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2138246" y="364421"/>
            <a:ext cx="13740601" cy="13710100"/>
          </a:xfrm>
          <a:prstGeom prst="rect">
            <a:avLst/>
          </a:prstGeom>
        </p:spPr>
      </p:pic>
      <p:sp>
        <p:nvSpPr>
          <p:cNvPr id="16" name="Title 1">
            <a:extLst>
              <a:ext uri="{FF2B5EF4-FFF2-40B4-BE49-F238E27FC236}">
                <a16:creationId xmlns="" xmlns:a16="http://schemas.microsoft.com/office/drawing/2014/main" id="{4FC28DD2-B3D9-034D-BD50-C8A0F9052004}"/>
              </a:ext>
            </a:extLst>
          </p:cNvPr>
          <p:cNvSpPr>
            <a:spLocks noGrp="1"/>
          </p:cNvSpPr>
          <p:nvPr>
            <p:ph type="title" hasCustomPrompt="1"/>
          </p:nvPr>
        </p:nvSpPr>
        <p:spPr>
          <a:xfrm>
            <a:off x="1723072" y="938661"/>
            <a:ext cx="3429277" cy="1766230"/>
          </a:xfrm>
        </p:spPr>
        <p:txBody>
          <a:bodyPr/>
          <a:lstStyle>
            <a:lvl1pPr marL="0" indent="0" algn="l" defTabSz="914400" rtl="0" eaLnBrk="1" latinLnBrk="0" hangingPunct="1">
              <a:lnSpc>
                <a:spcPts val="4800"/>
              </a:lnSpc>
              <a:spcBef>
                <a:spcPts val="0"/>
              </a:spcBef>
              <a:buFont typeface="Arial" panose="020B0604020202020204" pitchFamily="34" charset="0"/>
              <a:buNone/>
              <a:defRPr lang="en-GB" sz="5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WHAT ARE </a:t>
            </a:r>
            <a:br>
              <a:rPr lang="en-GB" b="1" dirty="0">
                <a:effectLst/>
                <a:latin typeface="Arial Narrow" panose="020B0604020202020204" pitchFamily="34" charset="0"/>
              </a:rPr>
            </a:br>
            <a:r>
              <a:rPr lang="en-GB" b="1" dirty="0">
                <a:effectLst/>
                <a:latin typeface="Arial Narrow" panose="020B0604020202020204" pitchFamily="34" charset="0"/>
              </a:rPr>
              <a:t>THE SIGNS </a:t>
            </a:r>
            <a:br>
              <a:rPr lang="en-GB" b="1" dirty="0">
                <a:effectLst/>
                <a:latin typeface="Arial Narrow" panose="020B0604020202020204" pitchFamily="34" charset="0"/>
              </a:rPr>
            </a:br>
            <a:r>
              <a:rPr lang="en-GB" b="1" dirty="0">
                <a:effectLst/>
                <a:latin typeface="Arial Narrow" panose="020B0604020202020204" pitchFamily="34" charset="0"/>
              </a:rPr>
              <a:t>OF WORRY?</a:t>
            </a:r>
            <a:endParaRPr lang="en-GB" dirty="0">
              <a:effectLst/>
              <a:latin typeface="Arial Narrow" panose="020B0604020202020204" pitchFamily="34" charset="0"/>
            </a:endParaRPr>
          </a:p>
        </p:txBody>
      </p:sp>
      <p:sp>
        <p:nvSpPr>
          <p:cNvPr id="18" name="Text Placeholder 11">
            <a:extLst>
              <a:ext uri="{FF2B5EF4-FFF2-40B4-BE49-F238E27FC236}">
                <a16:creationId xmlns="" xmlns:a16="http://schemas.microsoft.com/office/drawing/2014/main" id="{92833A0B-0353-B54B-B781-F6BCFCB4A2F4}"/>
              </a:ext>
            </a:extLst>
          </p:cNvPr>
          <p:cNvSpPr>
            <a:spLocks noGrp="1"/>
          </p:cNvSpPr>
          <p:nvPr>
            <p:ph type="body" sz="quarter" idx="12" hasCustomPrompt="1"/>
          </p:nvPr>
        </p:nvSpPr>
        <p:spPr>
          <a:xfrm>
            <a:off x="6902025" y="934346"/>
            <a:ext cx="4477766" cy="1872739"/>
          </a:xfrm>
        </p:spPr>
        <p:txBody>
          <a:bodyPr numCol="1"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feelings might the Year 6 pupil have?</a:t>
            </a:r>
          </a:p>
          <a:p>
            <a:r>
              <a:rPr lang="en-GB" dirty="0">
                <a:effectLst/>
                <a:latin typeface="Arial" panose="020B0604020202020204" pitchFamily="34" charset="0"/>
              </a:rPr>
              <a:t>Think about positive and negative feelings that might be linked. </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5" name="Text Placeholder 11">
            <a:extLst>
              <a:ext uri="{FF2B5EF4-FFF2-40B4-BE49-F238E27FC236}">
                <a16:creationId xmlns="" xmlns:a16="http://schemas.microsoft.com/office/drawing/2014/main" id="{570FCB01-9F72-A146-B1A2-8FB4C8E5C8FD}"/>
              </a:ext>
            </a:extLst>
          </p:cNvPr>
          <p:cNvSpPr>
            <a:spLocks noGrp="1"/>
          </p:cNvSpPr>
          <p:nvPr>
            <p:ph type="body" sz="quarter" idx="28" hasCustomPrompt="1"/>
          </p:nvPr>
        </p:nvSpPr>
        <p:spPr>
          <a:xfrm>
            <a:off x="6928157" y="3278353"/>
            <a:ext cx="4611801" cy="2161748"/>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2961564" y="1228487"/>
            <a:ext cx="4477767" cy="5633246"/>
          </a:xfrm>
        </p:spPr>
        <p:txBody>
          <a:bodyPr/>
          <a:lstStyle/>
          <a:p>
            <a:endParaRPr lang="en-US" dirty="0"/>
          </a:p>
        </p:txBody>
      </p:sp>
      <p:pic>
        <p:nvPicPr>
          <p:cNvPr id="13" name="Picture 12">
            <a:extLst>
              <a:ext uri="{FF2B5EF4-FFF2-40B4-BE49-F238E27FC236}">
                <a16:creationId xmlns="" xmlns:a16="http://schemas.microsoft.com/office/drawing/2014/main" id="{17B75888-A92E-0547-ADBF-049575B887D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2552898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A95661E-A6CC-A247-8CE5-4B4F5A181524}"/>
              </a:ext>
            </a:extLst>
          </p:cNvPr>
          <p:cNvSpPr>
            <a:spLocks noGrp="1"/>
          </p:cNvSpPr>
          <p:nvPr>
            <p:ph type="title"/>
          </p:nvPr>
        </p:nvSpPr>
        <p:spPr>
          <a:xfrm>
            <a:off x="838200" y="681037"/>
            <a:ext cx="10515600" cy="724639"/>
          </a:xfrm>
          <a:prstGeom prst="rect">
            <a:avLst/>
          </a:prstGeom>
        </p:spPr>
        <p:txBody>
          <a:bodyPr vert="horz" wrap="square" lIns="0" tIns="0" rIns="0" bIns="0"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 xmlns:a16="http://schemas.microsoft.com/office/drawing/2014/main" id="{F01B2113-EAA7-DC4A-8BD3-9E416DD4ECE9}"/>
              </a:ext>
            </a:extLst>
          </p:cNvPr>
          <p:cNvSpPr>
            <a:spLocks noGrp="1"/>
          </p:cNvSpPr>
          <p:nvPr>
            <p:ph type="body" idx="1"/>
          </p:nvPr>
        </p:nvSpPr>
        <p:spPr>
          <a:xfrm>
            <a:off x="838200" y="1825625"/>
            <a:ext cx="10515600" cy="4351338"/>
          </a:xfrm>
          <a:prstGeom prst="rect">
            <a:avLst/>
          </a:prstGeom>
        </p:spPr>
        <p:txBody>
          <a:bodyPr vert="horz" wrap="square" lIns="0" tIns="0" rIns="0" bIns="0" rtlCol="0" anchor="t" anchorCtr="0">
            <a:noAutofit/>
          </a:bodyPr>
          <a:lstStyle/>
          <a:p>
            <a:pPr lvl="0"/>
            <a:r>
              <a:rPr lang="en-GB" dirty="0"/>
              <a:t>Click to edit Master text styles</a:t>
            </a:r>
          </a:p>
          <a:p>
            <a:pPr lvl="1"/>
            <a:r>
              <a:rPr lang="en-GB" dirty="0"/>
              <a:t>Second level</a:t>
            </a:r>
          </a:p>
          <a:p>
            <a:pPr lvl="2"/>
            <a:r>
              <a:rPr lang="en-GB" dirty="0"/>
              <a:t>Teachers Font</a:t>
            </a:r>
          </a:p>
        </p:txBody>
      </p:sp>
      <p:sp>
        <p:nvSpPr>
          <p:cNvPr id="4" name="Date Placeholder 3">
            <a:extLst>
              <a:ext uri="{FF2B5EF4-FFF2-40B4-BE49-F238E27FC236}">
                <a16:creationId xmlns="" xmlns:a16="http://schemas.microsoft.com/office/drawing/2014/main" id="{5AAB5AF8-DB23-5041-BBAB-8ED9CBB913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FF7B830-60FA-144A-9962-95BB97BCD7B9}" type="datetimeFigureOut">
              <a:rPr lang="en-US" smtClean="0"/>
              <a:pPr/>
              <a:t>3/9/2021</a:t>
            </a:fld>
            <a:endParaRPr lang="en-US"/>
          </a:p>
        </p:txBody>
      </p:sp>
      <p:sp>
        <p:nvSpPr>
          <p:cNvPr id="5" name="Footer Placeholder 4">
            <a:extLst>
              <a:ext uri="{FF2B5EF4-FFF2-40B4-BE49-F238E27FC236}">
                <a16:creationId xmlns="" xmlns:a16="http://schemas.microsoft.com/office/drawing/2014/main" id="{469919D4-E06C-B045-8A76-DB79B9E69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 xmlns:a16="http://schemas.microsoft.com/office/drawing/2014/main" id="{FA155A0B-E151-A041-B075-72DB7E104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9001D0E-28B2-3D47-82E3-4133A2ED90BF}" type="slidenum">
              <a:rPr lang="en-US" smtClean="0"/>
              <a:pPr/>
              <a:t>‹#›</a:t>
            </a:fld>
            <a:endParaRPr lang="en-US"/>
          </a:p>
        </p:txBody>
      </p:sp>
    </p:spTree>
    <p:extLst>
      <p:ext uri="{BB962C8B-B14F-4D97-AF65-F5344CB8AC3E}">
        <p14:creationId xmlns:p14="http://schemas.microsoft.com/office/powerpoint/2010/main" val="2726306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65" r:id="rId5"/>
    <p:sldLayoutId id="2147483653" r:id="rId6"/>
    <p:sldLayoutId id="2147483666" r:id="rId7"/>
    <p:sldLayoutId id="2147483654" r:id="rId8"/>
    <p:sldLayoutId id="2147483667" r:id="rId9"/>
    <p:sldLayoutId id="2147483657" r:id="rId10"/>
    <p:sldLayoutId id="2147483668" r:id="rId11"/>
    <p:sldLayoutId id="2147483669" r:id="rId12"/>
    <p:sldLayoutId id="2147483670" r:id="rId13"/>
    <p:sldLayoutId id="2147483671" r:id="rId14"/>
    <p:sldLayoutId id="2147483663" r:id="rId15"/>
    <p:sldLayoutId id="2147483672" r:id="rId16"/>
    <p:sldLayoutId id="2147483673" r:id="rId17"/>
    <p:sldLayoutId id="2147483674" r:id="rId18"/>
    <p:sldLayoutId id="2147483675" r:id="rId19"/>
    <p:sldLayoutId id="2147483652" r:id="rId20"/>
    <p:sldLayoutId id="2147483655" r:id="rId21"/>
    <p:sldLayoutId id="2147483656" r:id="rId22"/>
    <p:sldLayoutId id="2147483658" r:id="rId23"/>
    <p:sldLayoutId id="2147483659" r:id="rId24"/>
    <p:sldLayoutId id="2147483660" r:id="rId25"/>
    <p:sldLayoutId id="2147483661" r:id="rId26"/>
    <p:sldLayoutId id="2147483662" r:id="rId27"/>
    <p:sldLayoutId id="2147483676" r:id="rId28"/>
  </p:sldLayoutIdLst>
  <p:txStyles>
    <p:titleStyle>
      <a:lvl1pPr algn="l" defTabSz="914400" rtl="0" eaLnBrk="1" latinLnBrk="0" hangingPunct="1">
        <a:lnSpc>
          <a:spcPct val="90000"/>
        </a:lnSpc>
        <a:spcBef>
          <a:spcPct val="0"/>
        </a:spcBef>
        <a:buNone/>
        <a:defRPr sz="5500" b="1" i="0" kern="120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31.emf"/><Relationship Id="rId4" Type="http://schemas.openxmlformats.org/officeDocument/2006/relationships/hyperlink" Target="https://www.nhs.uk/oneyou/every-mind-matters/youth-mental-health/"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5.emf"/><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hyperlink" Target="https://www.pshe-association.org.uk/content/guidance-and-lessons-teaching-about-mental-health" TargetMode="External"/><Relationship Id="rId3" Type="http://schemas.openxmlformats.org/officeDocument/2006/relationships/hyperlink" Target="https://campaignresources.phe.gov.uk/schools/resources/sleep-KS3-KS4-lesson-plan-pack" TargetMode="External"/><Relationship Id="rId7" Type="http://schemas.openxmlformats.org/officeDocument/2006/relationships/hyperlink" Target="https://www.gov.uk/guidance/teaching-about-mental-wellbein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ampaignresources.phe.gov.uk/schools/resources/physical-mental-wellbeing-ks3-ks4-lesson-plan" TargetMode="External"/><Relationship Id="rId11" Type="http://schemas.openxmlformats.org/officeDocument/2006/relationships/image" Target="../media/image21.png"/><Relationship Id="rId5" Type="http://schemas.openxmlformats.org/officeDocument/2006/relationships/hyperlink" Target="https://campaignresources.phe.gov.uk/schools/resources/alcohol-lesson-plan-pack" TargetMode="External"/><Relationship Id="rId10" Type="http://schemas.openxmlformats.org/officeDocument/2006/relationships/hyperlink" Target="https://campaignresources.phe.gov.uk/schools/resources/social-media-KS3-KS4-lesson-plan-pack" TargetMode="External"/><Relationship Id="rId4" Type="http://schemas.openxmlformats.org/officeDocument/2006/relationships/hyperlink" Target="https://campaignresources.phe.gov.uk/schools/resources/smoking-lesson-plan-pack" TargetMode="External"/><Relationship Id="rId9" Type="http://schemas.openxmlformats.org/officeDocument/2006/relationships/hyperlink" Target="https://campaignresources.phe.gov.uk/schools/resources/building-connections-KS3-KS4-lesson-plan-pack"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pshe-association.org.uk/curriculum-and-resources/resources/every-mind-matters-teaching-resour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hyperlink" Target="https://www.pshe-association.org.uk/curriculum-and-resources/resources/every-mind-matters-teaching-resourc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EC654F-16C6-C64A-AD35-845200768151}"/>
              </a:ext>
            </a:extLst>
          </p:cNvPr>
          <p:cNvSpPr>
            <a:spLocks noGrp="1"/>
          </p:cNvSpPr>
          <p:nvPr>
            <p:ph type="ctrTitle"/>
          </p:nvPr>
        </p:nvSpPr>
        <p:spPr>
          <a:xfrm>
            <a:off x="1687581" y="1678078"/>
            <a:ext cx="5762220" cy="3270126"/>
          </a:xfrm>
        </p:spPr>
        <p:txBody>
          <a:bodyPr/>
          <a:lstStyle/>
          <a:p>
            <a:pPr>
              <a:lnSpc>
                <a:spcPts val="8500"/>
              </a:lnSpc>
            </a:pPr>
            <a:r>
              <a:rPr lang="en-US" sz="9000" dirty="0"/>
              <a:t>Physical </a:t>
            </a:r>
            <a:br>
              <a:rPr lang="en-US" sz="9000" dirty="0"/>
            </a:br>
            <a:r>
              <a:rPr lang="en-US" sz="9000" dirty="0"/>
              <a:t>and mental wellbeing </a:t>
            </a:r>
          </a:p>
        </p:txBody>
      </p:sp>
      <p:pic>
        <p:nvPicPr>
          <p:cNvPr id="5" name="Picture Placeholder 19" descr="Girl with dyed hair smiling">
            <a:extLst>
              <a:ext uri="{FF2B5EF4-FFF2-40B4-BE49-F238E27FC236}">
                <a16:creationId xmlns="" xmlns:a16="http://schemas.microsoft.com/office/drawing/2014/main" id="{61B87229-5F72-AC47-9DB4-5D9EB4F336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04" t="-11717" r="-36663"/>
          <a:stretch/>
        </p:blipFill>
        <p:spPr>
          <a:xfrm>
            <a:off x="6179582" y="0"/>
            <a:ext cx="6360032" cy="6858000"/>
          </a:xfrm>
          <a:prstGeom prst="rect">
            <a:avLst/>
          </a:prstGeom>
        </p:spPr>
      </p:pic>
    </p:spTree>
    <p:extLst>
      <p:ext uri="{BB962C8B-B14F-4D97-AF65-F5344CB8AC3E}">
        <p14:creationId xmlns:p14="http://schemas.microsoft.com/office/powerpoint/2010/main" val="1271374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 xmlns:a16="http://schemas.microsoft.com/office/drawing/2014/main" id="{DCCF9BCA-E8C9-4E4B-ADC8-E6E61BC58482}"/>
              </a:ext>
            </a:extLst>
          </p:cNvPr>
          <p:cNvSpPr>
            <a:spLocks noGrp="1"/>
          </p:cNvSpPr>
          <p:nvPr>
            <p:ph type="title"/>
          </p:nvPr>
        </p:nvSpPr>
        <p:spPr>
          <a:xfrm>
            <a:off x="-532136" y="725301"/>
            <a:ext cx="4220491" cy="1766230"/>
          </a:xfrm>
        </p:spPr>
        <p:txBody>
          <a:bodyPr/>
          <a:lstStyle/>
          <a:p>
            <a:pPr algn="r">
              <a:lnSpc>
                <a:spcPts val="6000"/>
              </a:lnSpc>
            </a:pPr>
            <a:r>
              <a:rPr lang="en-NZ" sz="6000" dirty="0"/>
              <a:t>Physical </a:t>
            </a:r>
            <a:br>
              <a:rPr lang="en-NZ" sz="6000" dirty="0"/>
            </a:br>
            <a:r>
              <a:rPr lang="en-NZ" sz="6000" dirty="0"/>
              <a:t>and mental wellbeing</a:t>
            </a:r>
            <a:endParaRPr lang="en-US" sz="6000" dirty="0"/>
          </a:p>
        </p:txBody>
      </p:sp>
      <p:sp>
        <p:nvSpPr>
          <p:cNvPr id="5" name="Text Placeholder 4">
            <a:extLst>
              <a:ext uri="{FF2B5EF4-FFF2-40B4-BE49-F238E27FC236}">
                <a16:creationId xmlns="" xmlns:a16="http://schemas.microsoft.com/office/drawing/2014/main" id="{2DAFA841-2FF1-A645-BFD2-99E0720B04A4}"/>
              </a:ext>
            </a:extLst>
          </p:cNvPr>
          <p:cNvSpPr>
            <a:spLocks noGrp="1"/>
          </p:cNvSpPr>
          <p:nvPr>
            <p:ph type="body" sz="quarter" idx="29"/>
          </p:nvPr>
        </p:nvSpPr>
        <p:spPr>
          <a:xfrm>
            <a:off x="7655109" y="2349500"/>
            <a:ext cx="3676494" cy="1189979"/>
          </a:xfrm>
          <a:solidFill>
            <a:srgbClr val="EC1077"/>
          </a:solidFill>
        </p:spPr>
        <p:txBody>
          <a:bodyPr lIns="0"/>
          <a:lstStyle/>
          <a:p>
            <a:r>
              <a:rPr lang="en-GB" b="1" dirty="0"/>
              <a:t>Ideas to support physical </a:t>
            </a:r>
            <a:br>
              <a:rPr lang="en-GB" b="1" dirty="0"/>
            </a:br>
            <a:r>
              <a:rPr lang="en-GB" b="1" dirty="0"/>
              <a:t>and mental wellbeing</a:t>
            </a:r>
            <a:endParaRPr lang="en-GB" dirty="0">
              <a:solidFill>
                <a:schemeClr val="bg1"/>
              </a:solidFill>
            </a:endParaRPr>
          </a:p>
        </p:txBody>
      </p:sp>
      <p:pic>
        <p:nvPicPr>
          <p:cNvPr id="3" name="Picture 2" descr="Girl in sporty clothes with a football under her arm">
            <a:extLst>
              <a:ext uri="{FF2B5EF4-FFF2-40B4-BE49-F238E27FC236}">
                <a16:creationId xmlns="" xmlns:a16="http://schemas.microsoft.com/office/drawing/2014/main" id="{AA64B398-875E-7E4D-BF22-37AC6C441E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719"/>
          <a:stretch/>
        </p:blipFill>
        <p:spPr>
          <a:xfrm>
            <a:off x="1373261" y="-168965"/>
            <a:ext cx="6031117" cy="7026965"/>
          </a:xfrm>
          <a:prstGeom prst="rect">
            <a:avLst/>
          </a:prstGeom>
        </p:spPr>
      </p:pic>
      <p:sp>
        <p:nvSpPr>
          <p:cNvPr id="12" name="Rectangle 11">
            <a:extLst>
              <a:ext uri="{FF2B5EF4-FFF2-40B4-BE49-F238E27FC236}">
                <a16:creationId xmlns="" xmlns:a16="http://schemas.microsoft.com/office/drawing/2014/main" id="{97230B86-6791-EA4E-B539-B320FBA2A9C8}"/>
              </a:ext>
              <a:ext uri="{C183D7F6-B498-43B3-948B-1728B52AA6E4}">
                <adec:decorative xmlns="" xmlns:adec="http://schemas.microsoft.com/office/drawing/2017/decorative" val="1"/>
              </a:ext>
            </a:extLst>
          </p:cNvPr>
          <p:cNvSpPr/>
          <p:nvPr/>
        </p:nvSpPr>
        <p:spPr>
          <a:xfrm>
            <a:off x="6552451" y="1282312"/>
            <a:ext cx="1102658" cy="1067188"/>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57B32FDC-407A-2442-BA3A-BF1238BFFABE}"/>
              </a:ext>
              <a:ext uri="{C183D7F6-B498-43B3-948B-1728B52AA6E4}">
                <adec:decorative xmlns="" xmlns:adec="http://schemas.microsoft.com/office/drawing/2017/decorative" val="1"/>
              </a:ext>
            </a:extLst>
          </p:cNvPr>
          <p:cNvPicPr>
            <a:picLocks noChangeAspect="1"/>
          </p:cNvPicPr>
          <p:nvPr/>
        </p:nvPicPr>
        <p:blipFill>
          <a:blip r:embed="rId4"/>
          <a:stretch>
            <a:fillRect/>
          </a:stretch>
        </p:blipFill>
        <p:spPr>
          <a:xfrm>
            <a:off x="6765679" y="1411137"/>
            <a:ext cx="676202" cy="809537"/>
          </a:xfrm>
          <a:prstGeom prst="rect">
            <a:avLst/>
          </a:prstGeom>
        </p:spPr>
      </p:pic>
    </p:spTree>
    <p:extLst>
      <p:ext uri="{BB962C8B-B14F-4D97-AF65-F5344CB8AC3E}">
        <p14:creationId xmlns:p14="http://schemas.microsoft.com/office/powerpoint/2010/main" val="1625199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0D8044-6091-D44F-B894-7E862FBC3955}"/>
              </a:ext>
            </a:extLst>
          </p:cNvPr>
          <p:cNvSpPr>
            <a:spLocks noGrp="1"/>
          </p:cNvSpPr>
          <p:nvPr>
            <p:ph type="title"/>
          </p:nvPr>
        </p:nvSpPr>
        <p:spPr>
          <a:xfrm>
            <a:off x="202219" y="801501"/>
            <a:ext cx="4220491" cy="1766230"/>
          </a:xfrm>
        </p:spPr>
        <p:txBody>
          <a:bodyPr/>
          <a:lstStyle/>
          <a:p>
            <a:pPr algn="r">
              <a:lnSpc>
                <a:spcPts val="6000"/>
              </a:lnSpc>
            </a:pPr>
            <a:r>
              <a:rPr lang="en-GB" sz="6000" dirty="0"/>
              <a:t>Five ways to wellbeing</a:t>
            </a:r>
            <a:endParaRPr lang="en-US" sz="6000" dirty="0"/>
          </a:p>
        </p:txBody>
      </p:sp>
      <p:sp>
        <p:nvSpPr>
          <p:cNvPr id="3" name="Text Placeholder 2">
            <a:extLst>
              <a:ext uri="{FF2B5EF4-FFF2-40B4-BE49-F238E27FC236}">
                <a16:creationId xmlns="" xmlns:a16="http://schemas.microsoft.com/office/drawing/2014/main" id="{B5524B65-325A-C949-AAFA-60948079ECAA}"/>
              </a:ext>
            </a:extLst>
          </p:cNvPr>
          <p:cNvSpPr>
            <a:spLocks noGrp="1"/>
          </p:cNvSpPr>
          <p:nvPr>
            <p:ph type="body" sz="quarter" idx="12"/>
          </p:nvPr>
        </p:nvSpPr>
        <p:spPr>
          <a:xfrm>
            <a:off x="7656195" y="1766899"/>
            <a:ext cx="3789314" cy="1872739"/>
          </a:xfrm>
        </p:spPr>
        <p:txBody>
          <a:bodyPr/>
          <a:lstStyle/>
          <a:p>
            <a:pPr marL="457200" indent="-457200">
              <a:buFont typeface="+mj-lt"/>
              <a:buAutoNum type="arabicPeriod"/>
            </a:pPr>
            <a:r>
              <a:rPr lang="en-GB" dirty="0"/>
              <a:t>Connect with people</a:t>
            </a:r>
          </a:p>
          <a:p>
            <a:pPr marL="457200" indent="-457200">
              <a:buFont typeface="+mj-lt"/>
              <a:buAutoNum type="arabicPeriod"/>
            </a:pPr>
            <a:r>
              <a:rPr lang="en-GB" dirty="0"/>
              <a:t>Be active and look after physical health </a:t>
            </a:r>
          </a:p>
          <a:p>
            <a:pPr marL="457200" indent="-457200">
              <a:buFont typeface="+mj-lt"/>
              <a:buAutoNum type="arabicPeriod"/>
            </a:pPr>
            <a:r>
              <a:rPr lang="en-GB" dirty="0"/>
              <a:t>Learn something new and get creative!</a:t>
            </a:r>
          </a:p>
          <a:p>
            <a:pPr marL="457200" indent="-457200">
              <a:buFont typeface="+mj-lt"/>
              <a:buAutoNum type="arabicPeriod"/>
            </a:pPr>
            <a:r>
              <a:rPr lang="en-GB" dirty="0"/>
              <a:t>Be kind </a:t>
            </a:r>
          </a:p>
          <a:p>
            <a:pPr marL="457200" indent="-457200">
              <a:buFont typeface="+mj-lt"/>
              <a:buAutoNum type="arabicPeriod"/>
            </a:pPr>
            <a:r>
              <a:rPr lang="en-GB" dirty="0"/>
              <a:t>Pay attention to the present moment (mindfulness)</a:t>
            </a:r>
          </a:p>
        </p:txBody>
      </p:sp>
      <p:pic>
        <p:nvPicPr>
          <p:cNvPr id="5" name="Picture 4" descr="Young boy with school books">
            <a:extLst>
              <a:ext uri="{FF2B5EF4-FFF2-40B4-BE49-F238E27FC236}">
                <a16:creationId xmlns="" xmlns:a16="http://schemas.microsoft.com/office/drawing/2014/main" id="{52959A84-5CC9-B749-A93C-E20B50BFB9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18356" y="538619"/>
            <a:ext cx="5070420" cy="6319381"/>
          </a:xfrm>
          <a:prstGeom prst="rect">
            <a:avLst/>
          </a:prstGeom>
        </p:spPr>
      </p:pic>
    </p:spTree>
    <p:extLst>
      <p:ext uri="{BB962C8B-B14F-4D97-AF65-F5344CB8AC3E}">
        <p14:creationId xmlns:p14="http://schemas.microsoft.com/office/powerpoint/2010/main" val="2461447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0D99B63-F8BE-4340-B19C-2EA8345DE682}"/>
              </a:ext>
            </a:extLst>
          </p:cNvPr>
          <p:cNvSpPr>
            <a:spLocks noGrp="1"/>
          </p:cNvSpPr>
          <p:nvPr>
            <p:ph type="title"/>
          </p:nvPr>
        </p:nvSpPr>
        <p:spPr>
          <a:xfrm>
            <a:off x="354843" y="1124271"/>
            <a:ext cx="5120798" cy="719979"/>
          </a:xfrm>
        </p:spPr>
        <p:txBody>
          <a:bodyPr/>
          <a:lstStyle/>
          <a:p>
            <a:pPr algn="r">
              <a:lnSpc>
                <a:spcPts val="6000"/>
              </a:lnSpc>
            </a:pPr>
            <a:r>
              <a:rPr lang="en-GB" sz="6000" dirty="0"/>
              <a:t>Move your body</a:t>
            </a:r>
          </a:p>
        </p:txBody>
      </p:sp>
      <p:pic>
        <p:nvPicPr>
          <p:cNvPr id="4" name="Picture 3" descr="Image from video showing MC Malik exercising">
            <a:extLst>
              <a:ext uri="{FF2B5EF4-FFF2-40B4-BE49-F238E27FC236}">
                <a16:creationId xmlns="" xmlns:a16="http://schemas.microsoft.com/office/drawing/2014/main" id="{B86A2818-5D67-B94B-9A0D-67DB20C47F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4844" y="2423766"/>
            <a:ext cx="5120798" cy="3208602"/>
          </a:xfrm>
          <a:prstGeom prst="rect">
            <a:avLst/>
          </a:prstGeom>
        </p:spPr>
      </p:pic>
      <p:grpSp>
        <p:nvGrpSpPr>
          <p:cNvPr id="21" name="Group 20">
            <a:extLst>
              <a:ext uri="{FF2B5EF4-FFF2-40B4-BE49-F238E27FC236}">
                <a16:creationId xmlns="" xmlns:a16="http://schemas.microsoft.com/office/drawing/2014/main" id="{FDEB0F08-4FF9-3A4B-895E-D1F58C626EF5}"/>
              </a:ext>
              <a:ext uri="{C183D7F6-B498-43B3-948B-1728B52AA6E4}">
                <adec:decorative xmlns="" xmlns:adec="http://schemas.microsoft.com/office/drawing/2017/decorative" val="1"/>
              </a:ext>
            </a:extLst>
          </p:cNvPr>
          <p:cNvGrpSpPr/>
          <p:nvPr/>
        </p:nvGrpSpPr>
        <p:grpSpPr>
          <a:xfrm>
            <a:off x="2559517" y="3462459"/>
            <a:ext cx="804094" cy="804094"/>
            <a:chOff x="2573372" y="3986914"/>
            <a:chExt cx="804094" cy="804094"/>
          </a:xfrm>
        </p:grpSpPr>
        <p:sp>
          <p:nvSpPr>
            <p:cNvPr id="24" name="Rectangle 23">
              <a:extLst>
                <a:ext uri="{FF2B5EF4-FFF2-40B4-BE49-F238E27FC236}">
                  <a16:creationId xmlns="" xmlns:a16="http://schemas.microsoft.com/office/drawing/2014/main" id="{B6ACEA19-9927-BB44-A7A3-1C988CC26FD8}"/>
                </a:ext>
              </a:extLst>
            </p:cNvPr>
            <p:cNvSpPr/>
            <p:nvPr/>
          </p:nvSpPr>
          <p:spPr>
            <a:xfrm>
              <a:off x="2573372" y="3986914"/>
              <a:ext cx="804094" cy="804094"/>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hlinkClick r:id="rId4"/>
              <a:extLst>
                <a:ext uri="{FF2B5EF4-FFF2-40B4-BE49-F238E27FC236}">
                  <a16:creationId xmlns="" xmlns:a16="http://schemas.microsoft.com/office/drawing/2014/main" id="{4B3FEE7E-2A4F-D047-AD86-3EF2835D5B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18666" y="4168834"/>
              <a:ext cx="371427" cy="453966"/>
            </a:xfrm>
            <a:prstGeom prst="rect">
              <a:avLst/>
            </a:prstGeom>
          </p:spPr>
        </p:pic>
      </p:grpSp>
      <p:sp>
        <p:nvSpPr>
          <p:cNvPr id="16" name="Text Placeholder 18">
            <a:extLst>
              <a:ext uri="{FF2B5EF4-FFF2-40B4-BE49-F238E27FC236}">
                <a16:creationId xmlns="" xmlns:a16="http://schemas.microsoft.com/office/drawing/2014/main" id="{7B9C8CEF-2DB1-D242-980D-0E16D9B2F0A3}"/>
              </a:ext>
            </a:extLst>
          </p:cNvPr>
          <p:cNvSpPr txBox="1">
            <a:spLocks/>
          </p:cNvSpPr>
          <p:nvPr/>
        </p:nvSpPr>
        <p:spPr>
          <a:xfrm>
            <a:off x="7180481" y="2251504"/>
            <a:ext cx="3512402" cy="681607"/>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b="1" dirty="0"/>
              <a:t>Watch the ‘Sweat’ video </a:t>
            </a:r>
            <a:r>
              <a:rPr lang="en-NZ" b="1" u="sng" dirty="0">
                <a:hlinkClick r:id="rId4">
                  <a:extLst>
                    <a:ext uri="{A12FA001-AC4F-418D-AE19-62706E023703}">
                      <ahyp:hlinkClr xmlns="" xmlns:ahyp="http://schemas.microsoft.com/office/drawing/2018/hyperlinkcolor" val="tx"/>
                    </a:ext>
                  </a:extLst>
                </a:hlinkClick>
              </a:rPr>
              <a:t>here</a:t>
            </a:r>
            <a:r>
              <a:rPr lang="en-NZ" b="1" dirty="0"/>
              <a:t> </a:t>
            </a:r>
          </a:p>
          <a:p>
            <a:endParaRPr lang="en-NZ" b="1" dirty="0"/>
          </a:p>
        </p:txBody>
      </p:sp>
    </p:spTree>
    <p:extLst>
      <p:ext uri="{BB962C8B-B14F-4D97-AF65-F5344CB8AC3E}">
        <p14:creationId xmlns:p14="http://schemas.microsoft.com/office/powerpoint/2010/main" val="446635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FA0D8044-6091-D44F-B894-7E862FBC3955}"/>
              </a:ext>
            </a:extLst>
          </p:cNvPr>
          <p:cNvSpPr>
            <a:spLocks noGrp="1"/>
          </p:cNvSpPr>
          <p:nvPr>
            <p:ph type="title"/>
          </p:nvPr>
        </p:nvSpPr>
        <p:spPr>
          <a:xfrm>
            <a:off x="223284" y="673823"/>
            <a:ext cx="4585957" cy="1766230"/>
          </a:xfrm>
        </p:spPr>
        <p:txBody>
          <a:bodyPr/>
          <a:lstStyle/>
          <a:p>
            <a:pPr algn="r">
              <a:lnSpc>
                <a:spcPts val="6000"/>
              </a:lnSpc>
            </a:pPr>
            <a:r>
              <a:rPr lang="en-GB" sz="6000" dirty="0"/>
              <a:t>Discussion questions</a:t>
            </a:r>
            <a:endParaRPr lang="en-US" sz="6000" dirty="0"/>
          </a:p>
        </p:txBody>
      </p:sp>
      <p:pic>
        <p:nvPicPr>
          <p:cNvPr id="3" name="Picture 2">
            <a:extLst>
              <a:ext uri="{FF2B5EF4-FFF2-40B4-BE49-F238E27FC236}">
                <a16:creationId xmlns="" xmlns:a16="http://schemas.microsoft.com/office/drawing/2014/main" id="{BB66344C-4DF3-FD4A-A9FF-B1C3A0D85030}"/>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111966" y="2440053"/>
            <a:ext cx="5836856" cy="3407229"/>
          </a:xfrm>
          <a:prstGeom prst="rect">
            <a:avLst/>
          </a:prstGeom>
        </p:spPr>
      </p:pic>
      <p:pic>
        <p:nvPicPr>
          <p:cNvPr id="14" name="Picture 13" descr="Image from video showing MC Malik exercising">
            <a:extLst>
              <a:ext uri="{FF2B5EF4-FFF2-40B4-BE49-F238E27FC236}">
                <a16:creationId xmlns="" xmlns:a16="http://schemas.microsoft.com/office/drawing/2014/main" id="{8F6BBA03-C75D-C84D-9694-731204FE1D1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5709" y="2610295"/>
            <a:ext cx="4495498" cy="2816800"/>
          </a:xfrm>
          <a:prstGeom prst="rect">
            <a:avLst/>
          </a:prstGeom>
        </p:spPr>
      </p:pic>
      <p:grpSp>
        <p:nvGrpSpPr>
          <p:cNvPr id="10" name="Group 9">
            <a:extLst>
              <a:ext uri="{FF2B5EF4-FFF2-40B4-BE49-F238E27FC236}">
                <a16:creationId xmlns="" xmlns:a16="http://schemas.microsoft.com/office/drawing/2014/main" id="{FC127869-7A27-0448-9600-EA45F567DA5E}"/>
              </a:ext>
              <a:ext uri="{C183D7F6-B498-43B3-948B-1728B52AA6E4}">
                <adec:decorative xmlns="" xmlns:adec="http://schemas.microsoft.com/office/drawing/2017/decorative" val="1"/>
              </a:ext>
            </a:extLst>
          </p:cNvPr>
          <p:cNvGrpSpPr/>
          <p:nvPr/>
        </p:nvGrpSpPr>
        <p:grpSpPr>
          <a:xfrm>
            <a:off x="6523880" y="454280"/>
            <a:ext cx="1102658" cy="1102658"/>
            <a:chOff x="6776190" y="2228001"/>
            <a:chExt cx="1102658" cy="1102658"/>
          </a:xfrm>
        </p:grpSpPr>
        <p:sp>
          <p:nvSpPr>
            <p:cNvPr id="11" name="Rectangle 10">
              <a:extLst>
                <a:ext uri="{FF2B5EF4-FFF2-40B4-BE49-F238E27FC236}">
                  <a16:creationId xmlns="" xmlns:a16="http://schemas.microsoft.com/office/drawing/2014/main" id="{1FC2B750-8891-534F-BE20-06CAADFBFCC7}"/>
                </a:ext>
              </a:extLst>
            </p:cNvPr>
            <p:cNvSpPr/>
            <p:nvPr/>
          </p:nvSpPr>
          <p:spPr>
            <a:xfrm>
              <a:off x="6776190" y="2228001"/>
              <a:ext cx="1102658" cy="1102658"/>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 xmlns:a16="http://schemas.microsoft.com/office/drawing/2014/main" id="{7542F615-72FD-B146-BDD5-FFBBFD8551A4}"/>
                </a:ext>
              </a:extLst>
            </p:cNvPr>
            <p:cNvPicPr>
              <a:picLocks noChangeAspect="1"/>
            </p:cNvPicPr>
            <p:nvPr/>
          </p:nvPicPr>
          <p:blipFill>
            <a:blip r:embed="rId5"/>
            <a:stretch>
              <a:fillRect/>
            </a:stretch>
          </p:blipFill>
          <p:spPr>
            <a:xfrm>
              <a:off x="7006407" y="2394900"/>
              <a:ext cx="642225" cy="768861"/>
            </a:xfrm>
            <a:prstGeom prst="rect">
              <a:avLst/>
            </a:prstGeom>
          </p:spPr>
        </p:pic>
      </p:grpSp>
      <p:sp>
        <p:nvSpPr>
          <p:cNvPr id="9" name="Text Placeholder 19">
            <a:extLst>
              <a:ext uri="{FF2B5EF4-FFF2-40B4-BE49-F238E27FC236}">
                <a16:creationId xmlns="" xmlns:a16="http://schemas.microsoft.com/office/drawing/2014/main" id="{7C520C09-EA30-7145-9AAB-160BFCF9FBB5}"/>
              </a:ext>
            </a:extLst>
          </p:cNvPr>
          <p:cNvSpPr>
            <a:spLocks noGrp="1"/>
          </p:cNvSpPr>
          <p:nvPr>
            <p:ph type="body" sz="quarter" idx="28"/>
          </p:nvPr>
        </p:nvSpPr>
        <p:spPr>
          <a:xfrm>
            <a:off x="7626539" y="1556938"/>
            <a:ext cx="4086490" cy="2436564"/>
          </a:xfrm>
          <a:solidFill>
            <a:srgbClr val="EC1077"/>
          </a:solidFill>
        </p:spPr>
        <p:txBody>
          <a:bodyPr lIns="216000" rIns="216000"/>
          <a:lstStyle/>
          <a:p>
            <a:pPr marL="342900" indent="-342900" algn="l">
              <a:spcAft>
                <a:spcPts val="600"/>
              </a:spcAft>
              <a:buFont typeface="Arial" panose="020B0604020202020204" pitchFamily="34" charset="0"/>
              <a:buChar char="•"/>
            </a:pPr>
            <a:r>
              <a:rPr lang="en-GB" dirty="0">
                <a:solidFill>
                  <a:schemeClr val="bg1"/>
                </a:solidFill>
              </a:rPr>
              <a:t>How did physical activity affect MC Malik’s mental wellbeing?</a:t>
            </a:r>
          </a:p>
          <a:p>
            <a:pPr marL="342900" indent="-342900" algn="l">
              <a:spcAft>
                <a:spcPts val="600"/>
              </a:spcAft>
              <a:buFont typeface="Arial" panose="020B0604020202020204" pitchFamily="34" charset="0"/>
              <a:buChar char="•"/>
            </a:pPr>
            <a:r>
              <a:rPr lang="en-NZ" dirty="0">
                <a:solidFill>
                  <a:schemeClr val="bg1"/>
                </a:solidFill>
              </a:rPr>
              <a:t>What did MC Malik suggest are good ways to motivate people and get the most out of exercise? </a:t>
            </a:r>
          </a:p>
        </p:txBody>
      </p:sp>
      <p:sp>
        <p:nvSpPr>
          <p:cNvPr id="16" name="Text Placeholder 19">
            <a:extLst>
              <a:ext uri="{FF2B5EF4-FFF2-40B4-BE49-F238E27FC236}">
                <a16:creationId xmlns="" xmlns:a16="http://schemas.microsoft.com/office/drawing/2014/main" id="{308AD84A-DB9F-5A44-B725-081DE50499E1}"/>
              </a:ext>
            </a:extLst>
          </p:cNvPr>
          <p:cNvSpPr txBox="1">
            <a:spLocks/>
          </p:cNvSpPr>
          <p:nvPr/>
        </p:nvSpPr>
        <p:spPr>
          <a:xfrm>
            <a:off x="7626539" y="4161453"/>
            <a:ext cx="4086490" cy="1530219"/>
          </a:xfrm>
          <a:prstGeom prst="rect">
            <a:avLst/>
          </a:prstGeom>
          <a:solidFill>
            <a:srgbClr val="EC1077"/>
          </a:solidFill>
        </p:spPr>
        <p:txBody>
          <a:bodyPr vert="horz" wrap="square" lIns="216000" tIns="0" rIns="216000" bIns="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Aft>
                <a:spcPts val="600"/>
              </a:spcAft>
            </a:pPr>
            <a:r>
              <a:rPr lang="en-NZ" b="1" dirty="0">
                <a:solidFill>
                  <a:schemeClr val="bg1"/>
                </a:solidFill>
              </a:rPr>
              <a:t>Challenge</a:t>
            </a:r>
          </a:p>
          <a:p>
            <a:pPr algn="l">
              <a:spcAft>
                <a:spcPts val="600"/>
              </a:spcAft>
            </a:pPr>
            <a:r>
              <a:rPr lang="en-NZ" dirty="0">
                <a:solidFill>
                  <a:schemeClr val="bg1"/>
                </a:solidFill>
              </a:rPr>
              <a:t>Do you think exercise alone can achieve better mental wellbeing?</a:t>
            </a:r>
          </a:p>
        </p:txBody>
      </p:sp>
    </p:spTree>
    <p:extLst>
      <p:ext uri="{BB962C8B-B14F-4D97-AF65-F5344CB8AC3E}">
        <p14:creationId xmlns:p14="http://schemas.microsoft.com/office/powerpoint/2010/main" val="349920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B011361-3889-D140-A7C3-CCF051BD1788}"/>
              </a:ext>
            </a:extLst>
          </p:cNvPr>
          <p:cNvSpPr>
            <a:spLocks noGrp="1"/>
          </p:cNvSpPr>
          <p:nvPr>
            <p:ph type="title" idx="4294967295"/>
          </p:nvPr>
        </p:nvSpPr>
        <p:spPr>
          <a:xfrm>
            <a:off x="751367" y="1569298"/>
            <a:ext cx="2566182" cy="1288440"/>
          </a:xfrm>
        </p:spPr>
        <p:txBody>
          <a:bodyPr/>
          <a:lstStyle/>
          <a:p>
            <a:pPr>
              <a:spcBef>
                <a:spcPts val="1000"/>
              </a:spcBef>
            </a:pPr>
            <a:r>
              <a:rPr lang="en-US" sz="5000" dirty="0"/>
              <a:t>Moving matters</a:t>
            </a:r>
            <a:endParaRPr lang="en-GB" sz="5000" dirty="0"/>
          </a:p>
          <a:p>
            <a:endParaRPr lang="en-US" dirty="0"/>
          </a:p>
        </p:txBody>
      </p:sp>
      <p:sp>
        <p:nvSpPr>
          <p:cNvPr id="4" name="Text Placeholder 3">
            <a:extLst>
              <a:ext uri="{FF2B5EF4-FFF2-40B4-BE49-F238E27FC236}">
                <a16:creationId xmlns="" xmlns:a16="http://schemas.microsoft.com/office/drawing/2014/main" id="{AC37C3CB-8E76-0D4D-AA5D-4AC9D899E291}"/>
              </a:ext>
            </a:extLst>
          </p:cNvPr>
          <p:cNvSpPr>
            <a:spLocks noGrp="1"/>
          </p:cNvSpPr>
          <p:nvPr>
            <p:ph type="body" sz="quarter" idx="14"/>
          </p:nvPr>
        </p:nvSpPr>
        <p:spPr>
          <a:xfrm>
            <a:off x="751368" y="3131677"/>
            <a:ext cx="2923276" cy="2403565"/>
          </a:xfrm>
        </p:spPr>
        <p:txBody>
          <a:bodyPr/>
          <a:lstStyle/>
          <a:p>
            <a:pPr>
              <a:lnSpc>
                <a:spcPct val="100000"/>
              </a:lnSpc>
            </a:pPr>
            <a:r>
              <a:rPr lang="en-US" dirty="0"/>
              <a:t>Being physically active is one of the five ways to </a:t>
            </a:r>
            <a:r>
              <a:rPr lang="en-US" dirty="0" smtClean="0"/>
              <a:t>wellbeing.</a:t>
            </a:r>
            <a:endParaRPr lang="en-US" dirty="0"/>
          </a:p>
        </p:txBody>
      </p:sp>
      <p:sp>
        <p:nvSpPr>
          <p:cNvPr id="7" name="Text Placeholder 6">
            <a:extLst>
              <a:ext uri="{FF2B5EF4-FFF2-40B4-BE49-F238E27FC236}">
                <a16:creationId xmlns="" xmlns:a16="http://schemas.microsoft.com/office/drawing/2014/main" id="{80C94440-A879-3644-B8F6-73C230EDDF4F}"/>
              </a:ext>
            </a:extLst>
          </p:cNvPr>
          <p:cNvSpPr>
            <a:spLocks noGrp="1"/>
          </p:cNvSpPr>
          <p:nvPr>
            <p:ph type="body" sz="quarter" idx="27"/>
          </p:nvPr>
        </p:nvSpPr>
        <p:spPr>
          <a:xfrm>
            <a:off x="4851401" y="1569298"/>
            <a:ext cx="6755392" cy="3485302"/>
          </a:xfrm>
        </p:spPr>
        <p:txBody>
          <a:bodyPr lIns="360000" rIns="360000"/>
          <a:lstStyle/>
          <a:p>
            <a:pPr algn="l">
              <a:spcAft>
                <a:spcPts val="600"/>
              </a:spcAft>
            </a:pPr>
            <a:r>
              <a:rPr lang="en-US" b="1" dirty="0"/>
              <a:t>Create a blog post or poster to show your understanding of the following:</a:t>
            </a:r>
            <a:endParaRPr lang="en-US" dirty="0"/>
          </a:p>
          <a:p>
            <a:pPr marL="342900" indent="-342900" algn="l">
              <a:spcAft>
                <a:spcPts val="600"/>
              </a:spcAft>
              <a:buFont typeface="Arial" panose="020B0604020202020204" pitchFamily="34" charset="0"/>
              <a:buChar char="•"/>
            </a:pPr>
            <a:r>
              <a:rPr lang="en-US" dirty="0"/>
              <a:t>The benefits of exercise on physical and mental wellbeing </a:t>
            </a:r>
          </a:p>
          <a:p>
            <a:pPr marL="342900" indent="-342900" algn="l">
              <a:spcAft>
                <a:spcPts val="600"/>
              </a:spcAft>
              <a:buFont typeface="Arial" panose="020B0604020202020204" pitchFamily="34" charset="0"/>
              <a:buChar char="•"/>
            </a:pPr>
            <a:r>
              <a:rPr lang="en-US" dirty="0"/>
              <a:t>The options for physical activity in your local area </a:t>
            </a:r>
          </a:p>
          <a:p>
            <a:pPr marL="342900" indent="-342900" algn="l">
              <a:spcAft>
                <a:spcPts val="600"/>
              </a:spcAft>
              <a:buFont typeface="Arial" panose="020B0604020202020204" pitchFamily="34" charset="0"/>
              <a:buChar char="•"/>
            </a:pPr>
            <a:r>
              <a:rPr lang="en-US" dirty="0"/>
              <a:t>Helpful strategies to help people do physical activity every day</a:t>
            </a:r>
          </a:p>
          <a:p>
            <a:pPr marL="342900" indent="-342900" algn="l">
              <a:spcAft>
                <a:spcPts val="600"/>
              </a:spcAft>
              <a:buFont typeface="Arial" panose="020B0604020202020204" pitchFamily="34" charset="0"/>
              <a:buChar char="•"/>
            </a:pPr>
            <a:r>
              <a:rPr lang="en-US" dirty="0"/>
              <a:t>The ways in which you would encourage people to be more active who are lacking in confidence </a:t>
            </a:r>
          </a:p>
        </p:txBody>
      </p:sp>
    </p:spTree>
    <p:extLst>
      <p:ext uri="{BB962C8B-B14F-4D97-AF65-F5344CB8AC3E}">
        <p14:creationId xmlns:p14="http://schemas.microsoft.com/office/powerpoint/2010/main" val="1410206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C21979-1383-3E4C-ADF8-118B55A4ACF1}"/>
              </a:ext>
            </a:extLst>
          </p:cNvPr>
          <p:cNvSpPr>
            <a:spLocks noGrp="1"/>
          </p:cNvSpPr>
          <p:nvPr>
            <p:ph type="title" idx="4294967295"/>
          </p:nvPr>
        </p:nvSpPr>
        <p:spPr>
          <a:xfrm>
            <a:off x="658276" y="850395"/>
            <a:ext cx="10515600" cy="724639"/>
          </a:xfrm>
        </p:spPr>
        <p:txBody>
          <a:bodyPr/>
          <a:lstStyle/>
          <a:p>
            <a:r>
              <a:rPr lang="en-US" dirty="0"/>
              <a:t>Helping others</a:t>
            </a:r>
            <a:endParaRPr lang="en-GB" dirty="0"/>
          </a:p>
          <a:p>
            <a:endParaRPr lang="en-US" dirty="0"/>
          </a:p>
        </p:txBody>
      </p:sp>
      <p:sp>
        <p:nvSpPr>
          <p:cNvPr id="9" name="Text Placeholder 6">
            <a:extLst>
              <a:ext uri="{FF2B5EF4-FFF2-40B4-BE49-F238E27FC236}">
                <a16:creationId xmlns="" xmlns:a16="http://schemas.microsoft.com/office/drawing/2014/main" id="{82DC63E6-0EA2-A94B-9E69-D29622AD3C67}"/>
              </a:ext>
            </a:extLst>
          </p:cNvPr>
          <p:cNvSpPr txBox="1">
            <a:spLocks/>
          </p:cNvSpPr>
          <p:nvPr/>
        </p:nvSpPr>
        <p:spPr>
          <a:xfrm>
            <a:off x="559800" y="2113492"/>
            <a:ext cx="4837747" cy="1097733"/>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000" b="1" dirty="0"/>
              <a:t>Look at the advice that has been </a:t>
            </a:r>
            <a:br>
              <a:rPr lang="en-US" sz="2000" b="1" dirty="0"/>
            </a:br>
            <a:r>
              <a:rPr lang="en-US" sz="2000" b="1" dirty="0"/>
              <a:t>given to these two young people.</a:t>
            </a:r>
          </a:p>
          <a:p>
            <a:pPr>
              <a:spcBef>
                <a:spcPts val="600"/>
              </a:spcBef>
            </a:pPr>
            <a:r>
              <a:rPr lang="en-US" sz="2000" b="1" dirty="0"/>
              <a:t> </a:t>
            </a:r>
          </a:p>
          <a:p>
            <a:pPr marL="457200" indent="-457200">
              <a:spcBef>
                <a:spcPts val="600"/>
              </a:spcBef>
              <a:buFont typeface="+mj-lt"/>
              <a:buAutoNum type="arabicPeriod"/>
            </a:pPr>
            <a:r>
              <a:rPr lang="en-US" sz="2000" b="1" dirty="0"/>
              <a:t>How good do you think </a:t>
            </a:r>
            <a:br>
              <a:rPr lang="en-US" sz="2000" b="1" dirty="0"/>
            </a:br>
            <a:r>
              <a:rPr lang="en-US" sz="2000" b="1" dirty="0"/>
              <a:t>this advice is and why?</a:t>
            </a:r>
          </a:p>
          <a:p>
            <a:pPr marL="457200" indent="-457200">
              <a:spcBef>
                <a:spcPts val="600"/>
              </a:spcBef>
              <a:buFont typeface="+mj-lt"/>
              <a:buAutoNum type="arabicPeriod"/>
            </a:pPr>
            <a:r>
              <a:rPr lang="en-US" sz="2000" b="1" dirty="0"/>
              <a:t>How could the advice </a:t>
            </a:r>
            <a:br>
              <a:rPr lang="en-US" sz="2000" b="1" dirty="0"/>
            </a:br>
            <a:r>
              <a:rPr lang="en-US" sz="2000" b="1" dirty="0"/>
              <a:t>given be improved? </a:t>
            </a:r>
          </a:p>
        </p:txBody>
      </p:sp>
      <p:sp>
        <p:nvSpPr>
          <p:cNvPr id="14" name="Text Placeholder 5">
            <a:extLst>
              <a:ext uri="{FF2B5EF4-FFF2-40B4-BE49-F238E27FC236}">
                <a16:creationId xmlns="" xmlns:a16="http://schemas.microsoft.com/office/drawing/2014/main" id="{30090B31-5848-114A-9441-2CBC0A8191FD}"/>
              </a:ext>
            </a:extLst>
          </p:cNvPr>
          <p:cNvSpPr txBox="1">
            <a:spLocks/>
          </p:cNvSpPr>
          <p:nvPr/>
        </p:nvSpPr>
        <p:spPr>
          <a:xfrm>
            <a:off x="6129902" y="1100175"/>
            <a:ext cx="558000" cy="558000"/>
          </a:xfrm>
          <a:prstGeom prst="rect">
            <a:avLst/>
          </a:prstGeom>
          <a:solidFill>
            <a:srgbClr val="EC1077"/>
          </a:solidFill>
        </p:spPr>
        <p:txBody>
          <a:bodyPr lIns="108000" rIns="108000" anchor="ct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dirty="0">
                <a:solidFill>
                  <a:schemeClr val="bg1"/>
                </a:solidFill>
              </a:rPr>
              <a:t>1.</a:t>
            </a:r>
          </a:p>
        </p:txBody>
      </p:sp>
      <p:sp>
        <p:nvSpPr>
          <p:cNvPr id="8" name="Text Placeholder 3">
            <a:extLst>
              <a:ext uri="{FF2B5EF4-FFF2-40B4-BE49-F238E27FC236}">
                <a16:creationId xmlns="" xmlns:a16="http://schemas.microsoft.com/office/drawing/2014/main" id="{34D69D0B-70C0-1143-9A05-41933D7893D4}"/>
              </a:ext>
            </a:extLst>
          </p:cNvPr>
          <p:cNvSpPr txBox="1">
            <a:spLocks/>
          </p:cNvSpPr>
          <p:nvPr/>
        </p:nvSpPr>
        <p:spPr>
          <a:xfrm>
            <a:off x="6885902" y="1163078"/>
            <a:ext cx="3910478" cy="736999"/>
          </a:xfrm>
          <a:prstGeom prst="rect">
            <a:avLst/>
          </a:prstGeom>
          <a:solidFill>
            <a:schemeClr val="bg1"/>
          </a:solidFill>
        </p:spPr>
        <p:txBody>
          <a:bodyPr lIns="72000" rIns="72000" anchor="t"/>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800" dirty="0"/>
              <a:t>“I am finding it hard to be active, </a:t>
            </a:r>
            <a:br>
              <a:rPr lang="en-NZ" sz="1800" dirty="0"/>
            </a:br>
            <a:r>
              <a:rPr lang="en-NZ" sz="1800" dirty="0"/>
              <a:t>all I want to do is sleep.” </a:t>
            </a:r>
            <a:r>
              <a:rPr lang="en-NZ" sz="1800" b="1" dirty="0"/>
              <a:t>Leon</a:t>
            </a:r>
            <a:endParaRPr lang="en-NZ" sz="1800" dirty="0"/>
          </a:p>
        </p:txBody>
      </p:sp>
      <p:sp>
        <p:nvSpPr>
          <p:cNvPr id="10" name="Text Placeholder 3">
            <a:extLst>
              <a:ext uri="{FF2B5EF4-FFF2-40B4-BE49-F238E27FC236}">
                <a16:creationId xmlns="" xmlns:a16="http://schemas.microsoft.com/office/drawing/2014/main" id="{F9767F65-30AD-9F40-BAF7-C172462C9590}"/>
              </a:ext>
            </a:extLst>
          </p:cNvPr>
          <p:cNvSpPr txBox="1">
            <a:spLocks/>
          </p:cNvSpPr>
          <p:nvPr/>
        </p:nvSpPr>
        <p:spPr>
          <a:xfrm>
            <a:off x="6885902" y="1842492"/>
            <a:ext cx="4483255" cy="1289625"/>
          </a:xfrm>
          <a:prstGeom prst="wedgeRectCallout">
            <a:avLst>
              <a:gd name="adj1" fmla="val -45735"/>
              <a:gd name="adj2" fmla="val -34787"/>
            </a:avLst>
          </a:prstGeom>
          <a:solidFill>
            <a:srgbClr val="EC1077"/>
          </a:solidFill>
        </p:spPr>
        <p:txBody>
          <a:bodyPr vert="horz" wrap="square" lIns="144000" tIns="0" rIns="144000" bIns="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NZ" sz="1800" dirty="0"/>
              <a:t>“How about starting to go to a sports club after school? Being active can give people more energy and boost their mood.” </a:t>
            </a:r>
          </a:p>
        </p:txBody>
      </p:sp>
      <p:sp>
        <p:nvSpPr>
          <p:cNvPr id="13" name="Text Placeholder 5">
            <a:extLst>
              <a:ext uri="{FF2B5EF4-FFF2-40B4-BE49-F238E27FC236}">
                <a16:creationId xmlns="" xmlns:a16="http://schemas.microsoft.com/office/drawing/2014/main" id="{7F7275A4-B6D6-8B42-B9A3-744E7D1D0DF3}"/>
              </a:ext>
            </a:extLst>
          </p:cNvPr>
          <p:cNvSpPr txBox="1">
            <a:spLocks/>
          </p:cNvSpPr>
          <p:nvPr/>
        </p:nvSpPr>
        <p:spPr>
          <a:xfrm>
            <a:off x="6129902" y="3680815"/>
            <a:ext cx="558000" cy="558000"/>
          </a:xfrm>
          <a:prstGeom prst="rect">
            <a:avLst/>
          </a:prstGeom>
          <a:solidFill>
            <a:srgbClr val="EC1077"/>
          </a:solidFill>
        </p:spPr>
        <p:txBody>
          <a:bodyPr lIns="108000" rIns="108000" anchor="ct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dirty="0">
                <a:solidFill>
                  <a:schemeClr val="bg1"/>
                </a:solidFill>
              </a:rPr>
              <a:t>2.</a:t>
            </a:r>
          </a:p>
        </p:txBody>
      </p:sp>
      <p:sp>
        <p:nvSpPr>
          <p:cNvPr id="11" name="Text Placeholder 3">
            <a:extLst>
              <a:ext uri="{FF2B5EF4-FFF2-40B4-BE49-F238E27FC236}">
                <a16:creationId xmlns="" xmlns:a16="http://schemas.microsoft.com/office/drawing/2014/main" id="{9A30DE4F-70A1-3B4A-AC7B-D5804C26C563}"/>
              </a:ext>
            </a:extLst>
          </p:cNvPr>
          <p:cNvSpPr txBox="1">
            <a:spLocks/>
          </p:cNvSpPr>
          <p:nvPr/>
        </p:nvSpPr>
        <p:spPr>
          <a:xfrm>
            <a:off x="6885901" y="3638897"/>
            <a:ext cx="4483255" cy="736999"/>
          </a:xfrm>
          <a:prstGeom prst="rect">
            <a:avLst/>
          </a:prstGeom>
          <a:solidFill>
            <a:schemeClr val="bg1"/>
          </a:solidFill>
        </p:spPr>
        <p:txBody>
          <a:bodyPr vert="horz" wrap="square" lIns="72000" tIns="0" rIns="72000" bIns="0" numCol="1" spcCol="540000" rtlCol="0" anchor="t"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NZ" sz="1800" dirty="0">
                <a:solidFill>
                  <a:schemeClr val="tx1"/>
                </a:solidFill>
              </a:rPr>
              <a:t>“I moved to this area a few weeks ago and I don’t know anyone. I am starting to feel low and I don’t know what to do.” </a:t>
            </a:r>
            <a:r>
              <a:rPr lang="en-NZ" sz="1800" b="1" dirty="0">
                <a:solidFill>
                  <a:schemeClr val="tx1"/>
                </a:solidFill>
              </a:rPr>
              <a:t>Sam</a:t>
            </a:r>
          </a:p>
        </p:txBody>
      </p:sp>
      <p:sp>
        <p:nvSpPr>
          <p:cNvPr id="12" name="Text Placeholder 3">
            <a:extLst>
              <a:ext uri="{FF2B5EF4-FFF2-40B4-BE49-F238E27FC236}">
                <a16:creationId xmlns="" xmlns:a16="http://schemas.microsoft.com/office/drawing/2014/main" id="{5BF66675-9350-A940-B8CF-1A6D0C8C7BBB}"/>
              </a:ext>
            </a:extLst>
          </p:cNvPr>
          <p:cNvSpPr txBox="1">
            <a:spLocks/>
          </p:cNvSpPr>
          <p:nvPr/>
        </p:nvSpPr>
        <p:spPr>
          <a:xfrm>
            <a:off x="6885902" y="4556094"/>
            <a:ext cx="4483255" cy="842095"/>
          </a:xfrm>
          <a:prstGeom prst="wedgeRectCallout">
            <a:avLst>
              <a:gd name="adj1" fmla="val -43363"/>
              <a:gd name="adj2" fmla="val -30613"/>
            </a:avLst>
          </a:prstGeom>
          <a:solidFill>
            <a:srgbClr val="EC1077"/>
          </a:solidFill>
        </p:spPr>
        <p:txBody>
          <a:bodyPr vert="horz" wrap="square" lIns="144000" tIns="0" rIns="144000" bIns="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NZ" sz="1800" dirty="0"/>
              <a:t>“These things can take time, people make friends eventually.’’</a:t>
            </a:r>
          </a:p>
        </p:txBody>
      </p:sp>
    </p:spTree>
    <p:extLst>
      <p:ext uri="{BB962C8B-B14F-4D97-AF65-F5344CB8AC3E}">
        <p14:creationId xmlns:p14="http://schemas.microsoft.com/office/powerpoint/2010/main" val="2127157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A6ADA41D-6372-B64F-9D3B-EE6DFD465258}"/>
              </a:ext>
            </a:extLst>
          </p:cNvPr>
          <p:cNvSpPr>
            <a:spLocks noGrp="1"/>
          </p:cNvSpPr>
          <p:nvPr>
            <p:ph type="title"/>
          </p:nvPr>
        </p:nvSpPr>
        <p:spPr>
          <a:xfrm>
            <a:off x="1259302" y="1551622"/>
            <a:ext cx="3429277" cy="1766230"/>
          </a:xfrm>
        </p:spPr>
        <p:txBody>
          <a:bodyPr/>
          <a:lstStyle/>
          <a:p>
            <a:pPr>
              <a:lnSpc>
                <a:spcPts val="5800"/>
              </a:lnSpc>
            </a:pPr>
            <a:r>
              <a:rPr lang="en-US" sz="6000" dirty="0"/>
              <a:t>Helping others</a:t>
            </a:r>
          </a:p>
        </p:txBody>
      </p:sp>
      <p:grpSp>
        <p:nvGrpSpPr>
          <p:cNvPr id="10" name="Group 9">
            <a:extLst>
              <a:ext uri="{FF2B5EF4-FFF2-40B4-BE49-F238E27FC236}">
                <a16:creationId xmlns="" xmlns:a16="http://schemas.microsoft.com/office/drawing/2014/main" id="{FC127869-7A27-0448-9600-EA45F567DA5E}"/>
              </a:ext>
              <a:ext uri="{C183D7F6-B498-43B3-948B-1728B52AA6E4}">
                <adec:decorative xmlns="" xmlns:adec="http://schemas.microsoft.com/office/drawing/2017/decorative" val="1"/>
              </a:ext>
            </a:extLst>
          </p:cNvPr>
          <p:cNvGrpSpPr/>
          <p:nvPr/>
        </p:nvGrpSpPr>
        <p:grpSpPr>
          <a:xfrm>
            <a:off x="6523880" y="404176"/>
            <a:ext cx="1102658" cy="1102658"/>
            <a:chOff x="6776190" y="2228001"/>
            <a:chExt cx="1102658" cy="1102658"/>
          </a:xfrm>
        </p:grpSpPr>
        <p:sp>
          <p:nvSpPr>
            <p:cNvPr id="11" name="Rectangle 10">
              <a:extLst>
                <a:ext uri="{FF2B5EF4-FFF2-40B4-BE49-F238E27FC236}">
                  <a16:creationId xmlns="" xmlns:a16="http://schemas.microsoft.com/office/drawing/2014/main" id="{1FC2B750-8891-534F-BE20-06CAADFBFCC7}"/>
                </a:ext>
              </a:extLst>
            </p:cNvPr>
            <p:cNvSpPr/>
            <p:nvPr/>
          </p:nvSpPr>
          <p:spPr>
            <a:xfrm>
              <a:off x="6776190" y="2228001"/>
              <a:ext cx="1102658" cy="1102658"/>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 xmlns:a16="http://schemas.microsoft.com/office/drawing/2014/main" id="{7542F615-72FD-B146-BDD5-FFBBFD8551A4}"/>
                </a:ext>
              </a:extLst>
            </p:cNvPr>
            <p:cNvPicPr>
              <a:picLocks noChangeAspect="1"/>
            </p:cNvPicPr>
            <p:nvPr/>
          </p:nvPicPr>
          <p:blipFill>
            <a:blip r:embed="rId3"/>
            <a:stretch>
              <a:fillRect/>
            </a:stretch>
          </p:blipFill>
          <p:spPr>
            <a:xfrm>
              <a:off x="7006407" y="2394900"/>
              <a:ext cx="642225" cy="768861"/>
            </a:xfrm>
            <a:prstGeom prst="rect">
              <a:avLst/>
            </a:prstGeom>
          </p:spPr>
        </p:pic>
      </p:grpSp>
      <p:sp>
        <p:nvSpPr>
          <p:cNvPr id="15" name="Text Placeholder 4">
            <a:extLst>
              <a:ext uri="{FF2B5EF4-FFF2-40B4-BE49-F238E27FC236}">
                <a16:creationId xmlns="" xmlns:a16="http://schemas.microsoft.com/office/drawing/2014/main" id="{8AD754E1-FADC-FD4A-87C1-AB936D254CC9}"/>
              </a:ext>
            </a:extLst>
          </p:cNvPr>
          <p:cNvSpPr txBox="1">
            <a:spLocks/>
          </p:cNvSpPr>
          <p:nvPr/>
        </p:nvSpPr>
        <p:spPr>
          <a:xfrm>
            <a:off x="7626538" y="1501518"/>
            <a:ext cx="4228763" cy="4136797"/>
          </a:xfrm>
          <a:prstGeom prst="rect">
            <a:avLst/>
          </a:prstGeom>
          <a:solidFill>
            <a:srgbClr val="EC1077"/>
          </a:solidFill>
        </p:spPr>
        <p:txBody>
          <a:bodyPr lIns="216000" tIns="216000" rIns="216000" bIns="216000"/>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00"/>
              </a:spcAft>
            </a:pPr>
            <a:r>
              <a:rPr lang="en-US" sz="2000" b="1" dirty="0">
                <a:solidFill>
                  <a:schemeClr val="bg1"/>
                </a:solidFill>
              </a:rPr>
              <a:t>Challenge</a:t>
            </a:r>
          </a:p>
          <a:p>
            <a:pPr>
              <a:spcAft>
                <a:spcPts val="400"/>
              </a:spcAft>
            </a:pPr>
            <a:r>
              <a:rPr lang="en-US" sz="2000" dirty="0">
                <a:solidFill>
                  <a:schemeClr val="bg1"/>
                </a:solidFill>
              </a:rPr>
              <a:t>Write some advice to these young people…</a:t>
            </a:r>
          </a:p>
          <a:p>
            <a:pPr marL="285750" indent="-285750">
              <a:spcAft>
                <a:spcPts val="400"/>
              </a:spcAft>
              <a:buFont typeface="Arial" panose="020B0604020202020204" pitchFamily="34" charset="0"/>
              <a:buChar char="•"/>
            </a:pPr>
            <a:r>
              <a:rPr lang="en-US" sz="2000" dirty="0">
                <a:solidFill>
                  <a:schemeClr val="bg1"/>
                </a:solidFill>
              </a:rPr>
              <a:t>“I am getting really worried about all my </a:t>
            </a:r>
            <a:r>
              <a:rPr lang="en-US" sz="2000" dirty="0" smtClean="0">
                <a:solidFill>
                  <a:schemeClr val="bg1"/>
                </a:solidFill>
              </a:rPr>
              <a:t>school work</a:t>
            </a:r>
            <a:r>
              <a:rPr lang="en-US" sz="2000" dirty="0">
                <a:solidFill>
                  <a:schemeClr val="bg1"/>
                </a:solidFill>
              </a:rPr>
              <a:t>.” James</a:t>
            </a:r>
          </a:p>
          <a:p>
            <a:pPr marL="285750" indent="-285750">
              <a:spcAft>
                <a:spcPts val="400"/>
              </a:spcAft>
              <a:buFont typeface="Arial" panose="020B0604020202020204" pitchFamily="34" charset="0"/>
              <a:buChar char="•"/>
            </a:pPr>
            <a:r>
              <a:rPr lang="en-US" sz="2000" dirty="0">
                <a:solidFill>
                  <a:schemeClr val="bg1"/>
                </a:solidFill>
              </a:rPr>
              <a:t>“I love dancing – but people at school make fun of me.” Abdi</a:t>
            </a:r>
          </a:p>
          <a:p>
            <a:pPr marL="285750" indent="-285750">
              <a:spcAft>
                <a:spcPts val="400"/>
              </a:spcAft>
              <a:buFont typeface="Arial" panose="020B0604020202020204" pitchFamily="34" charset="0"/>
              <a:buChar char="•"/>
            </a:pPr>
            <a:r>
              <a:rPr lang="en-US" sz="2000" dirty="0">
                <a:solidFill>
                  <a:schemeClr val="bg1"/>
                </a:solidFill>
              </a:rPr>
              <a:t>“I want to improve my fitness but I’m not sure where to start.” Tara </a:t>
            </a:r>
          </a:p>
        </p:txBody>
      </p:sp>
      <p:pic>
        <p:nvPicPr>
          <p:cNvPr id="13" name="Picture 12" descr="Young girl with school books">
            <a:extLst>
              <a:ext uri="{FF2B5EF4-FFF2-40B4-BE49-F238E27FC236}">
                <a16:creationId xmlns="" xmlns:a16="http://schemas.microsoft.com/office/drawing/2014/main" id="{95603E6B-841F-F546-BC42-F96E7FCDEF1F}"/>
              </a:ext>
            </a:extLst>
          </p:cNvPr>
          <p:cNvPicPr>
            <a:picLocks noChangeAspect="1"/>
          </p:cNvPicPr>
          <p:nvPr/>
        </p:nvPicPr>
        <p:blipFill>
          <a:blip r:embed="rId4"/>
          <a:srcRect l="17818" r="17818"/>
          <a:stretch/>
        </p:blipFill>
        <p:spPr>
          <a:xfrm>
            <a:off x="3421438" y="621178"/>
            <a:ext cx="4844547" cy="6236821"/>
          </a:xfrm>
          <a:prstGeom prst="rect">
            <a:avLst/>
          </a:prstGeom>
        </p:spPr>
      </p:pic>
    </p:spTree>
    <p:extLst>
      <p:ext uri="{BB962C8B-B14F-4D97-AF65-F5344CB8AC3E}">
        <p14:creationId xmlns:p14="http://schemas.microsoft.com/office/powerpoint/2010/main" val="167886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1988B8-1713-CC42-AF81-3287DA105155}"/>
              </a:ext>
            </a:extLst>
          </p:cNvPr>
          <p:cNvSpPr>
            <a:spLocks noGrp="1"/>
          </p:cNvSpPr>
          <p:nvPr>
            <p:ph type="title"/>
          </p:nvPr>
        </p:nvSpPr>
        <p:spPr/>
        <p:txBody>
          <a:bodyPr/>
          <a:lstStyle/>
          <a:p>
            <a:r>
              <a:rPr lang="en-US" dirty="0" smtClean="0"/>
              <a:t>How </a:t>
            </a:r>
            <a:r>
              <a:rPr lang="en-US" dirty="0"/>
              <a:t>confident are you in…</a:t>
            </a:r>
          </a:p>
        </p:txBody>
      </p:sp>
      <p:sp>
        <p:nvSpPr>
          <p:cNvPr id="3" name="Text Placeholder 2">
            <a:extLst>
              <a:ext uri="{FF2B5EF4-FFF2-40B4-BE49-F238E27FC236}">
                <a16:creationId xmlns="" xmlns:a16="http://schemas.microsoft.com/office/drawing/2014/main" id="{8EFFE699-894F-6044-9DA8-73F684727C9E}"/>
              </a:ext>
            </a:extLst>
          </p:cNvPr>
          <p:cNvSpPr>
            <a:spLocks noGrp="1"/>
          </p:cNvSpPr>
          <p:nvPr>
            <p:ph type="body" sz="quarter" idx="12"/>
          </p:nvPr>
        </p:nvSpPr>
        <p:spPr>
          <a:xfrm>
            <a:off x="1851243" y="2781617"/>
            <a:ext cx="4644150" cy="2414363"/>
          </a:xfrm>
        </p:spPr>
        <p:txBody>
          <a:bodyPr/>
          <a:lstStyle/>
          <a:p>
            <a:pPr marL="457200" indent="-457200">
              <a:buFont typeface="+mj-lt"/>
              <a:buAutoNum type="alphaLcPeriod"/>
            </a:pPr>
            <a:r>
              <a:rPr lang="en-US" dirty="0"/>
              <a:t>identifying the link between physical and mental wellbeing?</a:t>
            </a:r>
          </a:p>
          <a:p>
            <a:pPr marL="457200" indent="-457200">
              <a:buFont typeface="+mj-lt"/>
              <a:buAutoNum type="alphaLcPeriod"/>
            </a:pPr>
            <a:r>
              <a:rPr lang="en-US" dirty="0"/>
              <a:t>describing strategies for improving physical and mental wellbeing?</a:t>
            </a:r>
          </a:p>
          <a:p>
            <a:pPr marL="457200" indent="-457200">
              <a:buFont typeface="+mj-lt"/>
              <a:buAutoNum type="alphaLcPeriod"/>
            </a:pPr>
            <a:r>
              <a:rPr lang="en-US" dirty="0"/>
              <a:t>explaining ways to help those who need support with their physical and/or mental wellbeing?</a:t>
            </a:r>
          </a:p>
        </p:txBody>
      </p:sp>
      <p:sp>
        <p:nvSpPr>
          <p:cNvPr id="4" name="Text Placeholder 3">
            <a:extLst>
              <a:ext uri="{FF2B5EF4-FFF2-40B4-BE49-F238E27FC236}">
                <a16:creationId xmlns="" xmlns:a16="http://schemas.microsoft.com/office/drawing/2014/main" id="{2FA86FB6-E05C-784B-95DB-A1FAB300D30D}"/>
              </a:ext>
            </a:extLst>
          </p:cNvPr>
          <p:cNvSpPr>
            <a:spLocks noGrp="1"/>
          </p:cNvSpPr>
          <p:nvPr>
            <p:ph type="body" sz="quarter" idx="15"/>
          </p:nvPr>
        </p:nvSpPr>
        <p:spPr/>
        <p:txBody>
          <a:bodyPr/>
          <a:lstStyle/>
          <a:p>
            <a:r>
              <a:rPr lang="en-US" dirty="0"/>
              <a:t>0</a:t>
            </a:r>
          </a:p>
        </p:txBody>
      </p:sp>
      <p:sp>
        <p:nvSpPr>
          <p:cNvPr id="5" name="Text Placeholder 4">
            <a:extLst>
              <a:ext uri="{FF2B5EF4-FFF2-40B4-BE49-F238E27FC236}">
                <a16:creationId xmlns="" xmlns:a16="http://schemas.microsoft.com/office/drawing/2014/main" id="{6BB2A168-3FC2-B041-8611-E2FF9B1C60F1}"/>
              </a:ext>
            </a:extLst>
          </p:cNvPr>
          <p:cNvSpPr>
            <a:spLocks noGrp="1"/>
          </p:cNvSpPr>
          <p:nvPr>
            <p:ph type="body" sz="quarter" idx="16"/>
          </p:nvPr>
        </p:nvSpPr>
        <p:spPr/>
        <p:txBody>
          <a:bodyPr/>
          <a:lstStyle/>
          <a:p>
            <a:r>
              <a:rPr lang="en-US" dirty="0"/>
              <a:t>1</a:t>
            </a:r>
          </a:p>
        </p:txBody>
      </p:sp>
      <p:sp>
        <p:nvSpPr>
          <p:cNvPr id="6" name="Text Placeholder 5">
            <a:extLst>
              <a:ext uri="{FF2B5EF4-FFF2-40B4-BE49-F238E27FC236}">
                <a16:creationId xmlns="" xmlns:a16="http://schemas.microsoft.com/office/drawing/2014/main" id="{BF1B7D8A-4DB1-C344-9FE0-93CE02B2F388}"/>
              </a:ext>
            </a:extLst>
          </p:cNvPr>
          <p:cNvSpPr>
            <a:spLocks noGrp="1"/>
          </p:cNvSpPr>
          <p:nvPr>
            <p:ph type="body" sz="quarter" idx="17"/>
          </p:nvPr>
        </p:nvSpPr>
        <p:spPr/>
        <p:txBody>
          <a:bodyPr/>
          <a:lstStyle/>
          <a:p>
            <a:r>
              <a:rPr lang="en-US" dirty="0"/>
              <a:t>2</a:t>
            </a:r>
          </a:p>
        </p:txBody>
      </p:sp>
      <p:sp>
        <p:nvSpPr>
          <p:cNvPr id="7" name="Text Placeholder 6">
            <a:extLst>
              <a:ext uri="{FF2B5EF4-FFF2-40B4-BE49-F238E27FC236}">
                <a16:creationId xmlns="" xmlns:a16="http://schemas.microsoft.com/office/drawing/2014/main" id="{4CF27326-A6CD-2B4D-8359-9380019EC805}"/>
              </a:ext>
            </a:extLst>
          </p:cNvPr>
          <p:cNvSpPr>
            <a:spLocks noGrp="1"/>
          </p:cNvSpPr>
          <p:nvPr>
            <p:ph type="body" sz="quarter" idx="18"/>
          </p:nvPr>
        </p:nvSpPr>
        <p:spPr/>
        <p:txBody>
          <a:bodyPr/>
          <a:lstStyle/>
          <a:p>
            <a:r>
              <a:rPr lang="en-US" dirty="0"/>
              <a:t>3</a:t>
            </a:r>
          </a:p>
        </p:txBody>
      </p:sp>
      <p:sp>
        <p:nvSpPr>
          <p:cNvPr id="8" name="Text Placeholder 7">
            <a:extLst>
              <a:ext uri="{FF2B5EF4-FFF2-40B4-BE49-F238E27FC236}">
                <a16:creationId xmlns="" xmlns:a16="http://schemas.microsoft.com/office/drawing/2014/main" id="{652DE37C-0D7D-AF45-BFFB-36EAEC40D553}"/>
              </a:ext>
            </a:extLst>
          </p:cNvPr>
          <p:cNvSpPr>
            <a:spLocks noGrp="1"/>
          </p:cNvSpPr>
          <p:nvPr>
            <p:ph type="body" sz="quarter" idx="19"/>
          </p:nvPr>
        </p:nvSpPr>
        <p:spPr/>
        <p:txBody>
          <a:bodyPr/>
          <a:lstStyle/>
          <a:p>
            <a:r>
              <a:rPr lang="en-US" dirty="0"/>
              <a:t>4</a:t>
            </a:r>
          </a:p>
        </p:txBody>
      </p:sp>
      <p:sp>
        <p:nvSpPr>
          <p:cNvPr id="9" name="Text Placeholder 8">
            <a:extLst>
              <a:ext uri="{FF2B5EF4-FFF2-40B4-BE49-F238E27FC236}">
                <a16:creationId xmlns="" xmlns:a16="http://schemas.microsoft.com/office/drawing/2014/main" id="{004A1A17-60FD-8D41-8913-86D8C1821FF3}"/>
              </a:ext>
            </a:extLst>
          </p:cNvPr>
          <p:cNvSpPr>
            <a:spLocks noGrp="1"/>
          </p:cNvSpPr>
          <p:nvPr>
            <p:ph type="body" sz="quarter" idx="20"/>
          </p:nvPr>
        </p:nvSpPr>
        <p:spPr/>
        <p:txBody>
          <a:bodyPr/>
          <a:lstStyle/>
          <a:p>
            <a:r>
              <a:rPr lang="en-US" dirty="0"/>
              <a:t>5</a:t>
            </a:r>
          </a:p>
        </p:txBody>
      </p:sp>
      <p:sp>
        <p:nvSpPr>
          <p:cNvPr id="10" name="Text Placeholder 9">
            <a:extLst>
              <a:ext uri="{FF2B5EF4-FFF2-40B4-BE49-F238E27FC236}">
                <a16:creationId xmlns="" xmlns:a16="http://schemas.microsoft.com/office/drawing/2014/main" id="{CC7312B9-F7DB-6F4B-A0BC-4DD9C8689F78}"/>
              </a:ext>
            </a:extLst>
          </p:cNvPr>
          <p:cNvSpPr>
            <a:spLocks noGrp="1"/>
          </p:cNvSpPr>
          <p:nvPr>
            <p:ph type="body" sz="quarter" idx="21"/>
          </p:nvPr>
        </p:nvSpPr>
        <p:spPr/>
        <p:txBody>
          <a:bodyPr/>
          <a:lstStyle/>
          <a:p>
            <a:r>
              <a:rPr lang="en-US" dirty="0"/>
              <a:t>6</a:t>
            </a:r>
          </a:p>
        </p:txBody>
      </p:sp>
      <p:sp>
        <p:nvSpPr>
          <p:cNvPr id="11" name="Text Placeholder 10">
            <a:extLst>
              <a:ext uri="{FF2B5EF4-FFF2-40B4-BE49-F238E27FC236}">
                <a16:creationId xmlns="" xmlns:a16="http://schemas.microsoft.com/office/drawing/2014/main" id="{9A234DFA-234F-674F-B308-5FBB29050001}"/>
              </a:ext>
            </a:extLst>
          </p:cNvPr>
          <p:cNvSpPr>
            <a:spLocks noGrp="1"/>
          </p:cNvSpPr>
          <p:nvPr>
            <p:ph type="body" sz="quarter" idx="22"/>
          </p:nvPr>
        </p:nvSpPr>
        <p:spPr/>
        <p:txBody>
          <a:bodyPr/>
          <a:lstStyle/>
          <a:p>
            <a:r>
              <a:rPr lang="en-US" dirty="0"/>
              <a:t>7</a:t>
            </a:r>
          </a:p>
        </p:txBody>
      </p:sp>
      <p:sp>
        <p:nvSpPr>
          <p:cNvPr id="12" name="Text Placeholder 11">
            <a:extLst>
              <a:ext uri="{FF2B5EF4-FFF2-40B4-BE49-F238E27FC236}">
                <a16:creationId xmlns="" xmlns:a16="http://schemas.microsoft.com/office/drawing/2014/main" id="{A9C6BF4A-C165-3B4B-BAB9-8E8F851185F1}"/>
              </a:ext>
            </a:extLst>
          </p:cNvPr>
          <p:cNvSpPr>
            <a:spLocks noGrp="1"/>
          </p:cNvSpPr>
          <p:nvPr>
            <p:ph type="body" sz="quarter" idx="23"/>
          </p:nvPr>
        </p:nvSpPr>
        <p:spPr/>
        <p:txBody>
          <a:bodyPr/>
          <a:lstStyle/>
          <a:p>
            <a:r>
              <a:rPr lang="en-US" dirty="0"/>
              <a:t>8</a:t>
            </a:r>
          </a:p>
        </p:txBody>
      </p:sp>
      <p:sp>
        <p:nvSpPr>
          <p:cNvPr id="13" name="Text Placeholder 12">
            <a:extLst>
              <a:ext uri="{FF2B5EF4-FFF2-40B4-BE49-F238E27FC236}">
                <a16:creationId xmlns="" xmlns:a16="http://schemas.microsoft.com/office/drawing/2014/main" id="{543FD718-A24A-9C45-A5C8-868E4684A2CF}"/>
              </a:ext>
            </a:extLst>
          </p:cNvPr>
          <p:cNvSpPr>
            <a:spLocks noGrp="1"/>
          </p:cNvSpPr>
          <p:nvPr>
            <p:ph type="body" sz="quarter" idx="24"/>
          </p:nvPr>
        </p:nvSpPr>
        <p:spPr/>
        <p:txBody>
          <a:bodyPr/>
          <a:lstStyle/>
          <a:p>
            <a:r>
              <a:rPr lang="en-US" dirty="0"/>
              <a:t>9</a:t>
            </a:r>
          </a:p>
        </p:txBody>
      </p:sp>
      <p:sp>
        <p:nvSpPr>
          <p:cNvPr id="14" name="Text Placeholder 13">
            <a:extLst>
              <a:ext uri="{FF2B5EF4-FFF2-40B4-BE49-F238E27FC236}">
                <a16:creationId xmlns="" xmlns:a16="http://schemas.microsoft.com/office/drawing/2014/main" id="{B7D9CE83-AEA9-F542-B940-3A4FE8DD814B}"/>
              </a:ext>
            </a:extLst>
          </p:cNvPr>
          <p:cNvSpPr>
            <a:spLocks noGrp="1"/>
          </p:cNvSpPr>
          <p:nvPr>
            <p:ph type="body" sz="quarter" idx="25"/>
          </p:nvPr>
        </p:nvSpPr>
        <p:spPr/>
        <p:txBody>
          <a:bodyPr/>
          <a:lstStyle/>
          <a:p>
            <a:r>
              <a:rPr lang="en-US" dirty="0"/>
              <a:t>10</a:t>
            </a:r>
          </a:p>
        </p:txBody>
      </p:sp>
      <p:sp>
        <p:nvSpPr>
          <p:cNvPr id="15" name="Text Placeholder 14">
            <a:extLst>
              <a:ext uri="{FF2B5EF4-FFF2-40B4-BE49-F238E27FC236}">
                <a16:creationId xmlns="" xmlns:a16="http://schemas.microsoft.com/office/drawing/2014/main" id="{D71DA5C1-24A9-7847-9A7D-9AC2A5C6C023}"/>
              </a:ext>
            </a:extLst>
          </p:cNvPr>
          <p:cNvSpPr>
            <a:spLocks noGrp="1"/>
          </p:cNvSpPr>
          <p:nvPr>
            <p:ph type="body" sz="quarter" idx="26"/>
          </p:nvPr>
        </p:nvSpPr>
        <p:spPr/>
        <p:txBody>
          <a:bodyPr/>
          <a:lstStyle/>
          <a:p>
            <a:r>
              <a:rPr lang="en-US" dirty="0"/>
              <a:t>Extremely confident</a:t>
            </a:r>
          </a:p>
        </p:txBody>
      </p:sp>
      <p:sp>
        <p:nvSpPr>
          <p:cNvPr id="16" name="Text Placeholder 15">
            <a:extLst>
              <a:ext uri="{FF2B5EF4-FFF2-40B4-BE49-F238E27FC236}">
                <a16:creationId xmlns="" xmlns:a16="http://schemas.microsoft.com/office/drawing/2014/main" id="{13A67A79-9F36-1B41-8208-DBA473457CEE}"/>
              </a:ext>
            </a:extLst>
          </p:cNvPr>
          <p:cNvSpPr>
            <a:spLocks noGrp="1"/>
          </p:cNvSpPr>
          <p:nvPr>
            <p:ph type="body" sz="quarter" idx="27"/>
          </p:nvPr>
        </p:nvSpPr>
        <p:spPr/>
        <p:txBody>
          <a:bodyPr/>
          <a:lstStyle/>
          <a:p>
            <a:r>
              <a:rPr lang="en-US" dirty="0"/>
              <a:t>Not confident</a:t>
            </a:r>
          </a:p>
        </p:txBody>
      </p:sp>
    </p:spTree>
    <p:extLst>
      <p:ext uri="{BB962C8B-B14F-4D97-AF65-F5344CB8AC3E}">
        <p14:creationId xmlns:p14="http://schemas.microsoft.com/office/powerpoint/2010/main" val="1589504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 xmlns:a16="http://schemas.microsoft.com/office/drawing/2014/main" id="{05783493-2D62-2C44-A1F5-4AB6E1B35840}"/>
              </a:ext>
            </a:extLst>
          </p:cNvPr>
          <p:cNvSpPr>
            <a:spLocks noGrp="1"/>
          </p:cNvSpPr>
          <p:nvPr>
            <p:ph type="title"/>
          </p:nvPr>
        </p:nvSpPr>
        <p:spPr>
          <a:xfrm>
            <a:off x="348710" y="368255"/>
            <a:ext cx="5246236" cy="2189529"/>
          </a:xfrm>
        </p:spPr>
        <p:txBody>
          <a:bodyPr/>
          <a:lstStyle/>
          <a:p>
            <a:pPr>
              <a:lnSpc>
                <a:spcPts val="5400"/>
              </a:lnSpc>
            </a:pPr>
            <a:r>
              <a:rPr lang="en-GB" sz="4800" dirty="0"/>
              <a:t>The journey to better wellbeing is different for everyone.</a:t>
            </a:r>
            <a:endParaRPr lang="en-US" sz="4800" dirty="0"/>
          </a:p>
        </p:txBody>
      </p:sp>
      <p:sp>
        <p:nvSpPr>
          <p:cNvPr id="5" name="Text Placeholder 2">
            <a:extLst>
              <a:ext uri="{FF2B5EF4-FFF2-40B4-BE49-F238E27FC236}">
                <a16:creationId xmlns="" xmlns:a16="http://schemas.microsoft.com/office/drawing/2014/main" id="{5AFE5DFD-7D61-CC43-B489-1AB5856DF70A}"/>
              </a:ext>
            </a:extLst>
          </p:cNvPr>
          <p:cNvSpPr>
            <a:spLocks noGrp="1"/>
          </p:cNvSpPr>
          <p:nvPr>
            <p:ph type="body" sz="quarter" idx="12"/>
          </p:nvPr>
        </p:nvSpPr>
        <p:spPr>
          <a:xfrm>
            <a:off x="348710" y="2737721"/>
            <a:ext cx="5417608" cy="2563907"/>
          </a:xfrm>
        </p:spPr>
        <p:txBody>
          <a:bodyPr numCol="1"/>
          <a:lstStyle/>
          <a:p>
            <a:pPr>
              <a:spcBef>
                <a:spcPts val="600"/>
              </a:spcBef>
              <a:spcAft>
                <a:spcPts val="600"/>
              </a:spcAft>
            </a:pPr>
            <a:r>
              <a:rPr lang="en-GB" sz="2000" b="1" dirty="0"/>
              <a:t>It is always good to talk about </a:t>
            </a:r>
            <a:r>
              <a:rPr lang="en-GB" sz="2000" b="1" dirty="0" smtClean="0"/>
              <a:t>it </a:t>
            </a:r>
            <a:r>
              <a:rPr lang="en-GB" sz="2000" b="1" dirty="0" smtClean="0"/>
              <a:t>to </a:t>
            </a:r>
            <a:r>
              <a:rPr lang="en-GB" sz="2000" b="1" dirty="0"/>
              <a:t>friends and trusted adults and there are lots of organisations that can help such as Childline, the Mix or Shout.</a:t>
            </a:r>
          </a:p>
          <a:p>
            <a:pPr>
              <a:spcBef>
                <a:spcPts val="600"/>
              </a:spcBef>
              <a:spcAft>
                <a:spcPts val="600"/>
              </a:spcAft>
            </a:pPr>
            <a:r>
              <a:rPr lang="en-US" sz="2000" b="1" dirty="0"/>
              <a:t>Childline: </a:t>
            </a:r>
            <a:r>
              <a:rPr lang="en-US" sz="2000" b="1" u="sng" dirty="0" err="1"/>
              <a:t>childline.org.uk</a:t>
            </a:r>
            <a:r>
              <a:rPr lang="en-US" sz="2000" b="1" u="sng" dirty="0"/>
              <a:t>/info-advice</a:t>
            </a:r>
            <a:r>
              <a:rPr lang="en-US" sz="2000" b="1" dirty="0"/>
              <a:t/>
            </a:r>
            <a:br>
              <a:rPr lang="en-US" sz="2000" b="1" dirty="0"/>
            </a:br>
            <a:r>
              <a:rPr lang="en-GB" sz="2000" b="1" dirty="0"/>
              <a:t>Or call 0800 1111</a:t>
            </a:r>
          </a:p>
          <a:p>
            <a:pPr>
              <a:spcBef>
                <a:spcPts val="600"/>
              </a:spcBef>
              <a:spcAft>
                <a:spcPts val="600"/>
              </a:spcAft>
            </a:pPr>
            <a:r>
              <a:rPr lang="en-GB" sz="2000" b="1" dirty="0"/>
              <a:t>The Mix: Call 0808 808 4994</a:t>
            </a:r>
          </a:p>
          <a:p>
            <a:pPr>
              <a:spcBef>
                <a:spcPts val="600"/>
              </a:spcBef>
              <a:spcAft>
                <a:spcPts val="600"/>
              </a:spcAft>
            </a:pPr>
            <a:r>
              <a:rPr lang="en-GB" sz="2000" b="1" dirty="0"/>
              <a:t>Shout: Text 85258</a:t>
            </a:r>
          </a:p>
        </p:txBody>
      </p:sp>
      <p:pic>
        <p:nvPicPr>
          <p:cNvPr id="8" name="Picture 7" descr="Mother and daughter talking and smiling">
            <a:extLst>
              <a:ext uri="{FF2B5EF4-FFF2-40B4-BE49-F238E27FC236}">
                <a16:creationId xmlns="" xmlns:a16="http://schemas.microsoft.com/office/drawing/2014/main" id="{1A40DEF2-2B1C-3943-BF59-CA354870C2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1240" y="0"/>
            <a:ext cx="6080760" cy="5958000"/>
          </a:xfrm>
          <a:prstGeom prst="rect">
            <a:avLst/>
          </a:prstGeom>
        </p:spPr>
      </p:pic>
      <p:pic>
        <p:nvPicPr>
          <p:cNvPr id="7" name="Picture 6">
            <a:extLst>
              <a:ext uri="{FF2B5EF4-FFF2-40B4-BE49-F238E27FC236}">
                <a16:creationId xmlns="" xmlns:a16="http://schemas.microsoft.com/office/drawing/2014/main" id="{1958715D-C4F4-FC4C-9F84-D23A2BE70F26}"/>
              </a:ext>
              <a:ext uri="{C183D7F6-B498-43B3-948B-1728B52AA6E4}">
                <adec:decorative xmlns=""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365949" y="364421"/>
            <a:ext cx="472812" cy="193021"/>
          </a:xfrm>
          <a:prstGeom prst="rect">
            <a:avLst/>
          </a:prstGeom>
        </p:spPr>
      </p:pic>
    </p:spTree>
    <p:extLst>
      <p:ext uri="{BB962C8B-B14F-4D97-AF65-F5344CB8AC3E}">
        <p14:creationId xmlns:p14="http://schemas.microsoft.com/office/powerpoint/2010/main" val="964724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23B04CAC-89DB-0D46-A17A-684004602941}"/>
              </a:ext>
            </a:extLst>
          </p:cNvPr>
          <p:cNvSpPr>
            <a:spLocks noGrp="1"/>
          </p:cNvSpPr>
          <p:nvPr>
            <p:ph type="title" idx="4294967295"/>
          </p:nvPr>
        </p:nvSpPr>
        <p:spPr>
          <a:xfrm>
            <a:off x="348711" y="352453"/>
            <a:ext cx="10515600" cy="724639"/>
          </a:xfrm>
        </p:spPr>
        <p:txBody>
          <a:bodyPr/>
          <a:lstStyle/>
          <a:p>
            <a:pPr rtl="0" eaLnBrk="1" latinLnBrk="0" hangingPunct="1"/>
            <a:r>
              <a:rPr lang="en-US" sz="5000" b="1" i="0" kern="1200" spc="0" dirty="0">
                <a:solidFill>
                  <a:srgbClr val="000000"/>
                </a:solidFill>
                <a:effectLst/>
                <a:latin typeface="Arial Narrow" panose="020B0604020202020204" pitchFamily="34" charset="0"/>
                <a:ea typeface="DIN Condensed Light" panose="020B0506040000020204" pitchFamily="34" charset="77"/>
                <a:cs typeface="Arial Narrow" panose="020B0604020202020204" pitchFamily="34" charset="0"/>
              </a:rPr>
              <a:t>Extended learning projects</a:t>
            </a:r>
            <a:endParaRPr lang="en-GB" dirty="0">
              <a:effectLst/>
            </a:endParaRPr>
          </a:p>
          <a:p>
            <a:endParaRPr lang="en-US" dirty="0"/>
          </a:p>
        </p:txBody>
      </p:sp>
      <p:sp>
        <p:nvSpPr>
          <p:cNvPr id="3" name="Text Placeholder 2">
            <a:extLst>
              <a:ext uri="{FF2B5EF4-FFF2-40B4-BE49-F238E27FC236}">
                <a16:creationId xmlns="" xmlns:a16="http://schemas.microsoft.com/office/drawing/2014/main" id="{4EF1D85D-72A4-344B-9713-3DCCF56AF11A}"/>
              </a:ext>
            </a:extLst>
          </p:cNvPr>
          <p:cNvSpPr>
            <a:spLocks noGrp="1"/>
          </p:cNvSpPr>
          <p:nvPr>
            <p:ph type="body" sz="quarter" idx="12"/>
          </p:nvPr>
        </p:nvSpPr>
        <p:spPr>
          <a:xfrm>
            <a:off x="348711" y="1218747"/>
            <a:ext cx="11150562" cy="4653733"/>
          </a:xfrm>
        </p:spPr>
        <p:txBody>
          <a:bodyPr/>
          <a:lstStyle/>
          <a:p>
            <a:pPr marL="342900" indent="-342900">
              <a:buFont typeface="+mj-lt"/>
              <a:buAutoNum type="arabicPeriod"/>
            </a:pPr>
            <a:r>
              <a:rPr lang="en-NZ" sz="1800" dirty="0"/>
              <a:t>Ask students to create a piece of artwork inspired by the lesson. Students could look back at their work from the lesson for ideas, and think about how they involve the wider school or even the local community in developing their art. </a:t>
            </a:r>
          </a:p>
          <a:p>
            <a:pPr marL="342900" indent="-342900">
              <a:buFont typeface="+mj-lt"/>
              <a:buAutoNum type="arabicPeriod"/>
            </a:pPr>
            <a:r>
              <a:rPr lang="en-NZ" sz="1800" dirty="0"/>
              <a:t>Students create an anonymous questionnaire to find out what other students think about wellbeing and the ways in which they try and achieve better physical and mental wellbeing. Students could think about whether they want to gather quantitative or qualitative data and what questions they would need to ask.</a:t>
            </a:r>
          </a:p>
          <a:p>
            <a:pPr marL="342900" indent="-342900">
              <a:buFont typeface="+mj-lt"/>
              <a:buAutoNum type="arabicPeriod"/>
            </a:pPr>
            <a:endParaRPr lang="en-NZ" sz="1800" dirty="0"/>
          </a:p>
          <a:p>
            <a:pPr marL="342900" indent="-342900">
              <a:buFont typeface="+mj-lt"/>
              <a:buAutoNum type="arabicPeriod"/>
            </a:pPr>
            <a:endParaRPr lang="en-NZ" sz="1800" dirty="0"/>
          </a:p>
          <a:p>
            <a:pPr marL="342900" indent="-342900">
              <a:buFont typeface="+mj-lt"/>
              <a:buAutoNum type="arabicPeriod"/>
            </a:pPr>
            <a:endParaRPr lang="en-NZ" sz="1800" dirty="0"/>
          </a:p>
          <a:p>
            <a:pPr marL="342900" indent="-342900">
              <a:buFont typeface="+mj-lt"/>
              <a:buAutoNum type="arabicPeriod"/>
            </a:pPr>
            <a:endParaRPr lang="en-NZ" sz="1800" dirty="0"/>
          </a:p>
          <a:p>
            <a:pPr marL="342900" indent="-342900">
              <a:buFont typeface="+mj-lt"/>
              <a:buAutoNum type="arabicPeriod"/>
            </a:pPr>
            <a:endParaRPr lang="en-NZ" sz="1800" dirty="0"/>
          </a:p>
          <a:p>
            <a:pPr marL="342900" indent="-342900">
              <a:buFont typeface="+mj-lt"/>
              <a:buAutoNum type="arabicPeriod" startAt="3"/>
            </a:pPr>
            <a:r>
              <a:rPr lang="en-NZ" sz="1800" dirty="0"/>
              <a:t>Students could find out about volunteering initiatives in their area and create a brochure to share options with other students. Students will need to ask their parent/carer before volunteering.</a:t>
            </a:r>
          </a:p>
          <a:p>
            <a:pPr marL="342900" indent="-342900">
              <a:buFont typeface="+mj-lt"/>
              <a:buAutoNum type="arabicPeriod" startAt="3"/>
            </a:pPr>
            <a:r>
              <a:rPr lang="en-NZ" sz="1800" dirty="0"/>
              <a:t>Students could practise and perform a school assembly raising awareness about physical and mental wellbeing. </a:t>
            </a:r>
          </a:p>
          <a:p>
            <a:pPr marL="342900" indent="-342900">
              <a:buFont typeface="+mj-lt"/>
              <a:buAutoNum type="arabicPeriod" startAt="3"/>
            </a:pPr>
            <a:r>
              <a:rPr lang="en-NZ" sz="1800" dirty="0"/>
              <a:t>Students could create a personalised weekly timetable to promote the f</a:t>
            </a:r>
            <a:r>
              <a:rPr lang="en-NZ" sz="1800" dirty="0" smtClean="0"/>
              <a:t>ive </a:t>
            </a:r>
            <a:r>
              <a:rPr lang="en-NZ" sz="1800" dirty="0"/>
              <a:t>ways to </a:t>
            </a:r>
            <a:r>
              <a:rPr lang="en-NZ" sz="1800" dirty="0" smtClean="0"/>
              <a:t>wellbeing; </a:t>
            </a:r>
            <a:r>
              <a:rPr lang="en-NZ" sz="1800" dirty="0"/>
              <a:t>one activity for each day during the school week.</a:t>
            </a:r>
          </a:p>
          <a:p>
            <a:pPr marL="342900" indent="-342900">
              <a:buFont typeface="+mj-lt"/>
              <a:buAutoNum type="arabicPeriod" startAt="3"/>
            </a:pPr>
            <a:r>
              <a:rPr lang="en-NZ" sz="1800" dirty="0"/>
              <a:t>Students could create a Q and A board to pin up around school about the f</a:t>
            </a:r>
            <a:r>
              <a:rPr lang="en-NZ" sz="1800" dirty="0" smtClean="0"/>
              <a:t>ive </a:t>
            </a:r>
            <a:r>
              <a:rPr lang="en-NZ" sz="1800" dirty="0"/>
              <a:t>ways to </a:t>
            </a:r>
            <a:r>
              <a:rPr lang="en-NZ" sz="1800" dirty="0" smtClean="0"/>
              <a:t>wellbeing.  </a:t>
            </a:r>
            <a:endParaRPr lang="en-NZ" sz="1800" dirty="0"/>
          </a:p>
          <a:p>
            <a:r>
              <a:rPr lang="en-NZ" sz="1800" dirty="0"/>
              <a:t> </a:t>
            </a:r>
          </a:p>
          <a:p>
            <a:endParaRPr lang="en-US" sz="1800" dirty="0"/>
          </a:p>
        </p:txBody>
      </p:sp>
    </p:spTree>
    <p:extLst>
      <p:ext uri="{BB962C8B-B14F-4D97-AF65-F5344CB8AC3E}">
        <p14:creationId xmlns:p14="http://schemas.microsoft.com/office/powerpoint/2010/main" val="548439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 xmlns:a16="http://schemas.microsoft.com/office/drawing/2014/main" id="{66A15AF1-9096-284A-BDBC-09407D367CFB}"/>
              </a:ext>
            </a:extLst>
          </p:cNvPr>
          <p:cNvSpPr>
            <a:spLocks noGrp="1"/>
          </p:cNvSpPr>
          <p:nvPr>
            <p:ph type="title"/>
          </p:nvPr>
        </p:nvSpPr>
        <p:spPr>
          <a:xfrm>
            <a:off x="348711" y="494109"/>
            <a:ext cx="10515600" cy="724639"/>
          </a:xfrm>
        </p:spPr>
        <p:txBody>
          <a:bodyPr/>
          <a:lstStyle/>
          <a:p>
            <a:r>
              <a:rPr lang="en-US" dirty="0"/>
              <a:t>Overview</a:t>
            </a:r>
          </a:p>
        </p:txBody>
      </p:sp>
      <p:sp>
        <p:nvSpPr>
          <p:cNvPr id="8" name="Text Placeholder 4">
            <a:extLst>
              <a:ext uri="{FF2B5EF4-FFF2-40B4-BE49-F238E27FC236}">
                <a16:creationId xmlns="" xmlns:a16="http://schemas.microsoft.com/office/drawing/2014/main" id="{BB25EB12-186A-C24D-92E4-E651A2D5048B}"/>
              </a:ext>
            </a:extLst>
          </p:cNvPr>
          <p:cNvSpPr txBox="1">
            <a:spLocks/>
          </p:cNvSpPr>
          <p:nvPr/>
        </p:nvSpPr>
        <p:spPr>
          <a:xfrm>
            <a:off x="348710" y="1060938"/>
            <a:ext cx="11680379" cy="4882507"/>
          </a:xfrm>
          <a:prstGeom prst="rect">
            <a:avLst/>
          </a:prstGeom>
          <a:noFill/>
          <a:ln>
            <a:noFill/>
          </a:ln>
        </p:spPr>
        <p:txBody>
          <a:bodyPr vert="horz" wrap="square" lIns="0" tIns="0" rIns="0" bIns="0" numCol="2" spcCol="36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300" dirty="0"/>
              <a:t>In this lesson, students explore the link between physical and mental wellbeing. </a:t>
            </a:r>
          </a:p>
          <a:p>
            <a:r>
              <a:rPr lang="en-NZ" sz="1800" b="1" dirty="0"/>
              <a:t>Recommended age group</a:t>
            </a:r>
            <a:endParaRPr lang="en-NZ" sz="1800" dirty="0"/>
          </a:p>
          <a:p>
            <a:r>
              <a:rPr lang="en-NZ" sz="1300" dirty="0"/>
              <a:t>Education providers for ages 11-16 (KS3/4)</a:t>
            </a:r>
          </a:p>
          <a:p>
            <a:r>
              <a:rPr lang="en-NZ" sz="1800" b="1" dirty="0"/>
              <a:t>Time</a:t>
            </a:r>
          </a:p>
          <a:p>
            <a:r>
              <a:rPr lang="en-NZ" sz="1300" dirty="0"/>
              <a:t>55 minutes approximately</a:t>
            </a:r>
          </a:p>
          <a:p>
            <a:r>
              <a:rPr lang="en-NZ" sz="1800" b="1" dirty="0"/>
              <a:t>Preparation</a:t>
            </a:r>
          </a:p>
          <a:p>
            <a:pPr>
              <a:spcBef>
                <a:spcPts val="400"/>
              </a:spcBef>
            </a:pPr>
            <a:r>
              <a:rPr lang="en-NZ" sz="1300" dirty="0"/>
              <a:t>Before delivering the lesson:</a:t>
            </a:r>
          </a:p>
          <a:p>
            <a:pPr marL="285750" indent="-285750">
              <a:spcBef>
                <a:spcPts val="0"/>
              </a:spcBef>
              <a:buFont typeface="Arial" panose="020B0604020202020204" pitchFamily="34" charset="0"/>
              <a:buChar char="•"/>
            </a:pPr>
            <a:r>
              <a:rPr lang="en-NZ" sz="1300" dirty="0"/>
              <a:t>consider cross-curricular links and how this could be related to other content such as resources on </a:t>
            </a:r>
            <a:r>
              <a:rPr lang="en-NZ" sz="1300" dirty="0">
                <a:hlinkClick r:id="rId3"/>
              </a:rPr>
              <a:t>Sleep</a:t>
            </a:r>
            <a:r>
              <a:rPr lang="en-NZ" sz="1300" dirty="0"/>
              <a:t>, </a:t>
            </a:r>
            <a:r>
              <a:rPr lang="en-NZ" sz="1300" dirty="0">
                <a:hlinkClick r:id="rId4"/>
              </a:rPr>
              <a:t>Smoking</a:t>
            </a:r>
            <a:r>
              <a:rPr lang="en-NZ" sz="1300" dirty="0"/>
              <a:t> and </a:t>
            </a:r>
            <a:r>
              <a:rPr lang="en-NZ" sz="1300" dirty="0">
                <a:hlinkClick r:id="rId5"/>
              </a:rPr>
              <a:t>Alcohol</a:t>
            </a:r>
            <a:r>
              <a:rPr lang="en-NZ" sz="1300" dirty="0"/>
              <a:t>.  </a:t>
            </a:r>
          </a:p>
          <a:p>
            <a:pPr marL="285750" indent="-285750">
              <a:spcBef>
                <a:spcPts val="0"/>
              </a:spcBef>
              <a:buFont typeface="Arial" panose="020B0604020202020204" pitchFamily="34" charset="0"/>
              <a:buChar char="•"/>
            </a:pPr>
            <a:r>
              <a:rPr lang="en-NZ" sz="1300" dirty="0"/>
              <a:t>familiarise yourself with the film content on </a:t>
            </a:r>
            <a:r>
              <a:rPr lang="en-NZ" dirty="0"/>
              <a:t>slide 12 </a:t>
            </a:r>
          </a:p>
          <a:p>
            <a:pPr marL="285750" indent="-285750">
              <a:spcBef>
                <a:spcPts val="0"/>
              </a:spcBef>
              <a:buFont typeface="Arial" panose="020B0604020202020204" pitchFamily="34" charset="0"/>
              <a:buChar char="•"/>
            </a:pPr>
            <a:r>
              <a:rPr lang="en-NZ" sz="1300" dirty="0"/>
              <a:t>read through the classroom tips on slide</a:t>
            </a:r>
            <a:r>
              <a:rPr lang="en-NZ" dirty="0"/>
              <a:t> 3</a:t>
            </a:r>
          </a:p>
          <a:p>
            <a:r>
              <a:rPr lang="en-NZ" sz="1300" dirty="0"/>
              <a:t>This activity has been designed to be used within form time part of the planned programme for PSHE education and should be taught within the context of other PSHE education lessons. It supports the mental wellbeing strand of the Relationships and Sex Education (RSE) and Health Education statutory guidance. See </a:t>
            </a:r>
            <a:r>
              <a:rPr lang="en-NZ" sz="1300" dirty="0">
                <a:hlinkClick r:id="rId6"/>
              </a:rPr>
              <a:t>Curriculum </a:t>
            </a:r>
            <a:r>
              <a:rPr lang="en-NZ" sz="1300" dirty="0" smtClean="0">
                <a:hlinkClick r:id="rId6"/>
              </a:rPr>
              <a:t>links</a:t>
            </a:r>
            <a:r>
              <a:rPr lang="en-NZ" sz="1300" dirty="0" smtClean="0"/>
              <a:t> </a:t>
            </a:r>
            <a:r>
              <a:rPr lang="en-NZ" sz="1300" dirty="0"/>
              <a:t>for further information.</a:t>
            </a:r>
          </a:p>
          <a:p>
            <a:pPr lvl="0">
              <a:spcBef>
                <a:spcPts val="0"/>
              </a:spcBef>
              <a:defRPr/>
            </a:pPr>
            <a:endParaRPr lang="en-GB" sz="1300" dirty="0"/>
          </a:p>
          <a:p>
            <a:pPr lvl="0">
              <a:spcBef>
                <a:spcPts val="0"/>
              </a:spcBef>
              <a:defRPr/>
            </a:pPr>
            <a:endParaRPr lang="en-GB" sz="1300" dirty="0"/>
          </a:p>
          <a:p>
            <a:pPr lvl="0">
              <a:spcBef>
                <a:spcPts val="0"/>
              </a:spcBef>
              <a:defRPr/>
            </a:pPr>
            <a:r>
              <a:rPr lang="en-GB" sz="1300" dirty="0"/>
              <a:t>You may also wish to read through the</a:t>
            </a:r>
            <a:r>
              <a:rPr lang="en-GB" sz="1300" dirty="0">
                <a:hlinkClick r:id="rId7"/>
              </a:rPr>
              <a:t> </a:t>
            </a:r>
            <a:r>
              <a:rPr lang="en-US" sz="1300" dirty="0">
                <a:hlinkClick r:id="rId7"/>
              </a:rPr>
              <a:t>Department for Education </a:t>
            </a:r>
            <a:br>
              <a:rPr lang="en-US" sz="1300" dirty="0">
                <a:hlinkClick r:id="rId7"/>
              </a:rPr>
            </a:br>
            <a:r>
              <a:rPr lang="en-US" sz="1300" dirty="0">
                <a:hlinkClick r:id="rId7"/>
              </a:rPr>
              <a:t>training supporting teachers to deliver mental wellbeing</a:t>
            </a:r>
            <a:r>
              <a:rPr lang="en-US" sz="1300" dirty="0"/>
              <a:t> and t</a:t>
            </a:r>
            <a:r>
              <a:rPr lang="en-GB" sz="1300" dirty="0"/>
              <a:t>he </a:t>
            </a:r>
            <a:br>
              <a:rPr lang="en-GB" sz="1300" dirty="0"/>
            </a:br>
            <a:r>
              <a:rPr lang="en-GB" sz="1300" dirty="0"/>
              <a:t>PSHE Association's </a:t>
            </a:r>
            <a:r>
              <a:rPr lang="en-GB" sz="1300" u="sng" dirty="0">
                <a:hlinkClick r:id="rId8" tooltip="https://www.pshe-association.org.uk/content/guidance-and-lessons-teaching-about-mental-health"/>
              </a:rPr>
              <a:t>mental health and emotional wellbeing through </a:t>
            </a:r>
            <a:br>
              <a:rPr lang="en-GB" sz="1300" u="sng" dirty="0">
                <a:hlinkClick r:id="rId8" tooltip="https://www.pshe-association.org.uk/content/guidance-and-lessons-teaching-about-mental-health"/>
              </a:rPr>
            </a:br>
            <a:r>
              <a:rPr lang="en-GB" sz="1300" u="sng" dirty="0">
                <a:hlinkClick r:id="rId8" tooltip="https://www.pshe-association.org.uk/content/guidance-and-lessons-teaching-about-mental-health"/>
              </a:rPr>
              <a:t>PSHE guidance</a:t>
            </a:r>
            <a:r>
              <a:rPr lang="en-GB" sz="1300" dirty="0"/>
              <a:t>. </a:t>
            </a:r>
            <a:endParaRPr lang="en-NZ" sz="1300" b="1" dirty="0"/>
          </a:p>
          <a:p>
            <a:r>
              <a:rPr lang="en-NZ" sz="1800" b="1" dirty="0"/>
              <a:t>Resources</a:t>
            </a:r>
          </a:p>
          <a:p>
            <a:pPr marL="285750" indent="-285750">
              <a:spcBef>
                <a:spcPts val="400"/>
              </a:spcBef>
              <a:buFont typeface="Arial" panose="020B0604020202020204" pitchFamily="34" charset="0"/>
              <a:buChar char="•"/>
            </a:pPr>
            <a:r>
              <a:rPr lang="en-NZ" sz="1300" dirty="0"/>
              <a:t>Blank A5 and A4 paper and colouring pencils/pens (for each student)</a:t>
            </a:r>
          </a:p>
          <a:p>
            <a:pPr marL="285750" indent="-285750">
              <a:spcBef>
                <a:spcPts val="0"/>
              </a:spcBef>
              <a:buFont typeface="Arial" panose="020B0604020202020204" pitchFamily="34" charset="0"/>
              <a:buChar char="•"/>
            </a:pPr>
            <a:r>
              <a:rPr lang="en-NZ" sz="1300" dirty="0"/>
              <a:t>Post-it notes (for each student)</a:t>
            </a:r>
          </a:p>
          <a:p>
            <a:pPr marL="285750" indent="-285750">
              <a:spcBef>
                <a:spcPts val="0"/>
              </a:spcBef>
              <a:buFont typeface="Arial" panose="020B0604020202020204" pitchFamily="34" charset="0"/>
              <a:buChar char="•"/>
            </a:pPr>
            <a:r>
              <a:rPr lang="en-GB" sz="1300" b="1" dirty="0">
                <a:solidFill>
                  <a:schemeClr val="dk1"/>
                </a:solidFill>
                <a:ea typeface="Calibri"/>
                <a:sym typeface="Calibri"/>
              </a:rPr>
              <a:t>Physical and mental wellbeing: true or false? activity sheet  </a:t>
            </a:r>
            <a:r>
              <a:rPr lang="en-GB" sz="1300" dirty="0">
                <a:solidFill>
                  <a:schemeClr val="dk1"/>
                </a:solidFill>
                <a:ea typeface="Calibri"/>
                <a:sym typeface="Calibri"/>
              </a:rPr>
              <a:t>- easier/harder version (1 per student of whichever version is appropriate)</a:t>
            </a:r>
          </a:p>
          <a:p>
            <a:r>
              <a:rPr lang="en-NZ" sz="1800" b="1" dirty="0"/>
              <a:t>Key vocabulary</a:t>
            </a:r>
          </a:p>
          <a:p>
            <a:pPr>
              <a:spcBef>
                <a:spcPts val="400"/>
              </a:spcBef>
            </a:pPr>
            <a:r>
              <a:rPr lang="en-NZ" sz="1300" dirty="0"/>
              <a:t>Wellbeing (feeling good and functioning well), mindfulness (paying attention to the present moment), mental (relating to the mind), physical (relating to the body), learning, kindness, active, health, connection, social health, self-care. </a:t>
            </a:r>
          </a:p>
          <a:p>
            <a:r>
              <a:rPr lang="en-NZ" sz="1800" b="1" dirty="0"/>
              <a:t>Follow up</a:t>
            </a:r>
            <a:endParaRPr lang="en-NZ" dirty="0"/>
          </a:p>
          <a:p>
            <a:pPr>
              <a:spcBef>
                <a:spcPts val="400"/>
              </a:spcBef>
            </a:pPr>
            <a:r>
              <a:rPr lang="en-NZ" sz="1300" dirty="0"/>
              <a:t>E</a:t>
            </a:r>
            <a:r>
              <a:rPr lang="en-NZ" sz="1300" dirty="0" smtClean="0"/>
              <a:t>xtend </a:t>
            </a:r>
            <a:r>
              <a:rPr lang="en-NZ" sz="1300" dirty="0"/>
              <a:t>students’ learning with one of the extended </a:t>
            </a:r>
            <a:r>
              <a:rPr lang="en-NZ" sz="1300" dirty="0" smtClean="0"/>
              <a:t>learning </a:t>
            </a:r>
            <a:r>
              <a:rPr lang="en-NZ" sz="1300" dirty="0"/>
              <a:t>projects on slide 19 or support students’ wellbeing further with these additional resources:</a:t>
            </a:r>
          </a:p>
          <a:p>
            <a:pPr marL="180975" indent="-180975">
              <a:spcBef>
                <a:spcPts val="0"/>
              </a:spcBef>
              <a:buFont typeface="Arial" panose="020B0604020202020204" pitchFamily="34" charset="0"/>
              <a:buChar char="•"/>
            </a:pPr>
            <a:r>
              <a:rPr lang="en-NZ" sz="1300" dirty="0">
                <a:hlinkClick r:id="rId9"/>
              </a:rPr>
              <a:t>Building connections KS3/4 </a:t>
            </a:r>
            <a:r>
              <a:rPr lang="en-NZ" sz="1300" dirty="0"/>
              <a:t>supports students to connect with others</a:t>
            </a:r>
          </a:p>
          <a:p>
            <a:pPr marL="180975" indent="-180975">
              <a:spcBef>
                <a:spcPts val="0"/>
              </a:spcBef>
              <a:buFont typeface="Arial" panose="020B0604020202020204" pitchFamily="34" charset="0"/>
              <a:buChar char="•"/>
            </a:pPr>
            <a:r>
              <a:rPr lang="en-NZ" sz="1300" dirty="0">
                <a:hlinkClick r:id="rId10"/>
              </a:rPr>
              <a:t>Social media KS3/4 </a:t>
            </a:r>
            <a:r>
              <a:rPr lang="en-NZ" sz="1300" dirty="0"/>
              <a:t>explores how the five ways to wellbeing can be supported on and offline</a:t>
            </a:r>
          </a:p>
        </p:txBody>
      </p:sp>
      <p:pic>
        <p:nvPicPr>
          <p:cNvPr id="4" name="Picture 3">
            <a:extLst>
              <a:ext uri="{FF2B5EF4-FFF2-40B4-BE49-F238E27FC236}">
                <a16:creationId xmlns="" xmlns:a16="http://schemas.microsoft.com/office/drawing/2014/main" id="{8AD5BF18-4E35-7742-859F-5D8303D7C795}"/>
              </a:ext>
              <a:ext uri="{C183D7F6-B498-43B3-948B-1728B52AA6E4}">
                <adec:decorative xmlns=""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spTree>
    <p:extLst>
      <p:ext uri="{BB962C8B-B14F-4D97-AF65-F5344CB8AC3E}">
        <p14:creationId xmlns:p14="http://schemas.microsoft.com/office/powerpoint/2010/main" val="2421615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67BEB93-DFC8-F643-AA1A-20DE5D926EC4}"/>
              </a:ext>
            </a:extLst>
          </p:cNvPr>
          <p:cNvSpPr>
            <a:spLocks noGrp="1"/>
          </p:cNvSpPr>
          <p:nvPr>
            <p:ph type="title"/>
          </p:nvPr>
        </p:nvSpPr>
        <p:spPr/>
        <p:txBody>
          <a:bodyPr/>
          <a:lstStyle/>
          <a:p>
            <a:pPr rtl="0" eaLnBrk="1" latinLnBrk="0" hangingPunct="1"/>
            <a:r>
              <a:rPr lang="en-US" b="1" i="0" kern="1200" spc="0" dirty="0">
                <a:solidFill>
                  <a:srgbClr val="000000"/>
                </a:solidFill>
                <a:effectLst/>
              </a:rPr>
              <a:t>Classroom tips </a:t>
            </a:r>
            <a:endParaRPr lang="en-GB" dirty="0">
              <a:effectLst/>
            </a:endParaRPr>
          </a:p>
        </p:txBody>
      </p:sp>
      <p:sp>
        <p:nvSpPr>
          <p:cNvPr id="6" name="Text Placeholder 2">
            <a:extLst>
              <a:ext uri="{FF2B5EF4-FFF2-40B4-BE49-F238E27FC236}">
                <a16:creationId xmlns="" xmlns:a16="http://schemas.microsoft.com/office/drawing/2014/main" id="{039F302A-CFAE-3847-A2AB-C68F88F4C718}"/>
              </a:ext>
            </a:extLst>
          </p:cNvPr>
          <p:cNvSpPr>
            <a:spLocks noGrp="1"/>
          </p:cNvSpPr>
          <p:nvPr>
            <p:ph type="body" sz="quarter" idx="12"/>
          </p:nvPr>
        </p:nvSpPr>
        <p:spPr>
          <a:xfrm>
            <a:off x="348711" y="1218746"/>
            <a:ext cx="11150562" cy="4236123"/>
          </a:xfrm>
        </p:spPr>
        <p:txBody>
          <a:bodyPr/>
          <a:lstStyle/>
          <a:p>
            <a:r>
              <a:rPr lang="en-GB" sz="1800" b="1" dirty="0"/>
              <a:t>Climate for learning </a:t>
            </a:r>
            <a:endParaRPr lang="en-GB" sz="1800" dirty="0"/>
          </a:p>
          <a:p>
            <a:r>
              <a:rPr lang="en-GB" dirty="0"/>
              <a:t>Read through </a:t>
            </a:r>
            <a:r>
              <a:rPr lang="en-GB" dirty="0">
                <a:hlinkClick r:id="rId3">
                  <a:extLst>
                    <a:ext uri="{A12FA001-AC4F-418D-AE19-62706E023703}">
                      <ahyp:hlinkClr xmlns="" xmlns:ahyp="http://schemas.microsoft.com/office/drawing/2018/hyperlinkcolor" val="tx"/>
                    </a:ext>
                  </a:extLst>
                </a:hlinkClick>
              </a:rPr>
              <a:t>Guidance for Learning in a Safe Environment</a:t>
            </a:r>
            <a:r>
              <a:rPr lang="en-GB" dirty="0"/>
              <a:t>. </a:t>
            </a:r>
            <a:br>
              <a:rPr lang="en-GB" dirty="0"/>
            </a:br>
            <a:r>
              <a:rPr lang="en-GB" dirty="0"/>
              <a:t>This includes advice on: </a:t>
            </a:r>
          </a:p>
          <a:p>
            <a:pPr marL="285750" indent="-285750">
              <a:buFont typeface="Arial" panose="020B0604020202020204" pitchFamily="34" charset="0"/>
              <a:buChar char="•"/>
            </a:pPr>
            <a:r>
              <a:rPr lang="en-GB" dirty="0"/>
              <a:t>developing and revisiting effective ground rules </a:t>
            </a:r>
            <a:br>
              <a:rPr lang="en-GB" dirty="0"/>
            </a:br>
            <a:r>
              <a:rPr lang="en-GB" dirty="0"/>
              <a:t>drawn up with students </a:t>
            </a:r>
          </a:p>
          <a:p>
            <a:pPr marL="285750" indent="-285750">
              <a:buFont typeface="Arial" panose="020B0604020202020204" pitchFamily="34" charset="0"/>
              <a:buChar char="•"/>
            </a:pPr>
            <a:r>
              <a:rPr lang="en-GB" dirty="0"/>
              <a:t>familiarity with your school’s safeguarding policy and procedures, including Child Protection and other relevant policies </a:t>
            </a:r>
          </a:p>
          <a:p>
            <a:pPr marL="285750" indent="-285750">
              <a:buFont typeface="Arial" panose="020B0604020202020204" pitchFamily="34" charset="0"/>
              <a:buChar char="•"/>
            </a:pPr>
            <a:r>
              <a:rPr lang="en-GB" dirty="0"/>
              <a:t>being prepared in case students make a disclosure </a:t>
            </a:r>
          </a:p>
          <a:p>
            <a:pPr marL="285750" indent="-285750">
              <a:buFont typeface="Arial" panose="020B0604020202020204" pitchFamily="34" charset="0"/>
              <a:buChar char="•"/>
            </a:pPr>
            <a:r>
              <a:rPr lang="en-GB" dirty="0"/>
              <a:t>including and protecting vulnerable students </a:t>
            </a:r>
          </a:p>
          <a:p>
            <a:pPr marL="285750" indent="-285750">
              <a:buFont typeface="Arial" panose="020B0604020202020204" pitchFamily="34" charset="0"/>
              <a:buChar char="•"/>
            </a:pPr>
            <a:r>
              <a:rPr lang="en-GB" dirty="0"/>
              <a:t>using distancing techniques so that students can </a:t>
            </a:r>
            <a:br>
              <a:rPr lang="en-GB" dirty="0"/>
            </a:br>
            <a:r>
              <a:rPr lang="en-GB" dirty="0"/>
              <a:t>discuss sensitive issues without being encouraged </a:t>
            </a:r>
            <a:br>
              <a:rPr lang="en-GB" dirty="0"/>
            </a:br>
            <a:r>
              <a:rPr lang="en-GB" dirty="0"/>
              <a:t>to make a disclosure </a:t>
            </a:r>
          </a:p>
          <a:p>
            <a:pPr marL="285750" indent="-285750">
              <a:buFont typeface="Arial" panose="020B0604020202020204" pitchFamily="34" charset="0"/>
              <a:buChar char="•"/>
            </a:pPr>
            <a:r>
              <a:rPr lang="en-GB" dirty="0"/>
              <a:t>handling sensitive questions</a:t>
            </a:r>
          </a:p>
          <a:p>
            <a:pPr marL="285750" indent="-285750">
              <a:buFont typeface="Arial" panose="020B0604020202020204" pitchFamily="34" charset="0"/>
              <a:buChar char="•"/>
            </a:pPr>
            <a:r>
              <a:rPr lang="en-GB" dirty="0"/>
              <a:t>involving students with special educational needs </a:t>
            </a:r>
            <a:br>
              <a:rPr lang="en-GB" dirty="0"/>
            </a:br>
            <a:r>
              <a:rPr lang="en-GB" dirty="0"/>
              <a:t>and disabilities (SEND) and/or </a:t>
            </a:r>
            <a:r>
              <a:rPr lang="en-GB" dirty="0" smtClean="0"/>
              <a:t>autism</a:t>
            </a:r>
          </a:p>
          <a:p>
            <a:pPr marL="285750" indent="-285750">
              <a:buFont typeface="Arial" panose="020B0604020202020204" pitchFamily="34" charset="0"/>
              <a:buChar char="•"/>
            </a:pPr>
            <a:endParaRPr lang="en-GB" dirty="0"/>
          </a:p>
          <a:p>
            <a:r>
              <a:rPr lang="en-GB" dirty="0"/>
              <a:t>You may also wish to familiarise yourself with any schemes or offers available in your school, organisation or local area to support young people’s mental health. Your local public health team or school nurse should be able to help signpost you to this.</a:t>
            </a:r>
          </a:p>
          <a:p>
            <a:r>
              <a:rPr lang="en-GB" sz="1800" b="1" dirty="0"/>
              <a:t>Anonymous question box </a:t>
            </a:r>
            <a:endParaRPr lang="en-GB" sz="1800" dirty="0"/>
          </a:p>
          <a:p>
            <a:r>
              <a:rPr lang="en-GB" dirty="0"/>
              <a:t>Place a question box or envelope somewhere in the classroom. </a:t>
            </a:r>
            <a:br>
              <a:rPr lang="en-GB" dirty="0"/>
            </a:br>
            <a:r>
              <a:rPr lang="en-GB" dirty="0"/>
              <a:t>Students write down any questions that occur to them during the </a:t>
            </a:r>
            <a:br>
              <a:rPr lang="en-GB" dirty="0"/>
            </a:br>
            <a:r>
              <a:rPr lang="en-GB" dirty="0"/>
              <a:t>lesson and submit them anonymously. You can address these questions in the next lesson.</a:t>
            </a:r>
          </a:p>
          <a:p>
            <a:r>
              <a:rPr lang="en-GB" sz="1800" b="1" dirty="0"/>
              <a:t>Identify students for whom this topic may be challenging</a:t>
            </a:r>
            <a:endParaRPr lang="en-GB" dirty="0"/>
          </a:p>
          <a:p>
            <a:r>
              <a:rPr lang="en-GB" dirty="0"/>
              <a:t>For children and young people with disabilities or who have experienced abuse, extreme trauma, bereavement, or themselves suffer with a mental health condition, may find discussions around physical and mental health quite challenging. </a:t>
            </a:r>
            <a:r>
              <a:rPr lang="en-GB" dirty="0" smtClean="0"/>
              <a:t>Conversations about exercise should also be handled sensitively with students who have an eating disorder. It </a:t>
            </a:r>
            <a:r>
              <a:rPr lang="en-GB" dirty="0"/>
              <a:t>is important to be aware of these students before teaching this lesson and </a:t>
            </a:r>
            <a:r>
              <a:rPr lang="en-GB" dirty="0" smtClean="0"/>
              <a:t>of any </a:t>
            </a:r>
            <a:r>
              <a:rPr lang="en-GB" dirty="0"/>
              <a:t>sensitivities or issues that may come up.</a:t>
            </a:r>
          </a:p>
          <a:p>
            <a:endParaRPr lang="en-GB" dirty="0"/>
          </a:p>
        </p:txBody>
      </p:sp>
      <p:pic>
        <p:nvPicPr>
          <p:cNvPr id="5" name="Picture 4">
            <a:extLst>
              <a:ext uri="{FF2B5EF4-FFF2-40B4-BE49-F238E27FC236}">
                <a16:creationId xmlns="" xmlns:a16="http://schemas.microsoft.com/office/drawing/2014/main" id="{5DB33AC5-EDC0-D84A-98FF-436F5EA72DCB}"/>
              </a:ext>
              <a:ext uri="{C183D7F6-B498-43B3-948B-1728B52AA6E4}">
                <adec:decorative xmlns=""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spTree>
    <p:extLst>
      <p:ext uri="{BB962C8B-B14F-4D97-AF65-F5344CB8AC3E}">
        <p14:creationId xmlns:p14="http://schemas.microsoft.com/office/powerpoint/2010/main" val="1513632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CEB50F8-21BA-0446-AAFD-39473CBB4C42}"/>
              </a:ext>
            </a:extLst>
          </p:cNvPr>
          <p:cNvSpPr>
            <a:spLocks noGrp="1"/>
          </p:cNvSpPr>
          <p:nvPr>
            <p:ph type="title"/>
          </p:nvPr>
        </p:nvSpPr>
        <p:spPr/>
        <p:txBody>
          <a:bodyPr/>
          <a:lstStyle/>
          <a:p>
            <a:r>
              <a:rPr lang="en-GB" dirty="0">
                <a:solidFill>
                  <a:srgbClr val="000000"/>
                </a:solidFill>
              </a:rPr>
              <a:t>Ideas for adapting</a:t>
            </a:r>
            <a:endParaRPr lang="en-GB" dirty="0">
              <a:effectLst/>
            </a:endParaRPr>
          </a:p>
        </p:txBody>
      </p:sp>
      <p:sp>
        <p:nvSpPr>
          <p:cNvPr id="6" name="Text Placeholder 2">
            <a:extLst>
              <a:ext uri="{FF2B5EF4-FFF2-40B4-BE49-F238E27FC236}">
                <a16:creationId xmlns="" xmlns:a16="http://schemas.microsoft.com/office/drawing/2014/main" id="{6E28AD42-1146-2A4B-8E55-AEF93B131DA9}"/>
              </a:ext>
            </a:extLst>
          </p:cNvPr>
          <p:cNvSpPr>
            <a:spLocks noGrp="1"/>
          </p:cNvSpPr>
          <p:nvPr>
            <p:ph type="body" sz="quarter" idx="12"/>
          </p:nvPr>
        </p:nvSpPr>
        <p:spPr>
          <a:xfrm>
            <a:off x="337281" y="1086164"/>
            <a:ext cx="11150562" cy="3958802"/>
          </a:xfrm>
          <a:solidFill>
            <a:srgbClr val="FBFBFB"/>
          </a:solidFill>
        </p:spPr>
        <p:txBody>
          <a:bodyPr/>
          <a:lstStyle/>
          <a:p>
            <a:r>
              <a:rPr lang="en-GB" sz="1800" b="1" dirty="0"/>
              <a:t>Preparation</a:t>
            </a:r>
          </a:p>
          <a:p>
            <a:r>
              <a:rPr lang="en-GB" dirty="0"/>
              <a:t>Managing the changes that have come about because of Covid-19 will have posed many different challenges for young people. It will have affected every young person differently and it will be more important than ever before for students to have a safe space to explore their feelings and experience. </a:t>
            </a:r>
          </a:p>
          <a:p>
            <a:r>
              <a:rPr lang="en-GB" dirty="0"/>
              <a:t>This lesson has optional questions and scenarios related to Covid-19 and this may be particularly sensitive for any students who have experienced significant distress, loss or trauma prior to Covid-19 or during this time. There is clear guidance for teaching sensitive issues in the </a:t>
            </a:r>
            <a:r>
              <a:rPr lang="en-GB" dirty="0">
                <a:hlinkClick r:id="rId3"/>
              </a:rPr>
              <a:t>Guidance for Learning in a Safe Environment </a:t>
            </a:r>
            <a:r>
              <a:rPr lang="en-GB" dirty="0"/>
              <a:t>document and it is important that this is read before delivering this lesson.</a:t>
            </a:r>
          </a:p>
          <a:p>
            <a:r>
              <a:rPr lang="en-GB" dirty="0"/>
              <a:t>Reassure students that it’s normal to worry about the impact of Covid-19 and that everyone will have had different responses. For example, loneliness may be an issue for some while others may have had more positive experiences – for many, there will have been a mixture of different emotions.</a:t>
            </a:r>
          </a:p>
          <a:p>
            <a:endParaRPr lang="en-GB" dirty="0"/>
          </a:p>
          <a:p>
            <a:endParaRPr lang="en-GB" dirty="0"/>
          </a:p>
          <a:p>
            <a:endParaRPr lang="en-GB" dirty="0"/>
          </a:p>
          <a:p>
            <a:r>
              <a:rPr lang="en-GB" sz="1800" b="1" dirty="0"/>
              <a:t>Adapting lessons to social distancing</a:t>
            </a:r>
          </a:p>
          <a:p>
            <a:pPr marL="285750" indent="-285750">
              <a:buFont typeface="Arial" panose="020B0604020202020204" pitchFamily="34" charset="0"/>
              <a:buChar char="•"/>
            </a:pPr>
            <a:r>
              <a:rPr lang="en-GB" dirty="0"/>
              <a:t>Please refer to the Government guidelines </a:t>
            </a:r>
            <a:r>
              <a:rPr lang="en-GB" dirty="0" smtClean="0"/>
              <a:t>and </a:t>
            </a:r>
            <a:r>
              <a:rPr lang="en-GB" dirty="0"/>
              <a:t>your own school’s advice</a:t>
            </a:r>
          </a:p>
          <a:p>
            <a:pPr marL="285750" indent="-285750">
              <a:buFont typeface="Arial" panose="020B0604020202020204" pitchFamily="34" charset="0"/>
              <a:buChar char="•"/>
            </a:pPr>
            <a:r>
              <a:rPr lang="en-GB" dirty="0"/>
              <a:t>Where pair or small group discussions aren’t possible, replace with personal reflections or individual contributions to whole class discussions</a:t>
            </a:r>
          </a:p>
          <a:p>
            <a:r>
              <a:rPr lang="en-GB" sz="1800" b="1" dirty="0"/>
              <a:t>Virtual delivery ideas</a:t>
            </a:r>
          </a:p>
          <a:p>
            <a:r>
              <a:rPr lang="en-GB" dirty="0"/>
              <a:t>Please note that the following ideas may vary depending on the platform your school uses.</a:t>
            </a:r>
          </a:p>
          <a:p>
            <a:pPr marL="285750" indent="-285750">
              <a:buFont typeface="Arial" panose="020B0604020202020204" pitchFamily="34" charset="0"/>
              <a:buChar char="•"/>
            </a:pPr>
            <a:r>
              <a:rPr lang="en-GB" dirty="0"/>
              <a:t>Use the narration function in PowerPoint to record a voiceover of the slides, including activity instructions and pause points. Post them on your school’s VLE page or share via your school’s preferred method.</a:t>
            </a:r>
          </a:p>
          <a:p>
            <a:pPr marL="285750" indent="-285750">
              <a:buFont typeface="Arial" panose="020B0604020202020204" pitchFamily="34" charset="0"/>
              <a:buChar char="•"/>
            </a:pPr>
            <a:r>
              <a:rPr lang="en-GB" dirty="0"/>
              <a:t>If delivering as a live lesson, use polls to assess learning </a:t>
            </a:r>
          </a:p>
          <a:p>
            <a:pPr marL="285750" indent="-285750">
              <a:buFont typeface="Arial" panose="020B0604020202020204" pitchFamily="34" charset="0"/>
              <a:buChar char="•"/>
            </a:pPr>
            <a:r>
              <a:rPr lang="en-GB" dirty="0"/>
              <a:t>Use online rooms or breakout spaces within your platform for group discussion or ask students to consider the questions individually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5" name="Picture 4">
            <a:extLst>
              <a:ext uri="{FF2B5EF4-FFF2-40B4-BE49-F238E27FC236}">
                <a16:creationId xmlns="" xmlns:a16="http://schemas.microsoft.com/office/drawing/2014/main" id="{2CA3F5AF-C7DE-C64B-A9A2-522EACBF7FCE}"/>
              </a:ext>
              <a:ext uri="{C183D7F6-B498-43B3-948B-1728B52AA6E4}">
                <adec:decorative xmlns=""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spTree>
    <p:extLst>
      <p:ext uri="{BB962C8B-B14F-4D97-AF65-F5344CB8AC3E}">
        <p14:creationId xmlns:p14="http://schemas.microsoft.com/office/powerpoint/2010/main" val="2626292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CEB50F8-21BA-0446-AAFD-39473CBB4C42}"/>
              </a:ext>
            </a:extLst>
          </p:cNvPr>
          <p:cNvSpPr>
            <a:spLocks noGrp="1"/>
          </p:cNvSpPr>
          <p:nvPr>
            <p:ph type="title"/>
          </p:nvPr>
        </p:nvSpPr>
        <p:spPr/>
        <p:txBody>
          <a:bodyPr/>
          <a:lstStyle/>
          <a:p>
            <a:r>
              <a:rPr lang="en-GB" dirty="0">
                <a:solidFill>
                  <a:srgbClr val="000000"/>
                </a:solidFill>
              </a:rPr>
              <a:t>Ideas for adapting</a:t>
            </a:r>
            <a:endParaRPr lang="en-GB" dirty="0">
              <a:effectLst/>
            </a:endParaRPr>
          </a:p>
        </p:txBody>
      </p:sp>
      <p:sp>
        <p:nvSpPr>
          <p:cNvPr id="6" name="Text Placeholder 2">
            <a:extLst>
              <a:ext uri="{FF2B5EF4-FFF2-40B4-BE49-F238E27FC236}">
                <a16:creationId xmlns="" xmlns:a16="http://schemas.microsoft.com/office/drawing/2014/main" id="{6E28AD42-1146-2A4B-8E55-AEF93B131DA9}"/>
              </a:ext>
            </a:extLst>
          </p:cNvPr>
          <p:cNvSpPr>
            <a:spLocks noGrp="1"/>
          </p:cNvSpPr>
          <p:nvPr>
            <p:ph type="body" sz="quarter" idx="12"/>
          </p:nvPr>
        </p:nvSpPr>
        <p:spPr>
          <a:xfrm>
            <a:off x="337281" y="1086164"/>
            <a:ext cx="11150562" cy="3028636"/>
          </a:xfrm>
          <a:noFill/>
        </p:spPr>
        <p:txBody>
          <a:bodyPr/>
          <a:lstStyle/>
          <a:p>
            <a:r>
              <a:rPr lang="en-GB" sz="1800" b="1" dirty="0"/>
              <a:t>Lesson stimulus and baseline assessment (Slide 6): Wellbeing wall </a:t>
            </a:r>
          </a:p>
          <a:p>
            <a:r>
              <a:rPr lang="en-GB" b="1" dirty="0"/>
              <a:t>In class: </a:t>
            </a:r>
            <a:r>
              <a:rPr lang="en-GB" dirty="0"/>
              <a:t>Students could draw their images/write their words on scrap paper or mini-whiteboards and then all hold them up at the same time to look for similarities. Ask students to feedback reflections as a whole class and write them up for all to see.</a:t>
            </a:r>
          </a:p>
          <a:p>
            <a:r>
              <a:rPr lang="en-GB" b="1" dirty="0"/>
              <a:t>At home: </a:t>
            </a:r>
            <a:r>
              <a:rPr lang="en-GB" dirty="0"/>
              <a:t>If teaching the lesson live, students could photograph and share images of their writing/drawing.</a:t>
            </a:r>
          </a:p>
          <a:p>
            <a:endParaRPr lang="en-GB" dirty="0"/>
          </a:p>
          <a:p>
            <a:endParaRPr lang="en-GB" dirty="0"/>
          </a:p>
          <a:p>
            <a:endParaRPr lang="en-GB" dirty="0"/>
          </a:p>
          <a:p>
            <a:r>
              <a:rPr lang="en-GB" sz="1800" b="1" dirty="0"/>
              <a:t>Activity 2 (Slide 12-14): Move your body to help your mind </a:t>
            </a:r>
          </a:p>
          <a:p>
            <a:r>
              <a:rPr lang="en-GB" b="1" dirty="0"/>
              <a:t>In class: </a:t>
            </a:r>
            <a:r>
              <a:rPr lang="en-GB" dirty="0"/>
              <a:t>The discussion questions could be answered in pairs, written in students’ books or on mini-whiteboards. </a:t>
            </a:r>
          </a:p>
          <a:p>
            <a:r>
              <a:rPr lang="en-GB" b="1" dirty="0"/>
              <a:t>At home: </a:t>
            </a:r>
            <a:r>
              <a:rPr lang="en-GB" dirty="0"/>
              <a:t>Have students complete the task individually.</a:t>
            </a:r>
          </a:p>
          <a:p>
            <a:pPr marL="285750" indent="-285750">
              <a:buFont typeface="Arial" panose="020B0604020202020204" pitchFamily="34" charset="0"/>
              <a:buChar char="•"/>
            </a:pPr>
            <a:endParaRPr lang="en-GB" dirty="0"/>
          </a:p>
        </p:txBody>
      </p:sp>
      <p:pic>
        <p:nvPicPr>
          <p:cNvPr id="5" name="Picture 4">
            <a:extLst>
              <a:ext uri="{FF2B5EF4-FFF2-40B4-BE49-F238E27FC236}">
                <a16:creationId xmlns="" xmlns:a16="http://schemas.microsoft.com/office/drawing/2014/main" id="{6DBF139E-F7F7-8C47-8823-5EB3FE1183D5}"/>
              </a:ex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spTree>
    <p:extLst>
      <p:ext uri="{BB962C8B-B14F-4D97-AF65-F5344CB8AC3E}">
        <p14:creationId xmlns:p14="http://schemas.microsoft.com/office/powerpoint/2010/main" val="1971466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 xmlns:a16="http://schemas.microsoft.com/office/drawing/2014/main" id="{393ED165-B500-FB41-BDF0-0C9D2C4B97C6}"/>
              </a:ext>
            </a:extLst>
          </p:cNvPr>
          <p:cNvSpPr>
            <a:spLocks noGrp="1"/>
          </p:cNvSpPr>
          <p:nvPr>
            <p:ph type="title"/>
          </p:nvPr>
        </p:nvSpPr>
        <p:spPr>
          <a:xfrm>
            <a:off x="385345" y="1576415"/>
            <a:ext cx="2571750" cy="2206416"/>
          </a:xfrm>
        </p:spPr>
        <p:txBody>
          <a:bodyPr/>
          <a:lstStyle/>
          <a:p>
            <a:r>
              <a:rPr lang="en-GB" dirty="0"/>
              <a:t>Wellbeing</a:t>
            </a:r>
            <a:br>
              <a:rPr lang="en-GB" dirty="0"/>
            </a:br>
            <a:r>
              <a:rPr lang="en-GB" dirty="0"/>
              <a:t>        wall</a:t>
            </a:r>
            <a:endParaRPr lang="en-US" dirty="0"/>
          </a:p>
        </p:txBody>
      </p:sp>
      <p:sp>
        <p:nvSpPr>
          <p:cNvPr id="4" name="Rectangle 3">
            <a:extLst>
              <a:ext uri="{FF2B5EF4-FFF2-40B4-BE49-F238E27FC236}">
                <a16:creationId xmlns="" xmlns:a16="http://schemas.microsoft.com/office/drawing/2014/main" id="{78E76623-3BC8-194C-9E5C-F57F1814AF13}"/>
              </a:ext>
            </a:extLst>
          </p:cNvPr>
          <p:cNvSpPr/>
          <p:nvPr/>
        </p:nvSpPr>
        <p:spPr>
          <a:xfrm>
            <a:off x="6956214" y="1655711"/>
            <a:ext cx="2234651" cy="430887"/>
          </a:xfrm>
          <a:prstGeom prst="rect">
            <a:avLst/>
          </a:prstGeom>
        </p:spPr>
        <p:txBody>
          <a:bodyPr wrap="none">
            <a:spAutoFit/>
          </a:bodyPr>
          <a:lstStyle/>
          <a:p>
            <a:pPr>
              <a:lnSpc>
                <a:spcPct val="100000"/>
              </a:lnSpc>
            </a:pPr>
            <a:r>
              <a:rPr lang="en-NZ" sz="2200" b="1" dirty="0">
                <a:latin typeface="Arial" panose="020B0604020202020204" pitchFamily="34" charset="0"/>
                <a:cs typeface="Arial" panose="020B0604020202020204" pitchFamily="34" charset="0"/>
              </a:rPr>
              <a:t>Write or draw it</a:t>
            </a:r>
            <a:endParaRPr lang="en-US" sz="2200" b="1" dirty="0">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 xmlns:a16="http://schemas.microsoft.com/office/drawing/2014/main" id="{804A31A1-8AF2-FD46-A13C-8C9609986816}"/>
              </a:ext>
            </a:extLst>
          </p:cNvPr>
          <p:cNvSpPr txBox="1">
            <a:spLocks/>
          </p:cNvSpPr>
          <p:nvPr/>
        </p:nvSpPr>
        <p:spPr>
          <a:xfrm>
            <a:off x="7029460" y="2486094"/>
            <a:ext cx="558000" cy="558000"/>
          </a:xfrm>
          <a:prstGeom prst="rect">
            <a:avLst/>
          </a:prstGeom>
          <a:solidFill>
            <a:srgbClr val="EC1077"/>
          </a:solidFill>
        </p:spPr>
        <p:txBody>
          <a:bodyPr lIns="108000" rIns="108000" anchor="ct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dirty="0">
                <a:solidFill>
                  <a:schemeClr val="bg1"/>
                </a:solidFill>
              </a:rPr>
              <a:t>1.</a:t>
            </a:r>
          </a:p>
        </p:txBody>
      </p:sp>
      <p:sp>
        <p:nvSpPr>
          <p:cNvPr id="20" name="Text Placeholder 19">
            <a:extLst>
              <a:ext uri="{FF2B5EF4-FFF2-40B4-BE49-F238E27FC236}">
                <a16:creationId xmlns="" xmlns:a16="http://schemas.microsoft.com/office/drawing/2014/main" id="{7C520C09-EA30-7145-9AAB-160BFCF9FBB5}"/>
              </a:ext>
            </a:extLst>
          </p:cNvPr>
          <p:cNvSpPr>
            <a:spLocks noGrp="1"/>
          </p:cNvSpPr>
          <p:nvPr>
            <p:ph type="body" sz="quarter" idx="28"/>
          </p:nvPr>
        </p:nvSpPr>
        <p:spPr>
          <a:xfrm>
            <a:off x="7587459" y="2486094"/>
            <a:ext cx="3542995" cy="558000"/>
          </a:xfrm>
          <a:noFill/>
        </p:spPr>
        <p:txBody>
          <a:bodyPr lIns="144000" rIns="216000"/>
          <a:lstStyle/>
          <a:p>
            <a:pPr algn="l">
              <a:lnSpc>
                <a:spcPct val="100000"/>
              </a:lnSpc>
            </a:pPr>
            <a:r>
              <a:rPr lang="en-US" b="1" dirty="0">
                <a:solidFill>
                  <a:schemeClr val="tx1"/>
                </a:solidFill>
              </a:rPr>
              <a:t>Physical wellbeing</a:t>
            </a:r>
          </a:p>
        </p:txBody>
      </p:sp>
      <p:sp>
        <p:nvSpPr>
          <p:cNvPr id="7" name="Text Placeholder 5">
            <a:extLst>
              <a:ext uri="{FF2B5EF4-FFF2-40B4-BE49-F238E27FC236}">
                <a16:creationId xmlns="" xmlns:a16="http://schemas.microsoft.com/office/drawing/2014/main" id="{6AA415ED-0989-CB42-8A0C-B73A5725F6C3}"/>
              </a:ext>
            </a:extLst>
          </p:cNvPr>
          <p:cNvSpPr txBox="1">
            <a:spLocks/>
          </p:cNvSpPr>
          <p:nvPr/>
        </p:nvSpPr>
        <p:spPr>
          <a:xfrm>
            <a:off x="7029460" y="3394480"/>
            <a:ext cx="558000" cy="558000"/>
          </a:xfrm>
          <a:prstGeom prst="rect">
            <a:avLst/>
          </a:prstGeom>
          <a:solidFill>
            <a:srgbClr val="EC1077"/>
          </a:solidFill>
        </p:spPr>
        <p:txBody>
          <a:bodyPr lIns="108000" rIns="108000" anchor="ct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dirty="0">
                <a:solidFill>
                  <a:schemeClr val="bg1"/>
                </a:solidFill>
              </a:rPr>
              <a:t>2.</a:t>
            </a:r>
          </a:p>
        </p:txBody>
      </p:sp>
      <p:sp>
        <p:nvSpPr>
          <p:cNvPr id="22" name="Text Placeholder 21">
            <a:extLst>
              <a:ext uri="{FF2B5EF4-FFF2-40B4-BE49-F238E27FC236}">
                <a16:creationId xmlns="" xmlns:a16="http://schemas.microsoft.com/office/drawing/2014/main" id="{C5AEAB9C-93E6-4F4A-90D7-ABD7FF96A4D5}"/>
              </a:ext>
            </a:extLst>
          </p:cNvPr>
          <p:cNvSpPr>
            <a:spLocks noGrp="1"/>
          </p:cNvSpPr>
          <p:nvPr>
            <p:ph type="body" sz="quarter" idx="30"/>
          </p:nvPr>
        </p:nvSpPr>
        <p:spPr>
          <a:xfrm>
            <a:off x="7587459" y="3412200"/>
            <a:ext cx="3242285" cy="558000"/>
          </a:xfrm>
          <a:noFill/>
        </p:spPr>
        <p:txBody>
          <a:bodyPr lIns="144000" rIns="216000"/>
          <a:lstStyle/>
          <a:p>
            <a:pPr algn="l">
              <a:lnSpc>
                <a:spcPct val="100000"/>
              </a:lnSpc>
            </a:pPr>
            <a:r>
              <a:rPr lang="en-US" b="1" dirty="0">
                <a:solidFill>
                  <a:schemeClr val="tx1"/>
                </a:solidFill>
              </a:rPr>
              <a:t>Mental wellbeing</a:t>
            </a:r>
          </a:p>
        </p:txBody>
      </p:sp>
      <p:pic>
        <p:nvPicPr>
          <p:cNvPr id="11" name="Picture 10" descr="Girl writing in a notepad">
            <a:extLst>
              <a:ext uri="{FF2B5EF4-FFF2-40B4-BE49-F238E27FC236}">
                <a16:creationId xmlns="" xmlns:a16="http://schemas.microsoft.com/office/drawing/2014/main" id="{7D1C4DD7-0F5D-D249-B6DA-ED770A0DCCD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96239" y="0"/>
            <a:ext cx="6003142" cy="6858000"/>
          </a:xfrm>
          <a:prstGeom prst="rect">
            <a:avLst/>
          </a:prstGeom>
        </p:spPr>
      </p:pic>
    </p:spTree>
    <p:extLst>
      <p:ext uri="{BB962C8B-B14F-4D97-AF65-F5344CB8AC3E}">
        <p14:creationId xmlns:p14="http://schemas.microsoft.com/office/powerpoint/2010/main" val="183813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16C953-4BCC-7C44-B419-9AAD261D352E}"/>
              </a:ext>
            </a:extLst>
          </p:cNvPr>
          <p:cNvSpPr>
            <a:spLocks noGrp="1"/>
          </p:cNvSpPr>
          <p:nvPr>
            <p:ph type="title"/>
          </p:nvPr>
        </p:nvSpPr>
        <p:spPr>
          <a:xfrm>
            <a:off x="0" y="690554"/>
            <a:ext cx="4145280" cy="1266987"/>
          </a:xfrm>
        </p:spPr>
        <p:txBody>
          <a:bodyPr/>
          <a:lstStyle/>
          <a:p>
            <a:r>
              <a:rPr lang="en-GB" sz="6000" dirty="0"/>
              <a:t>What are </a:t>
            </a:r>
            <a:br>
              <a:rPr lang="en-GB" sz="6000" dirty="0"/>
            </a:br>
            <a:r>
              <a:rPr lang="en-GB" sz="6000" dirty="0"/>
              <a:t>we learning?</a:t>
            </a:r>
            <a:endParaRPr lang="en-US" sz="6000" dirty="0"/>
          </a:p>
        </p:txBody>
      </p:sp>
      <p:sp>
        <p:nvSpPr>
          <p:cNvPr id="20" name="Text Placeholder 4">
            <a:extLst>
              <a:ext uri="{FF2B5EF4-FFF2-40B4-BE49-F238E27FC236}">
                <a16:creationId xmlns="" xmlns:a16="http://schemas.microsoft.com/office/drawing/2014/main" id="{DAF082FA-4039-4042-9C42-5261A85BDD21}"/>
              </a:ext>
            </a:extLst>
          </p:cNvPr>
          <p:cNvSpPr txBox="1">
            <a:spLocks/>
          </p:cNvSpPr>
          <p:nvPr/>
        </p:nvSpPr>
        <p:spPr>
          <a:xfrm>
            <a:off x="6654801" y="1655932"/>
            <a:ext cx="4421875" cy="2885516"/>
          </a:xfrm>
          <a:prstGeom prst="rect">
            <a:avLst/>
          </a:prstGeom>
        </p:spPr>
        <p:txBody>
          <a:bodyPr vert="horz" wrap="square" lIns="0" tIns="0" rIns="0" bIns="0" numCol="1" spcCol="54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identify the link between physical and mental wellbeing</a:t>
            </a:r>
          </a:p>
          <a:p>
            <a:pPr>
              <a:lnSpc>
                <a:spcPct val="100000"/>
              </a:lnSpc>
            </a:pPr>
            <a:r>
              <a:rPr lang="en-US" dirty="0"/>
              <a:t>describe strategies for improving physical and mental wellbeing</a:t>
            </a:r>
          </a:p>
          <a:p>
            <a:pPr>
              <a:lnSpc>
                <a:spcPct val="100000"/>
              </a:lnSpc>
            </a:pPr>
            <a:r>
              <a:rPr lang="en-US" dirty="0"/>
              <a:t>explain ways to help those who need support with their physical and/or mental wellbeing </a:t>
            </a:r>
            <a:endParaRPr lang="en-GB" dirty="0"/>
          </a:p>
        </p:txBody>
      </p:sp>
      <p:sp>
        <p:nvSpPr>
          <p:cNvPr id="21" name="Text Placeholder 2">
            <a:extLst>
              <a:ext uri="{FF2B5EF4-FFF2-40B4-BE49-F238E27FC236}">
                <a16:creationId xmlns="" xmlns:a16="http://schemas.microsoft.com/office/drawing/2014/main" id="{51B6CB54-FEBB-2C4A-AD2A-4C6946E58D2A}"/>
              </a:ext>
            </a:extLst>
          </p:cNvPr>
          <p:cNvSpPr txBox="1">
            <a:spLocks/>
          </p:cNvSpPr>
          <p:nvPr/>
        </p:nvSpPr>
        <p:spPr>
          <a:xfrm>
            <a:off x="6654801" y="1034342"/>
            <a:ext cx="4421875" cy="752175"/>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b="1" dirty="0"/>
              <a:t>Learning outcomes  </a:t>
            </a:r>
            <a:endParaRPr lang="en-NZ" dirty="0"/>
          </a:p>
        </p:txBody>
      </p:sp>
      <p:sp>
        <p:nvSpPr>
          <p:cNvPr id="24" name="Text Placeholder 2">
            <a:extLst>
              <a:ext uri="{FF2B5EF4-FFF2-40B4-BE49-F238E27FC236}">
                <a16:creationId xmlns="" xmlns:a16="http://schemas.microsoft.com/office/drawing/2014/main" id="{BB789A71-04F0-F94B-B423-22FC0BF126FB}"/>
              </a:ext>
            </a:extLst>
          </p:cNvPr>
          <p:cNvSpPr txBox="1">
            <a:spLocks/>
          </p:cNvSpPr>
          <p:nvPr/>
        </p:nvSpPr>
        <p:spPr>
          <a:xfrm>
            <a:off x="6690426" y="1034342"/>
            <a:ext cx="4421875" cy="360268"/>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b="1" dirty="0"/>
              <a:t>Learning objectives  </a:t>
            </a:r>
            <a:endParaRPr lang="en-NZ" dirty="0"/>
          </a:p>
        </p:txBody>
      </p:sp>
      <p:sp>
        <p:nvSpPr>
          <p:cNvPr id="23" name="Text Placeholder 4">
            <a:extLst>
              <a:ext uri="{FF2B5EF4-FFF2-40B4-BE49-F238E27FC236}">
                <a16:creationId xmlns="" xmlns:a16="http://schemas.microsoft.com/office/drawing/2014/main" id="{CD5F870C-1960-104F-8E85-6515476558D8}"/>
              </a:ext>
            </a:extLst>
          </p:cNvPr>
          <p:cNvSpPr txBox="1">
            <a:spLocks/>
          </p:cNvSpPr>
          <p:nvPr/>
        </p:nvSpPr>
        <p:spPr>
          <a:xfrm>
            <a:off x="6690426" y="1641177"/>
            <a:ext cx="4421875" cy="1678326"/>
          </a:xfrm>
          <a:prstGeom prst="rect">
            <a:avLst/>
          </a:prstGeom>
        </p:spPr>
        <p:txBody>
          <a:bodyPr vert="horz" wrap="square" lIns="0" tIns="0" rIns="0" bIns="0" numCol="1" spcCol="54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t>We are exploring the link between physical and mental wellbeing and finding strategies to support those who need help.  </a:t>
            </a:r>
          </a:p>
        </p:txBody>
      </p:sp>
      <p:sp>
        <p:nvSpPr>
          <p:cNvPr id="18" name="Text Placeholder 2">
            <a:extLst>
              <a:ext uri="{FF2B5EF4-FFF2-40B4-BE49-F238E27FC236}">
                <a16:creationId xmlns="" xmlns:a16="http://schemas.microsoft.com/office/drawing/2014/main" id="{85A36ECE-B78D-3F41-9431-4389DD907020}"/>
              </a:ext>
            </a:extLst>
          </p:cNvPr>
          <p:cNvSpPr>
            <a:spLocks noGrp="1"/>
          </p:cNvSpPr>
          <p:nvPr>
            <p:ph type="body" sz="quarter" idx="14"/>
          </p:nvPr>
        </p:nvSpPr>
        <p:spPr>
          <a:xfrm>
            <a:off x="6654802" y="1034342"/>
            <a:ext cx="4421875" cy="360268"/>
          </a:xfrm>
        </p:spPr>
        <p:txBody>
          <a:bodyPr/>
          <a:lstStyle/>
          <a:p>
            <a:r>
              <a:rPr lang="en-NZ" b="1" dirty="0"/>
              <a:t>Key vocabulary </a:t>
            </a:r>
            <a:endParaRPr lang="en-NZ" dirty="0"/>
          </a:p>
        </p:txBody>
      </p:sp>
      <p:sp>
        <p:nvSpPr>
          <p:cNvPr id="17" name="Text Placeholder 4">
            <a:extLst>
              <a:ext uri="{FF2B5EF4-FFF2-40B4-BE49-F238E27FC236}">
                <a16:creationId xmlns="" xmlns:a16="http://schemas.microsoft.com/office/drawing/2014/main" id="{9A671086-2352-1B45-9F1D-10318EDFB14F}"/>
              </a:ext>
            </a:extLst>
          </p:cNvPr>
          <p:cNvSpPr txBox="1">
            <a:spLocks/>
          </p:cNvSpPr>
          <p:nvPr/>
        </p:nvSpPr>
        <p:spPr>
          <a:xfrm>
            <a:off x="6659782" y="1675123"/>
            <a:ext cx="6145808" cy="3780924"/>
          </a:xfrm>
          <a:prstGeom prst="rect">
            <a:avLst/>
          </a:prstGeom>
        </p:spPr>
        <p:txBody>
          <a:bodyPr vert="horz" wrap="square" lIns="0" tIns="0" rIns="0" bIns="0" numCol="2" spcCol="54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spcAft>
                <a:spcPts val="600"/>
              </a:spcAft>
            </a:pPr>
            <a:r>
              <a:rPr lang="en-US" dirty="0"/>
              <a:t>wellbeing (feeling good and functioning well)</a:t>
            </a:r>
          </a:p>
          <a:p>
            <a:pPr>
              <a:lnSpc>
                <a:spcPts val="2500"/>
              </a:lnSpc>
              <a:spcAft>
                <a:spcPts val="600"/>
              </a:spcAft>
            </a:pPr>
            <a:r>
              <a:rPr lang="en-US" dirty="0"/>
              <a:t>mindfulness (paying attention to the present moment)</a:t>
            </a:r>
          </a:p>
          <a:p>
            <a:pPr>
              <a:lnSpc>
                <a:spcPts val="2500"/>
              </a:lnSpc>
              <a:spcAft>
                <a:spcPts val="600"/>
              </a:spcAft>
            </a:pPr>
            <a:r>
              <a:rPr lang="en-US" dirty="0"/>
              <a:t>mental (relating to the mind)</a:t>
            </a:r>
          </a:p>
          <a:p>
            <a:pPr>
              <a:lnSpc>
                <a:spcPts val="2500"/>
              </a:lnSpc>
              <a:spcAft>
                <a:spcPts val="600"/>
              </a:spcAft>
            </a:pPr>
            <a:r>
              <a:rPr lang="en-US" dirty="0"/>
              <a:t>physical (relating to the whole body)</a:t>
            </a:r>
          </a:p>
          <a:p>
            <a:pPr>
              <a:lnSpc>
                <a:spcPts val="2500"/>
              </a:lnSpc>
              <a:spcAft>
                <a:spcPts val="600"/>
              </a:spcAft>
            </a:pPr>
            <a:r>
              <a:rPr lang="en-US" dirty="0"/>
              <a:t>learning</a:t>
            </a:r>
          </a:p>
          <a:p>
            <a:pPr>
              <a:lnSpc>
                <a:spcPts val="2500"/>
              </a:lnSpc>
              <a:spcAft>
                <a:spcPts val="600"/>
              </a:spcAft>
            </a:pPr>
            <a:r>
              <a:rPr lang="en-US" dirty="0"/>
              <a:t>kindness</a:t>
            </a:r>
          </a:p>
          <a:p>
            <a:pPr>
              <a:lnSpc>
                <a:spcPts val="2500"/>
              </a:lnSpc>
              <a:spcAft>
                <a:spcPts val="600"/>
              </a:spcAft>
            </a:pPr>
            <a:r>
              <a:rPr lang="en-US" dirty="0"/>
              <a:t>active</a:t>
            </a:r>
          </a:p>
          <a:p>
            <a:pPr>
              <a:lnSpc>
                <a:spcPts val="2500"/>
              </a:lnSpc>
              <a:spcAft>
                <a:spcPts val="600"/>
              </a:spcAft>
            </a:pPr>
            <a:r>
              <a:rPr lang="en-US" dirty="0"/>
              <a:t>health</a:t>
            </a:r>
          </a:p>
          <a:p>
            <a:pPr>
              <a:lnSpc>
                <a:spcPts val="2500"/>
              </a:lnSpc>
              <a:spcAft>
                <a:spcPts val="600"/>
              </a:spcAft>
            </a:pPr>
            <a:r>
              <a:rPr lang="en-US" dirty="0"/>
              <a:t>connection</a:t>
            </a:r>
          </a:p>
          <a:p>
            <a:pPr>
              <a:lnSpc>
                <a:spcPts val="2500"/>
              </a:lnSpc>
              <a:spcAft>
                <a:spcPts val="600"/>
              </a:spcAft>
            </a:pPr>
            <a:r>
              <a:rPr lang="en-US" dirty="0"/>
              <a:t>social health</a:t>
            </a:r>
          </a:p>
          <a:p>
            <a:pPr>
              <a:lnSpc>
                <a:spcPts val="2500"/>
              </a:lnSpc>
              <a:spcAft>
                <a:spcPts val="600"/>
              </a:spcAft>
            </a:pPr>
            <a:r>
              <a:rPr lang="en-US" dirty="0"/>
              <a:t>self-care</a:t>
            </a:r>
          </a:p>
        </p:txBody>
      </p:sp>
      <p:pic>
        <p:nvPicPr>
          <p:cNvPr id="14" name="Picture 13" descr="Young boy drawing">
            <a:extLst>
              <a:ext uri="{FF2B5EF4-FFF2-40B4-BE49-F238E27FC236}">
                <a16:creationId xmlns="" xmlns:a16="http://schemas.microsoft.com/office/drawing/2014/main" id="{FC5871FD-913C-A04D-9477-6C6798CBD4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6325"/>
          <a:stretch/>
        </p:blipFill>
        <p:spPr>
          <a:xfrm>
            <a:off x="181126" y="2917067"/>
            <a:ext cx="7928308" cy="3940933"/>
          </a:xfrm>
          <a:prstGeom prst="rect">
            <a:avLst/>
          </a:prstGeom>
        </p:spPr>
      </p:pic>
    </p:spTree>
    <p:extLst>
      <p:ext uri="{BB962C8B-B14F-4D97-AF65-F5344CB8AC3E}">
        <p14:creationId xmlns:p14="http://schemas.microsoft.com/office/powerpoint/2010/main" val="245825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24"/>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23"/>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4" grpId="1"/>
      <p:bldP spid="23" grpId="0"/>
      <p:bldP spid="23" grpId="1"/>
      <p:bldP spid="18" grpId="0" build="p"/>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C267A7F1-09D8-4943-A774-1D206E91AF4F}"/>
              </a:ext>
            </a:extLst>
          </p:cNvPr>
          <p:cNvSpPr>
            <a:spLocks noGrp="1"/>
          </p:cNvSpPr>
          <p:nvPr>
            <p:ph type="title" idx="4294967295"/>
          </p:nvPr>
        </p:nvSpPr>
        <p:spPr>
          <a:xfrm>
            <a:off x="377686" y="1687420"/>
            <a:ext cx="5168347" cy="2269981"/>
          </a:xfrm>
        </p:spPr>
        <p:txBody>
          <a:bodyPr/>
          <a:lstStyle/>
          <a:p>
            <a:pPr algn="r">
              <a:spcBef>
                <a:spcPts val="1000"/>
              </a:spcBef>
            </a:pPr>
            <a:r>
              <a:rPr lang="en-US" sz="5000" dirty="0"/>
              <a:t>How are physical and mental wellbeing linked?</a:t>
            </a:r>
            <a:endParaRPr lang="en-GB" sz="5000" dirty="0"/>
          </a:p>
          <a:p>
            <a:endParaRPr lang="en-US" dirty="0"/>
          </a:p>
        </p:txBody>
      </p:sp>
      <p:pic>
        <p:nvPicPr>
          <p:cNvPr id="7" name="Picture 6" descr="Differently abled young person swimming in a pool">
            <a:extLst>
              <a:ext uri="{FF2B5EF4-FFF2-40B4-BE49-F238E27FC236}">
                <a16:creationId xmlns="" xmlns:a16="http://schemas.microsoft.com/office/drawing/2014/main" id="{2F76702E-306E-9A45-8E13-9C1649ACCD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0"/>
            <a:ext cx="6096000" cy="5946764"/>
          </a:xfrm>
          <a:prstGeom prst="rect">
            <a:avLst/>
          </a:prstGeom>
        </p:spPr>
      </p:pic>
      <p:pic>
        <p:nvPicPr>
          <p:cNvPr id="8" name="Picture 7">
            <a:extLst>
              <a:ext uri="{FF2B5EF4-FFF2-40B4-BE49-F238E27FC236}">
                <a16:creationId xmlns="" xmlns:a16="http://schemas.microsoft.com/office/drawing/2014/main" id="{5CF52BC4-AFC9-9240-8327-4698C7679B17}"/>
              </a:ext>
              <a:ext uri="{C183D7F6-B498-43B3-948B-1728B52AA6E4}">
                <adec:decorative xmlns=""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365949" y="364421"/>
            <a:ext cx="472812" cy="193021"/>
          </a:xfrm>
          <a:prstGeom prst="rect">
            <a:avLst/>
          </a:prstGeom>
        </p:spPr>
      </p:pic>
    </p:spTree>
    <p:extLst>
      <p:ext uri="{BB962C8B-B14F-4D97-AF65-F5344CB8AC3E}">
        <p14:creationId xmlns:p14="http://schemas.microsoft.com/office/powerpoint/2010/main" val="1286277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FA0D8044-6091-D44F-B894-7E862FBC3955}"/>
              </a:ext>
            </a:extLst>
          </p:cNvPr>
          <p:cNvSpPr>
            <a:spLocks noGrp="1"/>
          </p:cNvSpPr>
          <p:nvPr>
            <p:ph type="title"/>
          </p:nvPr>
        </p:nvSpPr>
        <p:spPr>
          <a:xfrm>
            <a:off x="496132" y="801501"/>
            <a:ext cx="3429277" cy="1766230"/>
          </a:xfrm>
        </p:spPr>
        <p:txBody>
          <a:bodyPr/>
          <a:lstStyle/>
          <a:p>
            <a:pPr algn="r">
              <a:lnSpc>
                <a:spcPts val="6000"/>
              </a:lnSpc>
            </a:pPr>
            <a:r>
              <a:rPr lang="en-GB" sz="6000" dirty="0"/>
              <a:t>Wellbeing: </a:t>
            </a:r>
            <a:br>
              <a:rPr lang="en-GB" sz="6000" dirty="0"/>
            </a:br>
            <a:r>
              <a:rPr lang="en-GB" sz="6000" dirty="0"/>
              <a:t>fact or fiction?</a:t>
            </a:r>
            <a:endParaRPr lang="en-US" sz="6000" dirty="0"/>
          </a:p>
        </p:txBody>
      </p:sp>
      <p:grpSp>
        <p:nvGrpSpPr>
          <p:cNvPr id="10" name="Group 9">
            <a:extLst>
              <a:ext uri="{FF2B5EF4-FFF2-40B4-BE49-F238E27FC236}">
                <a16:creationId xmlns="" xmlns:a16="http://schemas.microsoft.com/office/drawing/2014/main" id="{FC127869-7A27-0448-9600-EA45F567DA5E}"/>
              </a:ext>
              <a:ext uri="{C183D7F6-B498-43B3-948B-1728B52AA6E4}">
                <adec:decorative xmlns="" xmlns:adec="http://schemas.microsoft.com/office/drawing/2017/decorative" val="1"/>
              </a:ext>
            </a:extLst>
          </p:cNvPr>
          <p:cNvGrpSpPr/>
          <p:nvPr/>
        </p:nvGrpSpPr>
        <p:grpSpPr>
          <a:xfrm>
            <a:off x="6623033" y="454280"/>
            <a:ext cx="1102658" cy="1102658"/>
            <a:chOff x="6776190" y="2228001"/>
            <a:chExt cx="1102658" cy="1102658"/>
          </a:xfrm>
        </p:grpSpPr>
        <p:sp>
          <p:nvSpPr>
            <p:cNvPr id="11" name="Rectangle 10">
              <a:extLst>
                <a:ext uri="{FF2B5EF4-FFF2-40B4-BE49-F238E27FC236}">
                  <a16:creationId xmlns="" xmlns:a16="http://schemas.microsoft.com/office/drawing/2014/main" id="{1FC2B750-8891-534F-BE20-06CAADFBFCC7}"/>
                </a:ext>
              </a:extLst>
            </p:cNvPr>
            <p:cNvSpPr/>
            <p:nvPr/>
          </p:nvSpPr>
          <p:spPr>
            <a:xfrm>
              <a:off x="6776190" y="2228001"/>
              <a:ext cx="1102658" cy="1102658"/>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 xmlns:a16="http://schemas.microsoft.com/office/drawing/2014/main" id="{7542F615-72FD-B146-BDD5-FFBBFD8551A4}"/>
                </a:ext>
              </a:extLst>
            </p:cNvPr>
            <p:cNvPicPr>
              <a:picLocks noChangeAspect="1"/>
            </p:cNvPicPr>
            <p:nvPr/>
          </p:nvPicPr>
          <p:blipFill>
            <a:blip r:embed="rId3"/>
            <a:stretch>
              <a:fillRect/>
            </a:stretch>
          </p:blipFill>
          <p:spPr>
            <a:xfrm>
              <a:off x="7006407" y="2394900"/>
              <a:ext cx="642225" cy="768861"/>
            </a:xfrm>
            <a:prstGeom prst="rect">
              <a:avLst/>
            </a:prstGeom>
          </p:spPr>
        </p:pic>
      </p:grpSp>
      <p:sp>
        <p:nvSpPr>
          <p:cNvPr id="9" name="Text Placeholder 19">
            <a:extLst>
              <a:ext uri="{FF2B5EF4-FFF2-40B4-BE49-F238E27FC236}">
                <a16:creationId xmlns="" xmlns:a16="http://schemas.microsoft.com/office/drawing/2014/main" id="{7C520C09-EA30-7145-9AAB-160BFCF9FBB5}"/>
              </a:ext>
            </a:extLst>
          </p:cNvPr>
          <p:cNvSpPr>
            <a:spLocks noGrp="1"/>
          </p:cNvSpPr>
          <p:nvPr>
            <p:ph type="body" sz="quarter" idx="28"/>
          </p:nvPr>
        </p:nvSpPr>
        <p:spPr>
          <a:xfrm>
            <a:off x="7725691" y="1556938"/>
            <a:ext cx="4086490" cy="2202024"/>
          </a:xfrm>
          <a:solidFill>
            <a:srgbClr val="EC1077"/>
          </a:solidFill>
        </p:spPr>
        <p:txBody>
          <a:bodyPr lIns="216000" rIns="216000"/>
          <a:lstStyle/>
          <a:p>
            <a:pPr algn="l">
              <a:spcAft>
                <a:spcPts val="600"/>
              </a:spcAft>
            </a:pPr>
            <a:r>
              <a:rPr lang="en-GB" b="1" dirty="0">
                <a:solidFill>
                  <a:schemeClr val="bg1"/>
                </a:solidFill>
              </a:rPr>
              <a:t>Challenge</a:t>
            </a:r>
            <a:endParaRPr lang="en-GB" dirty="0">
              <a:solidFill>
                <a:schemeClr val="bg1"/>
              </a:solidFill>
            </a:endParaRPr>
          </a:p>
          <a:p>
            <a:pPr algn="l">
              <a:spcAft>
                <a:spcPts val="600"/>
              </a:spcAft>
            </a:pPr>
            <a:r>
              <a:rPr lang="en-GB" dirty="0">
                <a:solidFill>
                  <a:schemeClr val="bg1"/>
                </a:solidFill>
              </a:rPr>
              <a:t>Use two different coloured pens to group the statements into strategies that </a:t>
            </a:r>
            <a:r>
              <a:rPr lang="en-GB" dirty="0" smtClean="0">
                <a:solidFill>
                  <a:schemeClr val="bg1"/>
                </a:solidFill>
              </a:rPr>
              <a:t>support:</a:t>
            </a:r>
            <a:endParaRPr lang="en-GB" dirty="0">
              <a:solidFill>
                <a:schemeClr val="bg1"/>
              </a:solidFill>
            </a:endParaRPr>
          </a:p>
          <a:p>
            <a:pPr marL="342900" indent="-342900" algn="l">
              <a:spcAft>
                <a:spcPts val="600"/>
              </a:spcAft>
              <a:buFont typeface="Arial" panose="020B0604020202020204" pitchFamily="34" charset="0"/>
              <a:buChar char="•"/>
            </a:pPr>
            <a:r>
              <a:rPr lang="en-GB" dirty="0">
                <a:solidFill>
                  <a:schemeClr val="bg1"/>
                </a:solidFill>
              </a:rPr>
              <a:t>Mental wellbeing</a:t>
            </a:r>
          </a:p>
          <a:p>
            <a:pPr marL="342900" indent="-342900" algn="l">
              <a:spcAft>
                <a:spcPts val="600"/>
              </a:spcAft>
              <a:buFont typeface="Arial" panose="020B0604020202020204" pitchFamily="34" charset="0"/>
              <a:buChar char="•"/>
            </a:pPr>
            <a:r>
              <a:rPr lang="en-GB" dirty="0">
                <a:solidFill>
                  <a:schemeClr val="bg1"/>
                </a:solidFill>
              </a:rPr>
              <a:t>Physical wellbeing</a:t>
            </a:r>
          </a:p>
        </p:txBody>
      </p:sp>
      <p:sp>
        <p:nvSpPr>
          <p:cNvPr id="13" name="Text Placeholder 19">
            <a:extLst>
              <a:ext uri="{FF2B5EF4-FFF2-40B4-BE49-F238E27FC236}">
                <a16:creationId xmlns="" xmlns:a16="http://schemas.microsoft.com/office/drawing/2014/main" id="{459AA656-2E53-124C-A21A-BDD216116060}"/>
              </a:ext>
            </a:extLst>
          </p:cNvPr>
          <p:cNvSpPr txBox="1">
            <a:spLocks/>
          </p:cNvSpPr>
          <p:nvPr/>
        </p:nvSpPr>
        <p:spPr>
          <a:xfrm>
            <a:off x="7725691" y="3919570"/>
            <a:ext cx="4086490" cy="1865409"/>
          </a:xfrm>
          <a:prstGeom prst="rect">
            <a:avLst/>
          </a:prstGeom>
          <a:solidFill>
            <a:srgbClr val="EC1077"/>
          </a:solidFill>
        </p:spPr>
        <p:txBody>
          <a:bodyPr vert="horz" wrap="square" lIns="216000" tIns="0" rIns="216000" bIns="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Aft>
                <a:spcPts val="600"/>
              </a:spcAft>
            </a:pPr>
            <a:r>
              <a:rPr lang="en-NZ" dirty="0">
                <a:solidFill>
                  <a:schemeClr val="bg1"/>
                </a:solidFill>
              </a:rPr>
              <a:t>In pairs explain your choices and answer the questions: </a:t>
            </a:r>
          </a:p>
          <a:p>
            <a:pPr marL="342900" indent="-342900" algn="l">
              <a:spcAft>
                <a:spcPts val="600"/>
              </a:spcAft>
              <a:buFont typeface="Arial" panose="020B0604020202020204" pitchFamily="34" charset="0"/>
              <a:buChar char="•"/>
            </a:pPr>
            <a:r>
              <a:rPr lang="en-NZ" dirty="0">
                <a:solidFill>
                  <a:schemeClr val="bg1"/>
                </a:solidFill>
              </a:rPr>
              <a:t>Were your choices the same? </a:t>
            </a:r>
          </a:p>
          <a:p>
            <a:pPr marL="342900" indent="-342900" algn="l">
              <a:spcAft>
                <a:spcPts val="600"/>
              </a:spcAft>
              <a:buFont typeface="Arial" panose="020B0604020202020204" pitchFamily="34" charset="0"/>
              <a:buChar char="•"/>
            </a:pPr>
            <a:r>
              <a:rPr lang="en-NZ" dirty="0">
                <a:solidFill>
                  <a:schemeClr val="bg1"/>
                </a:solidFill>
              </a:rPr>
              <a:t>Why do you think this happened? </a:t>
            </a:r>
          </a:p>
        </p:txBody>
      </p:sp>
      <p:pic>
        <p:nvPicPr>
          <p:cNvPr id="14" name="Picture 13" descr="Young boy thinking">
            <a:extLst>
              <a:ext uri="{FF2B5EF4-FFF2-40B4-BE49-F238E27FC236}">
                <a16:creationId xmlns="" xmlns:a16="http://schemas.microsoft.com/office/drawing/2014/main" id="{BF1BE655-47F3-3145-B7E6-CAA7B6A5B4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2541" y="1619313"/>
            <a:ext cx="4786866" cy="5238687"/>
          </a:xfrm>
          <a:prstGeom prst="rect">
            <a:avLst/>
          </a:prstGeom>
        </p:spPr>
      </p:pic>
    </p:spTree>
    <p:extLst>
      <p:ext uri="{BB962C8B-B14F-4D97-AF65-F5344CB8AC3E}">
        <p14:creationId xmlns:p14="http://schemas.microsoft.com/office/powerpoint/2010/main" val="366014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472C4"/>
      </a:hlink>
      <a:folHlink>
        <a:srgbClr val="4472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064ACE4EEC3E48AADDADEECE802D16" ma:contentTypeVersion="12" ma:contentTypeDescription="Create a new document." ma:contentTypeScope="" ma:versionID="718c51459c4c5a432bf6a7e58b9ad8e7">
  <xsd:schema xmlns:xsd="http://www.w3.org/2001/XMLSchema" xmlns:xs="http://www.w3.org/2001/XMLSchema" xmlns:p="http://schemas.microsoft.com/office/2006/metadata/properties" xmlns:ns2="efd6db45-5849-44e8-95c6-b5d0e340a47a" xmlns:ns3="6672d704-5129-4f2a-ae39-740fee4d6bdb" targetNamespace="http://schemas.microsoft.com/office/2006/metadata/properties" ma:root="true" ma:fieldsID="00575e7caff8bdd6ec19a545d4ffb580" ns2:_="" ns3:_="">
    <xsd:import namespace="efd6db45-5849-44e8-95c6-b5d0e340a47a"/>
    <xsd:import namespace="6672d704-5129-4f2a-ae39-740fee4d6bd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d6db45-5849-44e8-95c6-b5d0e340a4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72d704-5129-4f2a-ae39-740fee4d6bd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8297413-2547-4459-829D-D67E330CE72E}"/>
</file>

<file path=customXml/itemProps2.xml><?xml version="1.0" encoding="utf-8"?>
<ds:datastoreItem xmlns:ds="http://schemas.openxmlformats.org/officeDocument/2006/customXml" ds:itemID="{87C272D8-DC99-4944-A10A-CD48FD8C22BA}"/>
</file>

<file path=customXml/itemProps3.xml><?xml version="1.0" encoding="utf-8"?>
<ds:datastoreItem xmlns:ds="http://schemas.openxmlformats.org/officeDocument/2006/customXml" ds:itemID="{560FD4FE-F883-4B2B-90BF-2B349DAB00BE}"/>
</file>

<file path=docProps/app.xml><?xml version="1.0" encoding="utf-8"?>
<Properties xmlns="http://schemas.openxmlformats.org/officeDocument/2006/extended-properties" xmlns:vt="http://schemas.openxmlformats.org/officeDocument/2006/docPropsVTypes">
  <TotalTime>9136</TotalTime>
  <Words>3141</Words>
  <Application>Microsoft Office PowerPoint</Application>
  <PresentationFormat>Widescreen</PresentationFormat>
  <Paragraphs>317</Paragraphs>
  <Slides>19</Slides>
  <Notes>19</Notes>
  <HiddenSlides>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Arial</vt:lpstr>
      <vt:lpstr>Arial Narrow</vt:lpstr>
      <vt:lpstr>Calibri</vt:lpstr>
      <vt:lpstr>DIN Condensed Light</vt:lpstr>
      <vt:lpstr>Montserrat</vt:lpstr>
      <vt:lpstr>ReithSans</vt:lpstr>
      <vt:lpstr>Segoe UI</vt:lpstr>
      <vt:lpstr>Times New Roman</vt:lpstr>
      <vt:lpstr>Office Theme</vt:lpstr>
      <vt:lpstr>Physical  and mental wellbeing </vt:lpstr>
      <vt:lpstr>Overview</vt:lpstr>
      <vt:lpstr>Classroom tips </vt:lpstr>
      <vt:lpstr>Ideas for adapting</vt:lpstr>
      <vt:lpstr>Ideas for adapting</vt:lpstr>
      <vt:lpstr>Wellbeing         wall</vt:lpstr>
      <vt:lpstr>What are  we learning?</vt:lpstr>
      <vt:lpstr>How are physical and mental wellbeing linked? </vt:lpstr>
      <vt:lpstr>Wellbeing:  fact or fiction?</vt:lpstr>
      <vt:lpstr>Physical  and mental wellbeing</vt:lpstr>
      <vt:lpstr>Five ways to wellbeing</vt:lpstr>
      <vt:lpstr>Move your body</vt:lpstr>
      <vt:lpstr>Discussion questions</vt:lpstr>
      <vt:lpstr>Moving matters </vt:lpstr>
      <vt:lpstr>Helping others </vt:lpstr>
      <vt:lpstr>Helping others</vt:lpstr>
      <vt:lpstr>How confident are you in…</vt:lpstr>
      <vt:lpstr>The journey to better wellbeing is different for everyone.</vt:lpstr>
      <vt:lpstr>Extended learning projects </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and mental wellbeing</dc:title>
  <dc:subject>Physical and mental wellbeing</dc:subject>
  <dc:creator>PHE</dc:creator>
  <cp:keywords>wellbeing (feeling good and functioning well)  mindfulness (paying attention to the present moment)  mental (relating to the mind)  physical (relating to the whole body)  learning  kindness  active  health  connection  social health  self-care</cp:keywords>
  <dc:description>Lesson exploring the link between physical and mental wellbeing</dc:description>
  <cp:lastModifiedBy>Florence Ackland</cp:lastModifiedBy>
  <cp:revision>542</cp:revision>
  <dcterms:created xsi:type="dcterms:W3CDTF">2020-08-05T10:48:44Z</dcterms:created>
  <dcterms:modified xsi:type="dcterms:W3CDTF">2021-03-09T20:21:34Z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0x01010068064ACE4EEC3E48AADDADEECE802D16</vt:lpwstr>
  </property>
</Properties>
</file>