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hOPpRvNbzu0Ey1jJM/zYGFlTc+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customschemas.google.com/relationships/presentationmetadata" Target="meta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21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6" Type="http://schemas.openxmlformats.org/officeDocument/2006/relationships/slide" Target="slides/slide12.xml"/><Relationship Id="rId20" Type="http://schemas.openxmlformats.org/officeDocument/2006/relationships/customXml" Target="../customXml/item2.xml"/><Relationship Id="rId11" Type="http://schemas.openxmlformats.org/officeDocument/2006/relationships/slide" Target="slides/slide7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3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type="title"/>
          </p:nvPr>
        </p:nvSpPr>
        <p:spPr>
          <a:xfrm>
            <a:off x="1941474" y="365125"/>
            <a:ext cx="9413913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1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</a:pPr>
            <a:r>
              <a:rPr lang="en-GB" sz="9600">
                <a:latin typeface="Manjari"/>
                <a:ea typeface="Manjari"/>
                <a:cs typeface="Manjari"/>
                <a:sym typeface="Manjari"/>
              </a:rPr>
              <a:t>Gratitude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1524000" y="407987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GB">
                <a:latin typeface="Manjari"/>
                <a:ea typeface="Manjari"/>
                <a:cs typeface="Manjari"/>
                <a:sym typeface="Manjari"/>
              </a:rPr>
              <a:t>By the end of lesson, I will be able to answer these questions:</a:t>
            </a:r>
            <a:endParaRPr>
              <a:latin typeface="Manjari"/>
              <a:ea typeface="Manjari"/>
              <a:cs typeface="Manjari"/>
              <a:sym typeface="Manja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- What is Gratitude?</a:t>
            </a:r>
            <a:endParaRPr>
              <a:latin typeface="Manjari"/>
              <a:ea typeface="Manjari"/>
              <a:cs typeface="Manjari"/>
              <a:sym typeface="Manja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- What makes you happy?</a:t>
            </a:r>
            <a:endParaRPr>
              <a:latin typeface="Manjari"/>
              <a:ea typeface="Manjari"/>
              <a:cs typeface="Manjari"/>
              <a:sym typeface="Manja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- How can I take advantage of the little things in life?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type="title"/>
          </p:nvPr>
        </p:nvSpPr>
        <p:spPr>
          <a:xfrm>
            <a:off x="838200" y="3124340"/>
            <a:ext cx="10515600" cy="609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>
                <a:latin typeface="Manjari"/>
                <a:ea typeface="Manjari"/>
                <a:cs typeface="Manjari"/>
                <a:sym typeface="Manjari"/>
              </a:rPr>
              <a:t>You now have 5 minutes to complete task 2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838200" y="1127032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3B34"/>
              </a:buClr>
              <a:buSzPts val="4800"/>
              <a:buFont typeface="Arial"/>
              <a:buNone/>
            </a:pPr>
            <a:r>
              <a:rPr i="0" lang="en-GB" sz="4800">
                <a:solidFill>
                  <a:srgbClr val="4D3B34"/>
                </a:solidFill>
                <a:latin typeface="Manjari"/>
                <a:ea typeface="Manjari"/>
                <a:cs typeface="Manjari"/>
                <a:sym typeface="Manjari"/>
              </a:rPr>
              <a:t>Gratitude Questions</a:t>
            </a:r>
            <a:endParaRPr sz="4800"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838200" y="4230781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You have 15 minutes to answer the questions on your sheet (task 3)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/>
          <p:nvPr>
            <p:ph type="title"/>
          </p:nvPr>
        </p:nvSpPr>
        <p:spPr>
          <a:xfrm>
            <a:off x="838200" y="2559119"/>
            <a:ext cx="10515600" cy="17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How do you feel after that lesson?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61" name="Google Shape;161;p2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Discuss as a class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1963142" y="365125"/>
            <a:ext cx="939065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3200"/>
              <a:t>Places you can go if you need help</a:t>
            </a:r>
            <a:endParaRPr/>
          </a:p>
        </p:txBody>
      </p:sp>
      <p:sp>
        <p:nvSpPr>
          <p:cNvPr id="167" name="Google Shape;167;p25"/>
          <p:cNvSpPr/>
          <p:nvPr/>
        </p:nvSpPr>
        <p:spPr>
          <a:xfrm>
            <a:off x="886887" y="2967335"/>
            <a:ext cx="10418238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PLEASE ADD RELEVANT INFO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FOR YOUR SCHOOL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2895067" y="210125"/>
            <a:ext cx="9390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GB">
                <a:latin typeface="Manjari"/>
                <a:ea typeface="Manjari"/>
                <a:cs typeface="Manjari"/>
                <a:sym typeface="Manjari"/>
              </a:rPr>
              <a:t>GROUND RULES:</a:t>
            </a:r>
            <a:endParaRPr b="1"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92" name="Google Shape;92;p2"/>
          <p:cNvSpPr txBox="1"/>
          <p:nvPr/>
        </p:nvSpPr>
        <p:spPr>
          <a:xfrm>
            <a:off x="1194775" y="1320650"/>
            <a:ext cx="96300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njari"/>
              <a:buChar char="•"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Gratitude is in no way a cure for mental illness, however, is a tool to help yourself.</a:t>
            </a:r>
            <a:endParaRPr i="0" sz="2400" u="none" cap="none" strike="noStrike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njari"/>
              <a:buChar char="•"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What is said in the room stays in the room.</a:t>
            </a:r>
            <a:endParaRPr i="0" sz="2400" u="none" cap="none" strike="noStrike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njari"/>
              <a:buChar char="•"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To get the most out of this exercise, be honest with your answers.</a:t>
            </a:r>
            <a:endParaRPr i="0" sz="2400" u="none" cap="none" strike="noStrike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njari"/>
              <a:buChar char="•"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If you feel uncomfortable about a question or task, skip it and speak to a trusted adult.</a:t>
            </a:r>
            <a:endParaRPr sz="240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njari"/>
              <a:buChar char="•"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All your answers written on the worksheet are kept a secret between you and the paper, unless you are in danger.</a:t>
            </a:r>
            <a:endParaRPr i="0" sz="1400" u="none" cap="none" strike="noStrike">
              <a:solidFill>
                <a:srgbClr val="000000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838200" y="112703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GB" sz="5900">
                <a:latin typeface="Manjari"/>
                <a:ea typeface="Manjari"/>
                <a:cs typeface="Manjari"/>
                <a:sym typeface="Manjari"/>
              </a:rPr>
              <a:t>What is Gratitude?</a:t>
            </a:r>
            <a:endParaRPr sz="5900"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730675" y="4027656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Discuss as a class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/>
          <p:nvPr/>
        </p:nvSpPr>
        <p:spPr>
          <a:xfrm>
            <a:off x="3639671" y="2250141"/>
            <a:ext cx="4222376" cy="1927412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Gratitude?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3242" y="1711013"/>
            <a:ext cx="10545515" cy="3435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>
            <p:ph type="title"/>
          </p:nvPr>
        </p:nvSpPr>
        <p:spPr>
          <a:xfrm>
            <a:off x="838200" y="112703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What makes you happy?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10" name="Google Shape;110;p5"/>
          <p:cNvSpPr txBox="1"/>
          <p:nvPr>
            <p:ph idx="1" type="body"/>
          </p:nvPr>
        </p:nvSpPr>
        <p:spPr>
          <a:xfrm>
            <a:off x="838200" y="4171031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Discuss as a class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/>
          <p:nvPr/>
        </p:nvSpPr>
        <p:spPr>
          <a:xfrm>
            <a:off x="3984812" y="2465294"/>
            <a:ext cx="4222500" cy="1927500"/>
          </a:xfrm>
          <a:prstGeom prst="ellipse">
            <a:avLst/>
          </a:prstGeom>
          <a:noFill/>
          <a:ln cap="flat" cmpd="sng" w="12700">
            <a:solidFill>
              <a:srgbClr val="E1925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i="0" lang="en-GB" sz="28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What makes you happy?</a:t>
            </a:r>
            <a:endParaRPr i="0" sz="1400" u="none" cap="none" strike="noStrike">
              <a:solidFill>
                <a:srgbClr val="000000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cxnSp>
        <p:nvCxnSpPr>
          <p:cNvPr id="116" name="Google Shape;116;p6"/>
          <p:cNvCxnSpPr>
            <a:stCxn id="115" idx="1"/>
          </p:cNvCxnSpPr>
          <p:nvPr/>
        </p:nvCxnSpPr>
        <p:spPr>
          <a:xfrm rot="10800000">
            <a:off x="3639583" y="2169470"/>
            <a:ext cx="963600" cy="5781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117" name="Google Shape;117;p6"/>
          <p:cNvCxnSpPr>
            <a:stCxn id="115" idx="7"/>
          </p:cNvCxnSpPr>
          <p:nvPr/>
        </p:nvCxnSpPr>
        <p:spPr>
          <a:xfrm flipH="1" rot="10800000">
            <a:off x="7588941" y="1927370"/>
            <a:ext cx="766200" cy="8202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118" name="Google Shape;118;p6"/>
          <p:cNvCxnSpPr>
            <a:stCxn id="115" idx="5"/>
          </p:cNvCxnSpPr>
          <p:nvPr/>
        </p:nvCxnSpPr>
        <p:spPr>
          <a:xfrm>
            <a:off x="7588941" y="4110518"/>
            <a:ext cx="963600" cy="8202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119" name="Google Shape;119;p6"/>
          <p:cNvCxnSpPr>
            <a:stCxn id="115" idx="3"/>
          </p:cNvCxnSpPr>
          <p:nvPr/>
        </p:nvCxnSpPr>
        <p:spPr>
          <a:xfrm flipH="1">
            <a:off x="3984883" y="4110518"/>
            <a:ext cx="618300" cy="820200"/>
          </a:xfrm>
          <a:prstGeom prst="straightConnector1">
            <a:avLst/>
          </a:prstGeom>
          <a:noFill/>
          <a:ln cap="flat" cmpd="sng" w="28575">
            <a:solidFill>
              <a:srgbClr val="E19251"/>
            </a:solidFill>
            <a:prstDash val="solid"/>
            <a:miter lim="800000"/>
            <a:headEnd len="sm" w="sm" type="none"/>
            <a:tailEnd len="med" w="med" type="stealth"/>
          </a:ln>
        </p:spPr>
      </p:cxnSp>
      <p:sp>
        <p:nvSpPr>
          <p:cNvPr id="120" name="Google Shape;120;p6"/>
          <p:cNvSpPr txBox="1"/>
          <p:nvPr/>
        </p:nvSpPr>
        <p:spPr>
          <a:xfrm>
            <a:off x="2456459" y="1800161"/>
            <a:ext cx="172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Friends</a:t>
            </a:r>
            <a:endParaRPr i="0" sz="2400" u="none" cap="none" strike="noStrike">
              <a:solidFill>
                <a:srgbClr val="000000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21" name="Google Shape;121;p6"/>
          <p:cNvSpPr txBox="1"/>
          <p:nvPr/>
        </p:nvSpPr>
        <p:spPr>
          <a:xfrm>
            <a:off x="8355145" y="1465675"/>
            <a:ext cx="172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Family</a:t>
            </a:r>
            <a:endParaRPr i="0" sz="2400" u="none" cap="none" strike="noStrike">
              <a:solidFill>
                <a:srgbClr val="000000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22" name="Google Shape;122;p6"/>
          <p:cNvSpPr txBox="1"/>
          <p:nvPr/>
        </p:nvSpPr>
        <p:spPr>
          <a:xfrm>
            <a:off x="8552329" y="4857093"/>
            <a:ext cx="172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2400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Plants</a:t>
            </a:r>
            <a:endParaRPr i="0" sz="2400" u="none" cap="none" strike="noStrike">
              <a:solidFill>
                <a:srgbClr val="000000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23" name="Google Shape;123;p6"/>
          <p:cNvSpPr txBox="1"/>
          <p:nvPr/>
        </p:nvSpPr>
        <p:spPr>
          <a:xfrm>
            <a:off x="3260831" y="4930734"/>
            <a:ext cx="172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-GB" sz="2400" u="none" cap="none" strike="noStrike">
                <a:solidFill>
                  <a:schemeClr val="dk1"/>
                </a:solidFill>
                <a:latin typeface="Manjari"/>
                <a:ea typeface="Manjari"/>
                <a:cs typeface="Manjari"/>
                <a:sym typeface="Manjari"/>
              </a:rPr>
              <a:t>Dogs</a:t>
            </a:r>
            <a:endParaRPr i="0" sz="2000" u="none" cap="none" strike="noStrike">
              <a:solidFill>
                <a:srgbClr val="000000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/>
          <p:nvPr>
            <p:ph type="title"/>
          </p:nvPr>
        </p:nvSpPr>
        <p:spPr>
          <a:xfrm>
            <a:off x="838200" y="2819680"/>
            <a:ext cx="10515600" cy="1218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>
                <a:latin typeface="Manjari"/>
                <a:ea typeface="Manjari"/>
                <a:cs typeface="Manjari"/>
                <a:sym typeface="Manjari"/>
              </a:rPr>
              <a:t>You now have 5 minutes to complete task 1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/>
          <p:nvPr>
            <p:ph type="title"/>
          </p:nvPr>
        </p:nvSpPr>
        <p:spPr>
          <a:xfrm>
            <a:off x="838200" y="1127032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3B34"/>
              </a:buClr>
              <a:buSzPts val="4800"/>
              <a:buFont typeface="Arial"/>
              <a:buNone/>
            </a:pPr>
            <a:r>
              <a:rPr lang="en-GB" sz="4800">
                <a:solidFill>
                  <a:srgbClr val="4D3B34"/>
                </a:solidFill>
                <a:latin typeface="Manjari"/>
                <a:ea typeface="Manjari"/>
                <a:cs typeface="Manjari"/>
                <a:sym typeface="Manjari"/>
              </a:rPr>
              <a:t>What is one kind thing someone has done for me?</a:t>
            </a:r>
            <a:endParaRPr sz="4800"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34" name="Google Shape;134;p8"/>
          <p:cNvSpPr txBox="1"/>
          <p:nvPr>
            <p:ph idx="1" type="body"/>
          </p:nvPr>
        </p:nvSpPr>
        <p:spPr>
          <a:xfrm>
            <a:off x="838200" y="4230781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en-GB">
                <a:latin typeface="Manjari"/>
                <a:ea typeface="Manjari"/>
                <a:cs typeface="Manjari"/>
                <a:sym typeface="Manjari"/>
              </a:rPr>
              <a:t>Think, Pair, Share</a:t>
            </a:r>
            <a:endParaRPr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35" name="Google Shape;135;p8"/>
          <p:cNvSpPr txBox="1"/>
          <p:nvPr/>
        </p:nvSpPr>
        <p:spPr>
          <a:xfrm>
            <a:off x="6666825" y="466550"/>
            <a:ext cx="358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“Asked me how my day was”</a:t>
            </a:r>
            <a:endParaRPr>
              <a:solidFill>
                <a:srgbClr val="888888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36" name="Google Shape;136;p8"/>
          <p:cNvSpPr txBox="1"/>
          <p:nvPr/>
        </p:nvSpPr>
        <p:spPr>
          <a:xfrm>
            <a:off x="838200" y="1574750"/>
            <a:ext cx="358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“Said my hair looked nice”</a:t>
            </a:r>
            <a:endParaRPr>
              <a:solidFill>
                <a:srgbClr val="888888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37" name="Google Shape;137;p8"/>
          <p:cNvSpPr txBox="1"/>
          <p:nvPr/>
        </p:nvSpPr>
        <p:spPr>
          <a:xfrm>
            <a:off x="7855775" y="5227850"/>
            <a:ext cx="358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“Gave me some of their food”</a:t>
            </a:r>
            <a:endParaRPr>
              <a:solidFill>
                <a:srgbClr val="888888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38" name="Google Shape;138;p8"/>
          <p:cNvSpPr txBox="1"/>
          <p:nvPr/>
        </p:nvSpPr>
        <p:spPr>
          <a:xfrm>
            <a:off x="242125" y="4089900"/>
            <a:ext cx="358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“Helped me </a:t>
            </a: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answer</a:t>
            </a: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 a question”</a:t>
            </a:r>
            <a:endParaRPr>
              <a:solidFill>
                <a:srgbClr val="888888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sp>
        <p:nvSpPr>
          <p:cNvPr id="139" name="Google Shape;139;p8"/>
          <p:cNvSpPr txBox="1"/>
          <p:nvPr/>
        </p:nvSpPr>
        <p:spPr>
          <a:xfrm>
            <a:off x="4671850" y="5922225"/>
            <a:ext cx="358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“Smiled at me</a:t>
            </a:r>
            <a:r>
              <a:rPr lang="en-GB">
                <a:solidFill>
                  <a:srgbClr val="888888"/>
                </a:solidFill>
                <a:latin typeface="Manjari"/>
                <a:ea typeface="Manjari"/>
                <a:cs typeface="Manjari"/>
                <a:sym typeface="Manjari"/>
              </a:rPr>
              <a:t>”</a:t>
            </a:r>
            <a:endParaRPr>
              <a:solidFill>
                <a:srgbClr val="888888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/>
          <p:nvPr/>
        </p:nvSpPr>
        <p:spPr>
          <a:xfrm>
            <a:off x="3984812" y="2465294"/>
            <a:ext cx="4222376" cy="1927412"/>
          </a:xfrm>
          <a:prstGeom prst="ellipse">
            <a:avLst/>
          </a:prstGeom>
          <a:noFill/>
          <a:ln cap="flat" cmpd="sng" w="12700">
            <a:solidFill>
              <a:srgbClr val="E1925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>
                <a:solidFill>
                  <a:srgbClr val="4D3B34"/>
                </a:solidFill>
                <a:latin typeface="Manjari"/>
                <a:ea typeface="Manjari"/>
                <a:cs typeface="Manjari"/>
                <a:sym typeface="Manjari"/>
              </a:rPr>
              <a:t>What is one kind thing someone has done for me?</a:t>
            </a:r>
            <a:endParaRPr sz="2000">
              <a:solidFill>
                <a:srgbClr val="4D3B34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345A4CA2103D42AAE32FF97B62331B" ma:contentTypeVersion="16" ma:contentTypeDescription="Create a new document." ma:contentTypeScope="" ma:versionID="dd2bb616ff89850ab698381159ed176e">
  <xsd:schema xmlns:xsd="http://www.w3.org/2001/XMLSchema" xmlns:xs="http://www.w3.org/2001/XMLSchema" xmlns:p="http://schemas.microsoft.com/office/2006/metadata/properties" xmlns:ns2="276263f2-b819-4031-9489-5207d87447c6" xmlns:ns3="867686d5-a0e5-4d12-9788-de093ce86546" targetNamespace="http://schemas.microsoft.com/office/2006/metadata/properties" ma:root="true" ma:fieldsID="891bce25edf920afa5ca9b23e059cd53" ns2:_="" ns3:_="">
    <xsd:import namespace="276263f2-b819-4031-9489-5207d87447c6"/>
    <xsd:import namespace="867686d5-a0e5-4d12-9788-de093ce865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6263f2-b819-4031-9489-5207d8744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5dfa82-81a5-4a5e-a735-60af52d8c6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686d5-a0e5-4d12-9788-de093ce8654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1f6bea0-7c3e-451e-976e-efb0e83b99c6}" ma:internalName="TaxCatchAll" ma:showField="CatchAllData" ma:web="867686d5-a0e5-4d12-9788-de093ce865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6263f2-b819-4031-9489-5207d87447c6">
      <Terms xmlns="http://schemas.microsoft.com/office/infopath/2007/PartnerControls"/>
    </lcf76f155ced4ddcb4097134ff3c332f>
    <TaxCatchAll xmlns="867686d5-a0e5-4d12-9788-de093ce86546" xsi:nil="true"/>
  </documentManagement>
</p:properties>
</file>

<file path=customXml/itemProps1.xml><?xml version="1.0" encoding="utf-8"?>
<ds:datastoreItem xmlns:ds="http://schemas.openxmlformats.org/officeDocument/2006/customXml" ds:itemID="{B83D84DA-DD0E-421B-A5D8-D66A060E58A0}"/>
</file>

<file path=customXml/itemProps2.xml><?xml version="1.0" encoding="utf-8"?>
<ds:datastoreItem xmlns:ds="http://schemas.openxmlformats.org/officeDocument/2006/customXml" ds:itemID="{555D1BE7-1797-4752-9002-56939955DB22}"/>
</file>

<file path=customXml/itemProps3.xml><?xml version="1.0" encoding="utf-8"?>
<ds:datastoreItem xmlns:ds="http://schemas.openxmlformats.org/officeDocument/2006/customXml" ds:itemID="{8E30BE5F-C74B-4518-A00B-8E243F63D260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Conor Warren</dc:creator>
  <dcterms:created xsi:type="dcterms:W3CDTF">2021-08-03T11:38:40Z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0x0101002E345A4CA2103D42AAE32FF97B62331B</vt:lpwstr>
  </property>
</Properties>
</file>