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custom-properties" Target="docProps/custom.xml"/><Relationship Id="rId2" Type="http://schemas.openxmlformats.org/officeDocument/2006/relationships/officeDocument" Target="ppt/presentation.xml"/><Relationship Id="rId1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8" roundtripDataSignature="AMtx7miwz7JBn4QTEAxQq8v2WiUeUxNt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customschemas.google.com/relationships/presentationmetadata" Target="metadata"/><Relationship Id="rId8" Type="http://schemas.openxmlformats.org/officeDocument/2006/relationships/slide" Target="slides/slide4.xml"/><Relationship Id="rId3" Type="http://schemas.openxmlformats.org/officeDocument/2006/relationships/slideMaster" Target="slideMasters/slideMaster1.xml"/><Relationship Id="rId21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7" Type="http://schemas.openxmlformats.org/officeDocument/2006/relationships/slide" Target="slides/slide3.xml"/><Relationship Id="rId2" Type="http://schemas.openxmlformats.org/officeDocument/2006/relationships/presProps" Target="presProps.xml"/><Relationship Id="rId16" Type="http://schemas.openxmlformats.org/officeDocument/2006/relationships/slide" Target="slides/slide12.xml"/><Relationship Id="rId20" Type="http://schemas.openxmlformats.org/officeDocument/2006/relationships/customXml" Target="../customXml/item2.xml"/><Relationship Id="rId11" Type="http://schemas.openxmlformats.org/officeDocument/2006/relationships/slide" Target="slides/slide7.xml"/><Relationship Id="rId1" Type="http://schemas.openxmlformats.org/officeDocument/2006/relationships/theme" Target="theme/theme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3" name="Google Shape;83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1" name="Google Shape;151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7" name="Google Shape;157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4" name="Google Shape;164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1" name="Google Shape;171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1" name="Google Shape;11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8" name="Google Shape;11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2" name="Google Shape;13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8" name="Google Shape;13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5" name="Google Shape;14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5" name="Google Shape;1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1"/>
          <p:cNvSpPr txBox="1"/>
          <p:nvPr>
            <p:ph type="title"/>
          </p:nvPr>
        </p:nvSpPr>
        <p:spPr>
          <a:xfrm>
            <a:off x="1963142" y="365125"/>
            <a:ext cx="939065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3"/>
          <p:cNvSpPr txBox="1"/>
          <p:nvPr>
            <p:ph type="title"/>
          </p:nvPr>
        </p:nvSpPr>
        <p:spPr>
          <a:xfrm>
            <a:off x="1963142" y="365125"/>
            <a:ext cx="939065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type="title"/>
          </p:nvPr>
        </p:nvSpPr>
        <p:spPr>
          <a:xfrm>
            <a:off x="1963142" y="365125"/>
            <a:ext cx="939065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6"/>
          <p:cNvSpPr txBox="1"/>
          <p:nvPr>
            <p:ph type="title"/>
          </p:nvPr>
        </p:nvSpPr>
        <p:spPr>
          <a:xfrm>
            <a:off x="1963142" y="365125"/>
            <a:ext cx="939065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7"/>
          <p:cNvSpPr txBox="1"/>
          <p:nvPr>
            <p:ph type="title"/>
          </p:nvPr>
        </p:nvSpPr>
        <p:spPr>
          <a:xfrm>
            <a:off x="1941474" y="365125"/>
            <a:ext cx="9413913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8" name="Google Shape;58;p1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9" name="Google Shape;59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2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1"/>
          <p:cNvSpPr txBox="1"/>
          <p:nvPr>
            <p:ph type="title"/>
          </p:nvPr>
        </p:nvSpPr>
        <p:spPr>
          <a:xfrm>
            <a:off x="1963142" y="365125"/>
            <a:ext cx="939065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</a:pPr>
            <a:r>
              <a:rPr lang="en-GB" sz="9600">
                <a:latin typeface="Arial"/>
                <a:ea typeface="Arial"/>
                <a:cs typeface="Arial"/>
                <a:sym typeface="Arial"/>
              </a:rPr>
              <a:t>Gratitude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>
            <p:ph idx="1" type="subTitle"/>
          </p:nvPr>
        </p:nvSpPr>
        <p:spPr>
          <a:xfrm>
            <a:off x="1524000" y="4079875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GB">
                <a:latin typeface="Arial"/>
                <a:ea typeface="Arial"/>
                <a:cs typeface="Arial"/>
                <a:sym typeface="Arial"/>
              </a:rPr>
              <a:t>By the end of lesson, I will be able to answer these questions: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- What is Gratitude?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- What makes you happy?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- How can I take advantage of the little things in life?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Google Shape;153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10"/>
          <p:cNvSpPr txBox="1"/>
          <p:nvPr>
            <p:ph type="title"/>
          </p:nvPr>
        </p:nvSpPr>
        <p:spPr>
          <a:xfrm>
            <a:off x="838200" y="3124340"/>
            <a:ext cx="10515600" cy="609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GB" sz="3600">
                <a:latin typeface="Arial"/>
                <a:ea typeface="Arial"/>
                <a:cs typeface="Arial"/>
                <a:sym typeface="Arial"/>
              </a:rPr>
              <a:t>You now have 5 minutes to complete task 2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Google Shape;159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3"/>
          <p:cNvSpPr txBox="1"/>
          <p:nvPr>
            <p:ph type="title"/>
          </p:nvPr>
        </p:nvSpPr>
        <p:spPr>
          <a:xfrm>
            <a:off x="838200" y="1127032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D3B34"/>
              </a:buClr>
              <a:buSzPts val="4800"/>
              <a:buFont typeface="Arial"/>
              <a:buNone/>
            </a:pPr>
            <a:r>
              <a:rPr i="0" lang="en-GB" sz="4800">
                <a:solidFill>
                  <a:srgbClr val="4D3B34"/>
                </a:solidFill>
                <a:latin typeface="Arial"/>
                <a:ea typeface="Arial"/>
                <a:cs typeface="Arial"/>
                <a:sym typeface="Arial"/>
              </a:rPr>
              <a:t>Gratitude Questions</a:t>
            </a:r>
            <a:endParaRPr sz="4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3"/>
          <p:cNvSpPr txBox="1"/>
          <p:nvPr>
            <p:ph idx="1" type="body"/>
          </p:nvPr>
        </p:nvSpPr>
        <p:spPr>
          <a:xfrm>
            <a:off x="838200" y="4230781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You have 15 minutes to answer the questions on your sheet (task 3)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24"/>
          <p:cNvSpPr txBox="1"/>
          <p:nvPr>
            <p:ph type="title"/>
          </p:nvPr>
        </p:nvSpPr>
        <p:spPr>
          <a:xfrm>
            <a:off x="838200" y="2559119"/>
            <a:ext cx="10515600" cy="17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How do you feel after that lesson?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Discuss as a class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25"/>
          <p:cNvSpPr txBox="1"/>
          <p:nvPr>
            <p:ph type="title"/>
          </p:nvPr>
        </p:nvSpPr>
        <p:spPr>
          <a:xfrm>
            <a:off x="1963142" y="365125"/>
            <a:ext cx="939065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3200"/>
              <a:t>Places you can go if you need help</a:t>
            </a:r>
            <a:endParaRPr/>
          </a:p>
        </p:txBody>
      </p:sp>
      <p:sp>
        <p:nvSpPr>
          <p:cNvPr id="175" name="Google Shape;175;p25"/>
          <p:cNvSpPr/>
          <p:nvPr/>
        </p:nvSpPr>
        <p:spPr>
          <a:xfrm>
            <a:off x="886887" y="2967335"/>
            <a:ext cx="10418238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GB" sz="54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PLEASE ADD RELEVANT INFO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GB" sz="54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FOR YOUR SCHOOL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>
            <p:ph type="title"/>
          </p:nvPr>
        </p:nvSpPr>
        <p:spPr>
          <a:xfrm>
            <a:off x="2895067" y="210125"/>
            <a:ext cx="9390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GB">
                <a:latin typeface="Arial"/>
                <a:ea typeface="Arial"/>
                <a:cs typeface="Arial"/>
                <a:sym typeface="Arial"/>
              </a:rPr>
              <a:t>GROUND RULES: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"/>
          <p:cNvSpPr txBox="1"/>
          <p:nvPr/>
        </p:nvSpPr>
        <p:spPr>
          <a:xfrm>
            <a:off x="1194775" y="1320650"/>
            <a:ext cx="9630000" cy="41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Gratitude is in no way a cure for mental illness, however, is a tool to help yourself.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said in the room stays in the room.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get the most out of this exercise, be honest with your answers.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you feel uncomfortable about a question or task, skip it and speak to a trusted adult.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answers are kept confidential unless safeguarding issues arise.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3"/>
          <p:cNvSpPr txBox="1"/>
          <p:nvPr>
            <p:ph type="title"/>
          </p:nvPr>
        </p:nvSpPr>
        <p:spPr>
          <a:xfrm>
            <a:off x="838200" y="1127032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en-GB" sz="5900">
                <a:latin typeface="Arial"/>
                <a:ea typeface="Arial"/>
                <a:cs typeface="Arial"/>
                <a:sym typeface="Arial"/>
              </a:rPr>
              <a:t>What is Gratitude?</a:t>
            </a:r>
            <a:endParaRPr sz="59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3"/>
          <p:cNvSpPr txBox="1"/>
          <p:nvPr>
            <p:ph idx="1" type="body"/>
          </p:nvPr>
        </p:nvSpPr>
        <p:spPr>
          <a:xfrm>
            <a:off x="730675" y="4027656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Discuss as a class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4"/>
          <p:cNvSpPr/>
          <p:nvPr/>
        </p:nvSpPr>
        <p:spPr>
          <a:xfrm>
            <a:off x="3639671" y="2250141"/>
            <a:ext cx="4222376" cy="1927412"/>
          </a:xfrm>
          <a:prstGeom prst="ellipse">
            <a:avLst/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GB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Gratitude?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8" name="Google Shape;108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3242" y="1711013"/>
            <a:ext cx="10545515" cy="3435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5"/>
          <p:cNvSpPr txBox="1"/>
          <p:nvPr>
            <p:ph type="title"/>
          </p:nvPr>
        </p:nvSpPr>
        <p:spPr>
          <a:xfrm>
            <a:off x="838200" y="1127032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en-GB"/>
              <a:t>What are you proud of?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5"/>
          <p:cNvSpPr txBox="1"/>
          <p:nvPr>
            <p:ph idx="1" type="body"/>
          </p:nvPr>
        </p:nvSpPr>
        <p:spPr>
          <a:xfrm>
            <a:off x="838200" y="4171031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Discuss as a class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6"/>
          <p:cNvSpPr/>
          <p:nvPr/>
        </p:nvSpPr>
        <p:spPr>
          <a:xfrm>
            <a:off x="3984812" y="2465294"/>
            <a:ext cx="4222500" cy="1927500"/>
          </a:xfrm>
          <a:prstGeom prst="ellipse">
            <a:avLst/>
          </a:prstGeom>
          <a:noFill/>
          <a:ln cap="flat" cmpd="sng" w="12700">
            <a:solidFill>
              <a:srgbClr val="E1925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GB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are you proud of?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2" name="Google Shape;122;p6"/>
          <p:cNvCxnSpPr>
            <a:stCxn id="121" idx="1"/>
          </p:cNvCxnSpPr>
          <p:nvPr/>
        </p:nvCxnSpPr>
        <p:spPr>
          <a:xfrm rot="10800000">
            <a:off x="3639583" y="2169470"/>
            <a:ext cx="963600" cy="578100"/>
          </a:xfrm>
          <a:prstGeom prst="straightConnector1">
            <a:avLst/>
          </a:prstGeom>
          <a:noFill/>
          <a:ln cap="flat" cmpd="sng" w="28575">
            <a:solidFill>
              <a:srgbClr val="E19251"/>
            </a:solidFill>
            <a:prstDash val="solid"/>
            <a:miter lim="800000"/>
            <a:headEnd len="sm" w="sm" type="none"/>
            <a:tailEnd len="med" w="med" type="stealth"/>
          </a:ln>
        </p:spPr>
      </p:cxnSp>
      <p:cxnSp>
        <p:nvCxnSpPr>
          <p:cNvPr id="123" name="Google Shape;123;p6"/>
          <p:cNvCxnSpPr>
            <a:stCxn id="121" idx="7"/>
          </p:cNvCxnSpPr>
          <p:nvPr/>
        </p:nvCxnSpPr>
        <p:spPr>
          <a:xfrm flipH="1" rot="10800000">
            <a:off x="7588941" y="1927370"/>
            <a:ext cx="766200" cy="820200"/>
          </a:xfrm>
          <a:prstGeom prst="straightConnector1">
            <a:avLst/>
          </a:prstGeom>
          <a:noFill/>
          <a:ln cap="flat" cmpd="sng" w="28575">
            <a:solidFill>
              <a:srgbClr val="E19251"/>
            </a:solidFill>
            <a:prstDash val="solid"/>
            <a:miter lim="800000"/>
            <a:headEnd len="sm" w="sm" type="none"/>
            <a:tailEnd len="med" w="med" type="stealth"/>
          </a:ln>
        </p:spPr>
      </p:cxnSp>
      <p:cxnSp>
        <p:nvCxnSpPr>
          <p:cNvPr id="124" name="Google Shape;124;p6"/>
          <p:cNvCxnSpPr>
            <a:stCxn id="121" idx="5"/>
          </p:cNvCxnSpPr>
          <p:nvPr/>
        </p:nvCxnSpPr>
        <p:spPr>
          <a:xfrm>
            <a:off x="7588941" y="4110518"/>
            <a:ext cx="963600" cy="820200"/>
          </a:xfrm>
          <a:prstGeom prst="straightConnector1">
            <a:avLst/>
          </a:prstGeom>
          <a:noFill/>
          <a:ln cap="flat" cmpd="sng" w="28575">
            <a:solidFill>
              <a:srgbClr val="E19251"/>
            </a:solidFill>
            <a:prstDash val="solid"/>
            <a:miter lim="800000"/>
            <a:headEnd len="sm" w="sm" type="none"/>
            <a:tailEnd len="med" w="med" type="stealth"/>
          </a:ln>
        </p:spPr>
      </p:cxnSp>
      <p:cxnSp>
        <p:nvCxnSpPr>
          <p:cNvPr id="125" name="Google Shape;125;p6"/>
          <p:cNvCxnSpPr>
            <a:stCxn id="121" idx="3"/>
          </p:cNvCxnSpPr>
          <p:nvPr/>
        </p:nvCxnSpPr>
        <p:spPr>
          <a:xfrm flipH="1">
            <a:off x="3984883" y="4110518"/>
            <a:ext cx="618300" cy="820200"/>
          </a:xfrm>
          <a:prstGeom prst="straightConnector1">
            <a:avLst/>
          </a:prstGeom>
          <a:noFill/>
          <a:ln cap="flat" cmpd="sng" w="28575">
            <a:solidFill>
              <a:srgbClr val="E19251"/>
            </a:solidFill>
            <a:prstDash val="solid"/>
            <a:miter lim="800000"/>
            <a:headEnd len="sm" w="sm" type="none"/>
            <a:tailEnd len="med" w="med" type="stealth"/>
          </a:ln>
        </p:spPr>
      </p:cxnSp>
      <p:sp>
        <p:nvSpPr>
          <p:cNvPr id="126" name="Google Shape;126;p6"/>
          <p:cNvSpPr txBox="1"/>
          <p:nvPr/>
        </p:nvSpPr>
        <p:spPr>
          <a:xfrm>
            <a:off x="2456459" y="1800161"/>
            <a:ext cx="1721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Grades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6"/>
          <p:cNvSpPr txBox="1"/>
          <p:nvPr/>
        </p:nvSpPr>
        <p:spPr>
          <a:xfrm>
            <a:off x="8355145" y="1465675"/>
            <a:ext cx="1721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Getting up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6"/>
          <p:cNvSpPr txBox="1"/>
          <p:nvPr/>
        </p:nvSpPr>
        <p:spPr>
          <a:xfrm>
            <a:off x="8552324" y="4857100"/>
            <a:ext cx="2242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Achievements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6"/>
          <p:cNvSpPr txBox="1"/>
          <p:nvPr/>
        </p:nvSpPr>
        <p:spPr>
          <a:xfrm>
            <a:off x="3260821" y="4930725"/>
            <a:ext cx="29994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Helping someone out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7"/>
          <p:cNvSpPr txBox="1"/>
          <p:nvPr>
            <p:ph type="title"/>
          </p:nvPr>
        </p:nvSpPr>
        <p:spPr>
          <a:xfrm>
            <a:off x="838200" y="2819680"/>
            <a:ext cx="10515600" cy="12186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GB" sz="3600">
                <a:latin typeface="Arial"/>
                <a:ea typeface="Arial"/>
                <a:cs typeface="Arial"/>
                <a:sym typeface="Arial"/>
              </a:rPr>
              <a:t>You now have 5 minutes to complete task 1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8"/>
          <p:cNvSpPr txBox="1"/>
          <p:nvPr>
            <p:ph type="title"/>
          </p:nvPr>
        </p:nvSpPr>
        <p:spPr>
          <a:xfrm>
            <a:off x="838200" y="1127032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D3B34"/>
              </a:buClr>
              <a:buSzPts val="4800"/>
              <a:buFont typeface="Arial"/>
              <a:buNone/>
            </a:pPr>
            <a:r>
              <a:rPr lang="en-GB" sz="4800">
                <a:solidFill>
                  <a:srgbClr val="4D3B34"/>
                </a:solidFill>
              </a:rPr>
              <a:t>What life experience (good or bad) have I had that I’m grateful for? </a:t>
            </a:r>
            <a:endParaRPr sz="4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8"/>
          <p:cNvSpPr txBox="1"/>
          <p:nvPr>
            <p:ph idx="1" type="body"/>
          </p:nvPr>
        </p:nvSpPr>
        <p:spPr>
          <a:xfrm>
            <a:off x="838200" y="4230781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Think, Pair, Share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9"/>
          <p:cNvSpPr/>
          <p:nvPr/>
        </p:nvSpPr>
        <p:spPr>
          <a:xfrm>
            <a:off x="3984812" y="2465294"/>
            <a:ext cx="4222376" cy="1927412"/>
          </a:xfrm>
          <a:prstGeom prst="ellipse">
            <a:avLst/>
          </a:prstGeom>
          <a:noFill/>
          <a:ln cap="flat" cmpd="sng" w="12700">
            <a:solidFill>
              <a:srgbClr val="E1925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GB" sz="2000" u="none" cap="none" strike="noStrike">
                <a:solidFill>
                  <a:srgbClr val="4D3B34"/>
                </a:solidFill>
                <a:latin typeface="Arial"/>
                <a:ea typeface="Arial"/>
                <a:cs typeface="Arial"/>
                <a:sym typeface="Arial"/>
              </a:rPr>
              <a:t>What life experience (good or bad) have I had that I’m grateful for? </a:t>
            </a:r>
            <a:endParaRPr b="0" i="0" sz="2000" u="none" cap="none" strike="noStrike">
              <a:solidFill>
                <a:srgbClr val="4D3B34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345A4CA2103D42AAE32FF97B62331B" ma:contentTypeVersion="16" ma:contentTypeDescription="Create a new document." ma:contentTypeScope="" ma:versionID="dd2bb616ff89850ab698381159ed176e">
  <xsd:schema xmlns:xsd="http://www.w3.org/2001/XMLSchema" xmlns:xs="http://www.w3.org/2001/XMLSchema" xmlns:p="http://schemas.microsoft.com/office/2006/metadata/properties" xmlns:ns2="276263f2-b819-4031-9489-5207d87447c6" xmlns:ns3="867686d5-a0e5-4d12-9788-de093ce86546" targetNamespace="http://schemas.microsoft.com/office/2006/metadata/properties" ma:root="true" ma:fieldsID="891bce25edf920afa5ca9b23e059cd53" ns2:_="" ns3:_="">
    <xsd:import namespace="276263f2-b819-4031-9489-5207d87447c6"/>
    <xsd:import namespace="867686d5-a0e5-4d12-9788-de093ce865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6263f2-b819-4031-9489-5207d87447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5dfa82-81a5-4a5e-a735-60af52d8c66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7686d5-a0e5-4d12-9788-de093ce8654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1f6bea0-7c3e-451e-976e-efb0e83b99c6}" ma:internalName="TaxCatchAll" ma:showField="CatchAllData" ma:web="867686d5-a0e5-4d12-9788-de093ce865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6263f2-b819-4031-9489-5207d87447c6">
      <Terms xmlns="http://schemas.microsoft.com/office/infopath/2007/PartnerControls"/>
    </lcf76f155ced4ddcb4097134ff3c332f>
    <TaxCatchAll xmlns="867686d5-a0e5-4d12-9788-de093ce86546" xsi:nil="true"/>
  </documentManagement>
</p:properties>
</file>

<file path=customXml/itemProps1.xml><?xml version="1.0" encoding="utf-8"?>
<ds:datastoreItem xmlns:ds="http://schemas.openxmlformats.org/officeDocument/2006/customXml" ds:itemID="{F01D7D9B-6C86-478F-95BF-00B0A73487F1}"/>
</file>

<file path=customXml/itemProps2.xml><?xml version="1.0" encoding="utf-8"?>
<ds:datastoreItem xmlns:ds="http://schemas.openxmlformats.org/officeDocument/2006/customXml" ds:itemID="{018360BB-09CC-43C9-87D2-0F0ABD57860C}"/>
</file>

<file path=customXml/itemProps3.xml><?xml version="1.0" encoding="utf-8"?>
<ds:datastoreItem xmlns:ds="http://schemas.openxmlformats.org/officeDocument/2006/customXml" ds:itemID="{6E1F9F78-6C9B-4184-A5BC-E2DA1EF0FADD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Conor Warren</dc:creator>
  <dcterms:created xsi:type="dcterms:W3CDTF">2021-08-03T11:38:40Z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0x0101002E345A4CA2103D42AAE32FF97B62331B</vt:lpwstr>
  </property>
</Properties>
</file>